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2" r:id="rId2"/>
  </p:sldMasterIdLst>
  <p:notesMasterIdLst>
    <p:notesMasterId r:id="rId37"/>
  </p:notesMasterIdLst>
  <p:sldIdLst>
    <p:sldId id="257" r:id="rId3"/>
    <p:sldId id="258" r:id="rId4"/>
    <p:sldId id="261" r:id="rId5"/>
    <p:sldId id="328" r:id="rId6"/>
    <p:sldId id="260" r:id="rId7"/>
    <p:sldId id="259" r:id="rId8"/>
    <p:sldId id="323" r:id="rId9"/>
    <p:sldId id="324" r:id="rId10"/>
    <p:sldId id="325" r:id="rId11"/>
    <p:sldId id="270" r:id="rId12"/>
    <p:sldId id="271" r:id="rId13"/>
    <p:sldId id="309" r:id="rId14"/>
    <p:sldId id="272" r:id="rId15"/>
    <p:sldId id="263" r:id="rId16"/>
    <p:sldId id="278" r:id="rId17"/>
    <p:sldId id="307" r:id="rId18"/>
    <p:sldId id="279" r:id="rId19"/>
    <p:sldId id="303" r:id="rId20"/>
    <p:sldId id="267" r:id="rId21"/>
    <p:sldId id="286" r:id="rId22"/>
    <p:sldId id="311" r:id="rId23"/>
    <p:sldId id="305" r:id="rId24"/>
    <p:sldId id="277" r:id="rId25"/>
    <p:sldId id="287" r:id="rId26"/>
    <p:sldId id="281" r:id="rId27"/>
    <p:sldId id="322" r:id="rId28"/>
    <p:sldId id="315" r:id="rId29"/>
    <p:sldId id="293" r:id="rId30"/>
    <p:sldId id="282" r:id="rId31"/>
    <p:sldId id="294" r:id="rId32"/>
    <p:sldId id="295" r:id="rId33"/>
    <p:sldId id="297" r:id="rId34"/>
    <p:sldId id="326" r:id="rId35"/>
    <p:sldId id="296" r:id="rId3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49" autoAdjust="0"/>
    <p:restoredTop sz="88005" autoAdjust="0"/>
  </p:normalViewPr>
  <p:slideViewPr>
    <p:cSldViewPr>
      <p:cViewPr>
        <p:scale>
          <a:sx n="109" d="100"/>
          <a:sy n="109" d="100"/>
        </p:scale>
        <p:origin x="-2142"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56D77-4416-4BE0-9086-C1BD6E7955CB}" type="doc">
      <dgm:prSet loTypeId="urn:microsoft.com/office/officeart/2005/8/layout/cycle1" loCatId="cycle" qsTypeId="urn:microsoft.com/office/officeart/2005/8/quickstyle/simple1" qsCatId="simple" csTypeId="urn:microsoft.com/office/officeart/2005/8/colors/colorful5" csCatId="colorful" phldr="1"/>
      <dgm:spPr/>
      <dgm:t>
        <a:bodyPr/>
        <a:lstStyle/>
        <a:p>
          <a:endParaRPr kumimoji="1" lang="ja-JP" altLang="en-US"/>
        </a:p>
      </dgm:t>
    </dgm:pt>
    <dgm:pt modelId="{3B5540FC-B7F6-488F-B3ED-AB89A66DB122}">
      <dgm:prSet phldrT="[テキスト]" custT="1"/>
      <dgm:spPr/>
      <dgm:t>
        <a:bodyPr/>
        <a:lstStyle/>
        <a:p>
          <a:r>
            <a:rPr kumimoji="1" lang="ja-JP" altLang="en-US" sz="4400" dirty="0" smtClean="0">
              <a:latin typeface="メイリオ" panose="020B0604030504040204" pitchFamily="50" charset="-128"/>
              <a:ea typeface="メイリオ" panose="020B0604030504040204" pitchFamily="50" charset="-128"/>
            </a:rPr>
            <a:t>適応</a:t>
          </a:r>
          <a:endParaRPr kumimoji="1" lang="ja-JP" altLang="en-US" sz="4400" dirty="0">
            <a:latin typeface="メイリオ" panose="020B0604030504040204" pitchFamily="50" charset="-128"/>
            <a:ea typeface="メイリオ" panose="020B0604030504040204" pitchFamily="50" charset="-128"/>
          </a:endParaRPr>
        </a:p>
      </dgm:t>
    </dgm:pt>
    <dgm:pt modelId="{EC772DEF-DD9E-42E0-8D1C-F50F3669193E}" type="parTrans" cxnId="{952FD10A-53EF-4504-887A-AEDA117FC29E}">
      <dgm:prSet/>
      <dgm:spPr/>
      <dgm:t>
        <a:bodyPr/>
        <a:lstStyle/>
        <a:p>
          <a:endParaRPr kumimoji="1" lang="ja-JP" altLang="en-US"/>
        </a:p>
      </dgm:t>
    </dgm:pt>
    <dgm:pt modelId="{16ED5C25-FB72-491F-9EEA-D0C334398BA6}" type="sibTrans" cxnId="{952FD10A-53EF-4504-887A-AEDA117FC29E}">
      <dgm:prSet/>
      <dgm:spPr/>
      <dgm:t>
        <a:bodyPr/>
        <a:lstStyle/>
        <a:p>
          <a:endParaRPr kumimoji="1" lang="ja-JP" altLang="en-US"/>
        </a:p>
      </dgm:t>
    </dgm:pt>
    <dgm:pt modelId="{61CEE6E0-88D3-44D0-8EDF-B21D7B59935F}">
      <dgm:prSet phldrT="[テキスト]" custT="1"/>
      <dgm:spPr/>
      <dgm:t>
        <a:bodyPr/>
        <a:lstStyle/>
        <a:p>
          <a:r>
            <a:rPr kumimoji="1" lang="ja-JP" altLang="en-US" sz="4400" dirty="0" smtClean="0">
              <a:latin typeface="メイリオ" panose="020B0604030504040204" pitchFamily="50" charset="-128"/>
              <a:ea typeface="メイリオ" panose="020B0604030504040204" pitchFamily="50" charset="-128"/>
            </a:rPr>
            <a:t>検査</a:t>
          </a:r>
          <a:endParaRPr kumimoji="1" lang="ja-JP" altLang="en-US" sz="4400" dirty="0">
            <a:latin typeface="メイリオ" panose="020B0604030504040204" pitchFamily="50" charset="-128"/>
            <a:ea typeface="メイリオ" panose="020B0604030504040204" pitchFamily="50" charset="-128"/>
          </a:endParaRPr>
        </a:p>
      </dgm:t>
    </dgm:pt>
    <dgm:pt modelId="{184FF889-CF77-4963-A820-FC0D2073D2B8}" type="parTrans" cxnId="{5FB5CEBA-317F-4AF2-B8C7-78E0C63A3722}">
      <dgm:prSet/>
      <dgm:spPr/>
      <dgm:t>
        <a:bodyPr/>
        <a:lstStyle/>
        <a:p>
          <a:endParaRPr kumimoji="1" lang="ja-JP" altLang="en-US"/>
        </a:p>
      </dgm:t>
    </dgm:pt>
    <dgm:pt modelId="{D479E8D6-0953-4BE0-8E8F-46DA2F6159CB}" type="sibTrans" cxnId="{5FB5CEBA-317F-4AF2-B8C7-78E0C63A3722}">
      <dgm:prSet/>
      <dgm:spPr/>
      <dgm:t>
        <a:bodyPr/>
        <a:lstStyle/>
        <a:p>
          <a:endParaRPr kumimoji="1" lang="ja-JP" altLang="en-US"/>
        </a:p>
      </dgm:t>
    </dgm:pt>
    <dgm:pt modelId="{3219FA2C-389C-4A58-8AAD-96F9E0257317}" type="pres">
      <dgm:prSet presAssocID="{C8456D77-4416-4BE0-9086-C1BD6E7955CB}" presName="cycle" presStyleCnt="0">
        <dgm:presLayoutVars>
          <dgm:dir/>
          <dgm:resizeHandles val="exact"/>
        </dgm:presLayoutVars>
      </dgm:prSet>
      <dgm:spPr/>
      <dgm:t>
        <a:bodyPr/>
        <a:lstStyle/>
        <a:p>
          <a:endParaRPr kumimoji="1" lang="ja-JP" altLang="en-US"/>
        </a:p>
      </dgm:t>
    </dgm:pt>
    <dgm:pt modelId="{C6E5F061-83EE-4E93-A548-18B4118A274C}" type="pres">
      <dgm:prSet presAssocID="{3B5540FC-B7F6-488F-B3ED-AB89A66DB122}" presName="dummy" presStyleCnt="0"/>
      <dgm:spPr/>
    </dgm:pt>
    <dgm:pt modelId="{297E16BB-D720-4348-AFE7-C21A9332A6D6}" type="pres">
      <dgm:prSet presAssocID="{3B5540FC-B7F6-488F-B3ED-AB89A66DB122}" presName="node" presStyleLbl="revTx" presStyleIdx="0" presStyleCnt="2">
        <dgm:presLayoutVars>
          <dgm:bulletEnabled val="1"/>
        </dgm:presLayoutVars>
      </dgm:prSet>
      <dgm:spPr/>
      <dgm:t>
        <a:bodyPr/>
        <a:lstStyle/>
        <a:p>
          <a:endParaRPr kumimoji="1" lang="ja-JP" altLang="en-US"/>
        </a:p>
      </dgm:t>
    </dgm:pt>
    <dgm:pt modelId="{07DC8127-4991-4EDB-8E5C-6AB140419D1F}" type="pres">
      <dgm:prSet presAssocID="{16ED5C25-FB72-491F-9EEA-D0C334398BA6}" presName="sibTrans" presStyleLbl="node1" presStyleIdx="0" presStyleCnt="2"/>
      <dgm:spPr/>
      <dgm:t>
        <a:bodyPr/>
        <a:lstStyle/>
        <a:p>
          <a:endParaRPr kumimoji="1" lang="ja-JP" altLang="en-US"/>
        </a:p>
      </dgm:t>
    </dgm:pt>
    <dgm:pt modelId="{CF769FEF-8C93-4802-9397-CCE3C4EBD4BB}" type="pres">
      <dgm:prSet presAssocID="{61CEE6E0-88D3-44D0-8EDF-B21D7B59935F}" presName="dummy" presStyleCnt="0"/>
      <dgm:spPr/>
    </dgm:pt>
    <dgm:pt modelId="{468E0165-C11A-459B-A55D-34B2D60EB29E}" type="pres">
      <dgm:prSet presAssocID="{61CEE6E0-88D3-44D0-8EDF-B21D7B59935F}" presName="node" presStyleLbl="revTx" presStyleIdx="1" presStyleCnt="2">
        <dgm:presLayoutVars>
          <dgm:bulletEnabled val="1"/>
        </dgm:presLayoutVars>
      </dgm:prSet>
      <dgm:spPr/>
      <dgm:t>
        <a:bodyPr/>
        <a:lstStyle/>
        <a:p>
          <a:endParaRPr kumimoji="1" lang="ja-JP" altLang="en-US"/>
        </a:p>
      </dgm:t>
    </dgm:pt>
    <dgm:pt modelId="{4FD79FEA-C542-45C4-BB57-D3550179A470}" type="pres">
      <dgm:prSet presAssocID="{D479E8D6-0953-4BE0-8E8F-46DA2F6159CB}" presName="sibTrans" presStyleLbl="node1" presStyleIdx="1" presStyleCnt="2"/>
      <dgm:spPr/>
      <dgm:t>
        <a:bodyPr/>
        <a:lstStyle/>
        <a:p>
          <a:endParaRPr kumimoji="1" lang="ja-JP" altLang="en-US"/>
        </a:p>
      </dgm:t>
    </dgm:pt>
  </dgm:ptLst>
  <dgm:cxnLst>
    <dgm:cxn modelId="{5800DDBC-E81B-45E3-873F-10957DD5482E}" type="presOf" srcId="{16ED5C25-FB72-491F-9EEA-D0C334398BA6}" destId="{07DC8127-4991-4EDB-8E5C-6AB140419D1F}" srcOrd="0" destOrd="0" presId="urn:microsoft.com/office/officeart/2005/8/layout/cycle1"/>
    <dgm:cxn modelId="{5FB5CEBA-317F-4AF2-B8C7-78E0C63A3722}" srcId="{C8456D77-4416-4BE0-9086-C1BD6E7955CB}" destId="{61CEE6E0-88D3-44D0-8EDF-B21D7B59935F}" srcOrd="1" destOrd="0" parTransId="{184FF889-CF77-4963-A820-FC0D2073D2B8}" sibTransId="{D479E8D6-0953-4BE0-8E8F-46DA2F6159CB}"/>
    <dgm:cxn modelId="{DFED0958-94FE-4460-A367-4FC49D250429}" type="presOf" srcId="{C8456D77-4416-4BE0-9086-C1BD6E7955CB}" destId="{3219FA2C-389C-4A58-8AAD-96F9E0257317}" srcOrd="0" destOrd="0" presId="urn:microsoft.com/office/officeart/2005/8/layout/cycle1"/>
    <dgm:cxn modelId="{952FD10A-53EF-4504-887A-AEDA117FC29E}" srcId="{C8456D77-4416-4BE0-9086-C1BD6E7955CB}" destId="{3B5540FC-B7F6-488F-B3ED-AB89A66DB122}" srcOrd="0" destOrd="0" parTransId="{EC772DEF-DD9E-42E0-8D1C-F50F3669193E}" sibTransId="{16ED5C25-FB72-491F-9EEA-D0C334398BA6}"/>
    <dgm:cxn modelId="{7F382080-A9F3-42E7-A6F9-DDC3E2E67021}" type="presOf" srcId="{3B5540FC-B7F6-488F-B3ED-AB89A66DB122}" destId="{297E16BB-D720-4348-AFE7-C21A9332A6D6}" srcOrd="0" destOrd="0" presId="urn:microsoft.com/office/officeart/2005/8/layout/cycle1"/>
    <dgm:cxn modelId="{613061D6-F0D9-4DBB-9DE4-3D732E1DE30F}" type="presOf" srcId="{D479E8D6-0953-4BE0-8E8F-46DA2F6159CB}" destId="{4FD79FEA-C542-45C4-BB57-D3550179A470}" srcOrd="0" destOrd="0" presId="urn:microsoft.com/office/officeart/2005/8/layout/cycle1"/>
    <dgm:cxn modelId="{0068E516-1241-4D9B-ACE2-50E18B0A8CF5}" type="presOf" srcId="{61CEE6E0-88D3-44D0-8EDF-B21D7B59935F}" destId="{468E0165-C11A-459B-A55D-34B2D60EB29E}" srcOrd="0" destOrd="0" presId="urn:microsoft.com/office/officeart/2005/8/layout/cycle1"/>
    <dgm:cxn modelId="{923CA149-95FF-40E8-8BDF-93971DD732D7}" type="presParOf" srcId="{3219FA2C-389C-4A58-8AAD-96F9E0257317}" destId="{C6E5F061-83EE-4E93-A548-18B4118A274C}" srcOrd="0" destOrd="0" presId="urn:microsoft.com/office/officeart/2005/8/layout/cycle1"/>
    <dgm:cxn modelId="{5FF2C46E-FB6A-4179-B784-5C7340DDE8BF}" type="presParOf" srcId="{3219FA2C-389C-4A58-8AAD-96F9E0257317}" destId="{297E16BB-D720-4348-AFE7-C21A9332A6D6}" srcOrd="1" destOrd="0" presId="urn:microsoft.com/office/officeart/2005/8/layout/cycle1"/>
    <dgm:cxn modelId="{4D8B2D15-360A-4FB0-85BB-8F3B01B1AF2A}" type="presParOf" srcId="{3219FA2C-389C-4A58-8AAD-96F9E0257317}" destId="{07DC8127-4991-4EDB-8E5C-6AB140419D1F}" srcOrd="2" destOrd="0" presId="urn:microsoft.com/office/officeart/2005/8/layout/cycle1"/>
    <dgm:cxn modelId="{56D4A3C2-0338-4D36-B3E5-03A5D6E57552}" type="presParOf" srcId="{3219FA2C-389C-4A58-8AAD-96F9E0257317}" destId="{CF769FEF-8C93-4802-9397-CCE3C4EBD4BB}" srcOrd="3" destOrd="0" presId="urn:microsoft.com/office/officeart/2005/8/layout/cycle1"/>
    <dgm:cxn modelId="{A3592826-34C8-4F4A-8E3E-181A98B69C2B}" type="presParOf" srcId="{3219FA2C-389C-4A58-8AAD-96F9E0257317}" destId="{468E0165-C11A-459B-A55D-34B2D60EB29E}" srcOrd="4" destOrd="0" presId="urn:microsoft.com/office/officeart/2005/8/layout/cycle1"/>
    <dgm:cxn modelId="{0CB54104-29EC-4903-9F85-0B78B6BC8BB1}" type="presParOf" srcId="{3219FA2C-389C-4A58-8AAD-96F9E0257317}" destId="{4FD79FEA-C542-45C4-BB57-D3550179A470}" srcOrd="5"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1DCDA-08E1-40B7-B9EB-15F057C75ABD}" type="datetimeFigureOut">
              <a:rPr kumimoji="1" lang="ja-JP" altLang="en-US" smtClean="0"/>
              <a:t>2019/8/28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D88DDB-A56A-44BC-AFFA-ED23EB722968}" type="slidenum">
              <a:rPr kumimoji="1" lang="ja-JP" altLang="en-US" smtClean="0"/>
              <a:t>‹#›</a:t>
            </a:fld>
            <a:endParaRPr kumimoji="1" lang="ja-JP" altLang="en-US"/>
          </a:p>
        </p:txBody>
      </p:sp>
    </p:spTree>
    <p:extLst>
      <p:ext uri="{BB962C8B-B14F-4D97-AF65-F5344CB8AC3E}">
        <p14:creationId xmlns:p14="http://schemas.microsoft.com/office/powerpoint/2010/main" val="30940395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solidFill>
                  <a:prstClr val="black"/>
                </a:solidFill>
              </a:rPr>
              <a:pPr/>
              <a:t>1</a:t>
            </a:fld>
            <a:endParaRPr lang="ja-JP" altLang="en-US">
              <a:solidFill>
                <a:prstClr val="black"/>
              </a:solidFill>
            </a:endParaRPr>
          </a:p>
        </p:txBody>
      </p:sp>
    </p:spTree>
    <p:extLst>
      <p:ext uri="{BB962C8B-B14F-4D97-AF65-F5344CB8AC3E}">
        <p14:creationId xmlns:p14="http://schemas.microsoft.com/office/powerpoint/2010/main" val="383540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22</a:t>
            </a:fld>
            <a:endParaRPr kumimoji="1" lang="ja-JP" altLang="en-US"/>
          </a:p>
        </p:txBody>
      </p:sp>
    </p:spTree>
    <p:extLst>
      <p:ext uri="{BB962C8B-B14F-4D97-AF65-F5344CB8AC3E}">
        <p14:creationId xmlns:p14="http://schemas.microsoft.com/office/powerpoint/2010/main" val="522886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24</a:t>
            </a:fld>
            <a:endParaRPr kumimoji="1" lang="ja-JP" altLang="en-US"/>
          </a:p>
        </p:txBody>
      </p:sp>
    </p:spTree>
    <p:extLst>
      <p:ext uri="{BB962C8B-B14F-4D97-AF65-F5344CB8AC3E}">
        <p14:creationId xmlns:p14="http://schemas.microsoft.com/office/powerpoint/2010/main" val="2717169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26</a:t>
            </a:fld>
            <a:endParaRPr kumimoji="1" lang="ja-JP" altLang="en-US"/>
          </a:p>
        </p:txBody>
      </p:sp>
    </p:spTree>
    <p:extLst>
      <p:ext uri="{BB962C8B-B14F-4D97-AF65-F5344CB8AC3E}">
        <p14:creationId xmlns:p14="http://schemas.microsoft.com/office/powerpoint/2010/main" val="2696692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27</a:t>
            </a:fld>
            <a:endParaRPr kumimoji="1" lang="ja-JP" altLang="en-US"/>
          </a:p>
        </p:txBody>
      </p:sp>
    </p:spTree>
    <p:extLst>
      <p:ext uri="{BB962C8B-B14F-4D97-AF65-F5344CB8AC3E}">
        <p14:creationId xmlns:p14="http://schemas.microsoft.com/office/powerpoint/2010/main" val="4042412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29</a:t>
            </a:fld>
            <a:endParaRPr kumimoji="1" lang="ja-JP" altLang="en-US"/>
          </a:p>
        </p:txBody>
      </p:sp>
    </p:spTree>
    <p:extLst>
      <p:ext uri="{BB962C8B-B14F-4D97-AF65-F5344CB8AC3E}">
        <p14:creationId xmlns:p14="http://schemas.microsoft.com/office/powerpoint/2010/main" val="495694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30</a:t>
            </a:fld>
            <a:endParaRPr kumimoji="1" lang="ja-JP" altLang="en-US"/>
          </a:p>
        </p:txBody>
      </p:sp>
    </p:spTree>
    <p:extLst>
      <p:ext uri="{BB962C8B-B14F-4D97-AF65-F5344CB8AC3E}">
        <p14:creationId xmlns:p14="http://schemas.microsoft.com/office/powerpoint/2010/main" val="592638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31</a:t>
            </a:fld>
            <a:endParaRPr kumimoji="1" lang="ja-JP" altLang="en-US"/>
          </a:p>
        </p:txBody>
      </p:sp>
    </p:spTree>
    <p:extLst>
      <p:ext uri="{BB962C8B-B14F-4D97-AF65-F5344CB8AC3E}">
        <p14:creationId xmlns:p14="http://schemas.microsoft.com/office/powerpoint/2010/main" val="1683808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34</a:t>
            </a:fld>
            <a:endParaRPr kumimoji="1" lang="ja-JP" altLang="en-US"/>
          </a:p>
        </p:txBody>
      </p:sp>
    </p:spTree>
    <p:extLst>
      <p:ext uri="{BB962C8B-B14F-4D97-AF65-F5344CB8AC3E}">
        <p14:creationId xmlns:p14="http://schemas.microsoft.com/office/powerpoint/2010/main" val="4043058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6</a:t>
            </a:fld>
            <a:endParaRPr kumimoji="1" lang="ja-JP" altLang="en-US"/>
          </a:p>
        </p:txBody>
      </p:sp>
    </p:spTree>
    <p:extLst>
      <p:ext uri="{BB962C8B-B14F-4D97-AF65-F5344CB8AC3E}">
        <p14:creationId xmlns:p14="http://schemas.microsoft.com/office/powerpoint/2010/main" val="1176718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7</a:t>
            </a:fld>
            <a:endParaRPr kumimoji="1" lang="ja-JP" altLang="en-US"/>
          </a:p>
        </p:txBody>
      </p:sp>
    </p:spTree>
    <p:extLst>
      <p:ext uri="{BB962C8B-B14F-4D97-AF65-F5344CB8AC3E}">
        <p14:creationId xmlns:p14="http://schemas.microsoft.com/office/powerpoint/2010/main" val="1327763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8</a:t>
            </a:fld>
            <a:endParaRPr kumimoji="1" lang="ja-JP" altLang="en-US"/>
          </a:p>
        </p:txBody>
      </p:sp>
    </p:spTree>
    <p:extLst>
      <p:ext uri="{BB962C8B-B14F-4D97-AF65-F5344CB8AC3E}">
        <p14:creationId xmlns:p14="http://schemas.microsoft.com/office/powerpoint/2010/main" val="3052279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9</a:t>
            </a:fld>
            <a:endParaRPr kumimoji="1" lang="ja-JP" altLang="en-US"/>
          </a:p>
        </p:txBody>
      </p:sp>
    </p:spTree>
    <p:extLst>
      <p:ext uri="{BB962C8B-B14F-4D97-AF65-F5344CB8AC3E}">
        <p14:creationId xmlns:p14="http://schemas.microsoft.com/office/powerpoint/2010/main" val="1538419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11</a:t>
            </a:fld>
            <a:endParaRPr kumimoji="1" lang="ja-JP" altLang="en-US"/>
          </a:p>
        </p:txBody>
      </p:sp>
    </p:spTree>
    <p:extLst>
      <p:ext uri="{BB962C8B-B14F-4D97-AF65-F5344CB8AC3E}">
        <p14:creationId xmlns:p14="http://schemas.microsoft.com/office/powerpoint/2010/main" val="2997098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16</a:t>
            </a:fld>
            <a:endParaRPr kumimoji="1" lang="ja-JP" altLang="en-US"/>
          </a:p>
        </p:txBody>
      </p:sp>
    </p:spTree>
    <p:extLst>
      <p:ext uri="{BB962C8B-B14F-4D97-AF65-F5344CB8AC3E}">
        <p14:creationId xmlns:p14="http://schemas.microsoft.com/office/powerpoint/2010/main" val="2718572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17</a:t>
            </a:fld>
            <a:endParaRPr kumimoji="1" lang="ja-JP" altLang="en-US"/>
          </a:p>
        </p:txBody>
      </p:sp>
    </p:spTree>
    <p:extLst>
      <p:ext uri="{BB962C8B-B14F-4D97-AF65-F5344CB8AC3E}">
        <p14:creationId xmlns:p14="http://schemas.microsoft.com/office/powerpoint/2010/main" val="2718572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21</a:t>
            </a:fld>
            <a:endParaRPr kumimoji="1" lang="ja-JP" altLang="en-US"/>
          </a:p>
        </p:txBody>
      </p:sp>
    </p:spTree>
    <p:extLst>
      <p:ext uri="{BB962C8B-B14F-4D97-AF65-F5344CB8AC3E}">
        <p14:creationId xmlns:p14="http://schemas.microsoft.com/office/powerpoint/2010/main" val="401124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A-1">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hasCustomPrompt="1"/>
          </p:nvPr>
        </p:nvSpPr>
        <p:spPr>
          <a:xfrm>
            <a:off x="467544" y="2696860"/>
            <a:ext cx="3455863" cy="288627"/>
          </a:xfrm>
          <a:prstGeom prst="rect">
            <a:avLst/>
          </a:prstGeom>
        </p:spPr>
        <p:txBody>
          <a:bodyPr/>
          <a:lstStyle>
            <a:lvl1pPr marL="0" indent="0">
              <a:buNone/>
              <a:defRPr sz="1200" baseline="0">
                <a:latin typeface="(日本語用のフォントを使用)"/>
                <a:ea typeface="メイリオ" panose="020B0604030504040204" pitchFamily="50" charset="-128"/>
                <a:cs typeface="ＭＳ Ｐゴシック"/>
              </a:defRPr>
            </a:lvl1pPr>
          </a:lstStyle>
          <a:p>
            <a:pPr lvl="0"/>
            <a:r>
              <a:rPr kumimoji="1" lang="ja-JP" altLang="en-US" dirty="0" smtClean="0"/>
              <a:t>○○○○○○○○○株式会社御中</a:t>
            </a:r>
            <a:endParaRPr kumimoji="1" lang="ja-JP" altLang="en-US" dirty="0"/>
          </a:p>
        </p:txBody>
      </p:sp>
      <p:sp>
        <p:nvSpPr>
          <p:cNvPr id="10" name="テキスト プレースホルダー 9"/>
          <p:cNvSpPr>
            <a:spLocks noGrp="1"/>
          </p:cNvSpPr>
          <p:nvPr>
            <p:ph type="body" sz="quarter" idx="12" hasCustomPrompt="1"/>
          </p:nvPr>
        </p:nvSpPr>
        <p:spPr>
          <a:xfrm>
            <a:off x="467544" y="3796930"/>
            <a:ext cx="1800820" cy="287387"/>
          </a:xfrm>
          <a:prstGeom prst="rect">
            <a:avLst/>
          </a:prstGeom>
        </p:spPr>
        <p:txBody>
          <a:bodyPr/>
          <a:lstStyle>
            <a:lvl1pPr marL="0" indent="0">
              <a:buNone/>
              <a:defRPr sz="1400" baseline="0">
                <a:latin typeface="(日本語用のフォントを使用)"/>
                <a:ea typeface="メイリオ" panose="020B0604030504040204" pitchFamily="50" charset="-128"/>
                <a:cs typeface="ＭＳ Ｐゴシック"/>
              </a:defRPr>
            </a:lvl1pPr>
          </a:lstStyle>
          <a:p>
            <a:pPr lvl="0"/>
            <a:r>
              <a:rPr kumimoji="1" lang="en-US" altLang="ja-JP" dirty="0" smtClean="0"/>
              <a:t>0000.00.00</a:t>
            </a:r>
            <a:endParaRPr kumimoji="1" lang="ja-JP" altLang="en-US" dirty="0"/>
          </a:p>
        </p:txBody>
      </p:sp>
      <p:sp>
        <p:nvSpPr>
          <p:cNvPr id="12" name="テキスト プレースホルダー 11"/>
          <p:cNvSpPr>
            <a:spLocks noGrp="1"/>
          </p:cNvSpPr>
          <p:nvPr>
            <p:ph type="body" sz="quarter" idx="13" hasCustomPrompt="1"/>
          </p:nvPr>
        </p:nvSpPr>
        <p:spPr>
          <a:xfrm>
            <a:off x="467544" y="5661873"/>
            <a:ext cx="5544616" cy="288453"/>
          </a:xfrm>
          <a:prstGeom prst="rect">
            <a:avLst/>
          </a:prstGeom>
        </p:spPr>
        <p:txBody>
          <a:bodyPr/>
          <a:lstStyle>
            <a:lvl1pPr marL="0" indent="0">
              <a:buNone/>
              <a:defRPr sz="1200" baseline="0">
                <a:latin typeface="(日本語用のフォントを使用)"/>
                <a:ea typeface="メイリオ" panose="020B0604030504040204" pitchFamily="50" charset="-128"/>
                <a:cs typeface="ＭＳ Ｐゴシック"/>
              </a:defRPr>
            </a:lvl1pPr>
          </a:lstStyle>
          <a:p>
            <a:pPr lvl="0"/>
            <a:r>
              <a:rPr kumimoji="1" lang="ja-JP" altLang="en-US" dirty="0" smtClean="0"/>
              <a:t>□□□□□□□本部</a:t>
            </a:r>
            <a:endParaRPr kumimoji="1" lang="ja-JP" altLang="en-US" dirty="0"/>
          </a:p>
        </p:txBody>
      </p:sp>
      <p:sp>
        <p:nvSpPr>
          <p:cNvPr id="14" name="テキスト プレースホルダー 13"/>
          <p:cNvSpPr>
            <a:spLocks noGrp="1"/>
          </p:cNvSpPr>
          <p:nvPr>
            <p:ph type="body" sz="quarter" idx="14" hasCustomPrompt="1"/>
          </p:nvPr>
        </p:nvSpPr>
        <p:spPr>
          <a:xfrm>
            <a:off x="467543" y="5899980"/>
            <a:ext cx="5510851" cy="252066"/>
          </a:xfrm>
          <a:prstGeom prst="rect">
            <a:avLst/>
          </a:prstGeom>
        </p:spPr>
        <p:txBody>
          <a:bodyPr/>
          <a:lstStyle>
            <a:lvl1pPr marL="0" indent="0">
              <a:buNone/>
              <a:defRPr sz="1200" baseline="0">
                <a:latin typeface="(日本語用のフォントを使用)"/>
                <a:ea typeface="メイリオ" panose="020B0604030504040204" pitchFamily="50" charset="-128"/>
                <a:cs typeface="ＭＳ Ｐゴシック"/>
              </a:defRPr>
            </a:lvl1pPr>
          </a:lstStyle>
          <a:p>
            <a:pPr lvl="0"/>
            <a:r>
              <a:rPr kumimoji="1" lang="ja-JP" altLang="en-US" dirty="0" smtClean="0"/>
              <a:t>△△△△△△△△部</a:t>
            </a:r>
            <a:endParaRPr kumimoji="1" lang="ja-JP" altLang="en-US" dirty="0"/>
          </a:p>
        </p:txBody>
      </p:sp>
      <p:sp>
        <p:nvSpPr>
          <p:cNvPr id="2" name="タイトル 1"/>
          <p:cNvSpPr>
            <a:spLocks noGrp="1"/>
          </p:cNvSpPr>
          <p:nvPr>
            <p:ph type="title" hasCustomPrompt="1"/>
          </p:nvPr>
        </p:nvSpPr>
        <p:spPr>
          <a:xfrm>
            <a:off x="457200" y="3356992"/>
            <a:ext cx="5148000" cy="324000"/>
          </a:xfrm>
          <a:prstGeom prst="rect">
            <a:avLst/>
          </a:prstGeom>
        </p:spPr>
        <p:txBody>
          <a:bodyPr anchor="ctr"/>
          <a:lstStyle>
            <a:lvl1pPr marL="0" indent="0" algn="l">
              <a:buFont typeface="Arial" panose="020B0604020202020204" pitchFamily="34" charset="0"/>
              <a:buNone/>
              <a:defRPr sz="2000" baseline="0">
                <a:latin typeface="(日本語用のフォントを使用)"/>
                <a:ea typeface="メイリオ" panose="020B0604030504040204" pitchFamily="50" charset="-128"/>
              </a:defRPr>
            </a:lvl1pPr>
          </a:lstStyle>
          <a:p>
            <a:r>
              <a:rPr kumimoji="1" lang="ja-JP" altLang="en-US" dirty="0" smtClean="0"/>
              <a:t>表紙</a:t>
            </a:r>
            <a:r>
              <a:rPr kumimoji="1" lang="en-US" altLang="ja-JP" dirty="0" smtClean="0"/>
              <a:t>A</a:t>
            </a:r>
            <a:r>
              <a:rPr kumimoji="1" lang="ja-JP" altLang="en-US" dirty="0" smtClean="0"/>
              <a:t>のタイトル</a:t>
            </a:r>
            <a:endParaRPr kumimoji="1" lang="ja-JP" altLang="en-US" dirty="0"/>
          </a:p>
        </p:txBody>
      </p:sp>
    </p:spTree>
    <p:extLst>
      <p:ext uri="{BB962C8B-B14F-4D97-AF65-F5344CB8AC3E}">
        <p14:creationId xmlns:p14="http://schemas.microsoft.com/office/powerpoint/2010/main" val="27707421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中表紙">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68240" y="2960984"/>
            <a:ext cx="6264000" cy="396008"/>
          </a:xfrm>
        </p:spPr>
        <p:txBody>
          <a:bodyPr/>
          <a:lstStyle/>
          <a:p>
            <a:r>
              <a:rPr kumimoji="1" lang="ja-JP" altLang="en-US" dirty="0" smtClean="0"/>
              <a:t>中表紙タイトル</a:t>
            </a:r>
            <a:endParaRPr kumimoji="1" lang="ja-JP" altLang="en-US" dirty="0"/>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dirty="0">
              <a:solidFill>
                <a:srgbClr val="000000"/>
              </a:solidFill>
            </a:endParaRPr>
          </a:p>
        </p:txBody>
      </p:sp>
      <p:cxnSp>
        <p:nvCxnSpPr>
          <p:cNvPr id="4" name="直線コネクタ 3"/>
          <p:cNvCxnSpPr/>
          <p:nvPr userDrawn="1"/>
        </p:nvCxnSpPr>
        <p:spPr>
          <a:xfrm>
            <a:off x="539552" y="3430800"/>
            <a:ext cx="8027512"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58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467544" y="1268759"/>
            <a:ext cx="8424936" cy="5255865"/>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スライド番号プレースホルダー 6"/>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a:solidFill>
                <a:srgbClr val="000000"/>
              </a:solidFill>
            </a:endParaRPr>
          </a:p>
        </p:txBody>
      </p:sp>
      <p:cxnSp>
        <p:nvCxnSpPr>
          <p:cNvPr id="9" name="直線コネクタ 8"/>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24329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6" name="スライド番号プレースホルダー 5"/>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dirty="0">
              <a:solidFill>
                <a:srgbClr val="000000"/>
              </a:solidFill>
            </a:endParaRPr>
          </a:p>
        </p:txBody>
      </p:sp>
      <p:cxnSp>
        <p:nvCxnSpPr>
          <p:cNvPr id="4" name="直線コネクタ 3"/>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37469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268761"/>
            <a:ext cx="4140000" cy="525586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4752480" y="1268761"/>
            <a:ext cx="4140000" cy="525586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8" name="スライド番号プレースホルダー 7"/>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a:solidFill>
                <a:srgbClr val="000000"/>
              </a:solidFill>
            </a:endParaRPr>
          </a:p>
        </p:txBody>
      </p:sp>
      <p:cxnSp>
        <p:nvCxnSpPr>
          <p:cNvPr id="6" name="直線コネクタ 5"/>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243626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268760"/>
            <a:ext cx="4140000"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マスター テキストの書式設定</a:t>
            </a:r>
          </a:p>
        </p:txBody>
      </p:sp>
      <p:sp>
        <p:nvSpPr>
          <p:cNvPr id="4" name="コンテンツ プレースホルダー 3"/>
          <p:cNvSpPr>
            <a:spLocks noGrp="1"/>
          </p:cNvSpPr>
          <p:nvPr>
            <p:ph sz="half" idx="2"/>
          </p:nvPr>
        </p:nvSpPr>
        <p:spPr>
          <a:xfrm>
            <a:off x="457200" y="1988839"/>
            <a:ext cx="4140000" cy="4535785"/>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4752480" y="1268760"/>
            <a:ext cx="4140000"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752480" y="1988839"/>
            <a:ext cx="4140000" cy="4535785"/>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10" name="スライド番号プレースホルダー 9"/>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a:solidFill>
                <a:srgbClr val="000000"/>
              </a:solidFill>
            </a:endParaRPr>
          </a:p>
        </p:txBody>
      </p:sp>
      <p:cxnSp>
        <p:nvCxnSpPr>
          <p:cNvPr id="8" name="直線コネクタ 7"/>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4579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スライド番号プレースホルダー 6"/>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dirty="0">
              <a:solidFill>
                <a:srgbClr val="000000"/>
              </a:solidFill>
            </a:endParaRPr>
          </a:p>
        </p:txBody>
      </p:sp>
      <p:cxnSp>
        <p:nvCxnSpPr>
          <p:cNvPr id="5" name="直線コネクタ 4"/>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8135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3780000"/>
            <a:ext cx="5256000" cy="1588"/>
          </a:xfrm>
          <a:prstGeom prst="line">
            <a:avLst/>
          </a:prstGeom>
          <a:ln w="3175">
            <a:solidFill>
              <a:srgbClr val="7D7D7F"/>
            </a:solidFill>
          </a:ln>
          <a:effectLst/>
        </p:spPr>
        <p:style>
          <a:lnRef idx="2">
            <a:schemeClr val="accent1"/>
          </a:lnRef>
          <a:fillRef idx="0">
            <a:schemeClr val="accent1"/>
          </a:fillRef>
          <a:effectRef idx="1">
            <a:schemeClr val="accent1"/>
          </a:effectRef>
          <a:fontRef idx="minor">
            <a:schemeClr val="tx1"/>
          </a:fontRef>
        </p:style>
      </p:cxnSp>
      <p:sp>
        <p:nvSpPr>
          <p:cNvPr id="3" name="スライド番号プレースホルダー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pPr defTabSz="457200"/>
            <a:fld id="{7174B0D1-D3E6-4026-82FD-BE5C069801D4}" type="slidenum">
              <a:rPr lang="ja-JP" altLang="en-US" smtClean="0">
                <a:solidFill>
                  <a:srgbClr val="FFFFFF"/>
                </a:solidFill>
              </a:rPr>
              <a:pPr defTabSz="457200"/>
              <a:t>‹#›</a:t>
            </a:fld>
            <a:endParaRPr lang="ja-JP" altLang="en-US" dirty="0">
              <a:solidFill>
                <a:srgbClr val="FFFFFF"/>
              </a:solidFill>
            </a:endParaRPr>
          </a:p>
        </p:txBody>
      </p:sp>
      <p:pic>
        <p:nvPicPr>
          <p:cNvPr id="8" name="図 7"/>
          <p:cNvPicPr>
            <a:picLocks noChangeAspect="1"/>
          </p:cNvPicPr>
          <p:nvPr userDrawn="1"/>
        </p:nvPicPr>
        <p:blipFill>
          <a:blip r:embed="rId3"/>
          <a:srcRect r="96667"/>
          <a:stretch>
            <a:fillRect/>
          </a:stretch>
        </p:blipFill>
        <p:spPr>
          <a:xfrm>
            <a:off x="0" y="0"/>
            <a:ext cx="304800" cy="6858000"/>
          </a:xfrm>
          <a:prstGeom prst="rect">
            <a:avLst/>
          </a:prstGeom>
        </p:spPr>
      </p:pic>
    </p:spTree>
    <p:extLst>
      <p:ext uri="{BB962C8B-B14F-4D97-AF65-F5344CB8AC3E}">
        <p14:creationId xmlns:p14="http://schemas.microsoft.com/office/powerpoint/2010/main" val="3662159380"/>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68240" y="656728"/>
            <a:ext cx="6264000" cy="324000"/>
          </a:xfrm>
          <a:prstGeom prst="rect">
            <a:avLst/>
          </a:prstGeom>
        </p:spPr>
        <p:txBody>
          <a:bodyPr vert="horz" lIns="91440" tIns="45720" rIns="91440" bIns="4572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67544" y="1268760"/>
            <a:ext cx="8424936" cy="5087590"/>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スライド番号プレースホルダー 5"/>
          <p:cNvSpPr>
            <a:spLocks noGrp="1"/>
          </p:cNvSpPr>
          <p:nvPr>
            <p:ph type="sldNum" sz="quarter" idx="4"/>
          </p:nvPr>
        </p:nvSpPr>
        <p:spPr>
          <a:xfrm>
            <a:off x="6974904" y="6520259"/>
            <a:ext cx="2133600" cy="365125"/>
          </a:xfrm>
          <a:prstGeom prst="rect">
            <a:avLst/>
          </a:prstGeom>
        </p:spPr>
        <p:txBody>
          <a:bodyPr vert="horz" lIns="91440" tIns="45720" rIns="91440" bIns="45720" rtlCol="0" anchor="ctr"/>
          <a:lstStyle>
            <a:lvl1pPr algn="r">
              <a:defRPr sz="1200">
                <a:solidFill>
                  <a:schemeClr val="tx1"/>
                </a:solidFill>
              </a:defRPr>
            </a:lvl1pPr>
          </a:lstStyle>
          <a:p>
            <a:pPr defTabSz="457200"/>
            <a:fld id="{B4D007DB-033F-4D0E-8F1F-F48F905DCDAE}" type="slidenum">
              <a:rPr lang="ja-JP" altLang="en-US" smtClean="0">
                <a:solidFill>
                  <a:srgbClr val="000000"/>
                </a:solidFill>
              </a:rPr>
              <a:pPr defTabSz="457200"/>
              <a:t>‹#›</a:t>
            </a:fld>
            <a:endParaRPr lang="ja-JP" altLang="en-US" dirty="0">
              <a:solidFill>
                <a:srgbClr val="000000"/>
              </a:solidFill>
            </a:endParaRPr>
          </a:p>
        </p:txBody>
      </p:sp>
      <p:pic>
        <p:nvPicPr>
          <p:cNvPr id="8" name="図 7"/>
          <p:cNvPicPr>
            <a:picLocks noChangeAspect="1"/>
          </p:cNvPicPr>
          <p:nvPr userDrawn="1"/>
        </p:nvPicPr>
        <p:blipFill>
          <a:blip r:embed="rId8"/>
          <a:srcRect r="96667"/>
          <a:stretch>
            <a:fillRect/>
          </a:stretch>
        </p:blipFill>
        <p:spPr>
          <a:xfrm>
            <a:off x="0" y="0"/>
            <a:ext cx="304800" cy="6858000"/>
          </a:xfrm>
          <a:prstGeom prst="rect">
            <a:avLst/>
          </a:prstGeom>
        </p:spPr>
      </p:pic>
      <p:sp>
        <p:nvSpPr>
          <p:cNvPr id="10" name="正方形/長方形 9"/>
          <p:cNvSpPr/>
          <p:nvPr userDrawn="1"/>
        </p:nvSpPr>
        <p:spPr>
          <a:xfrm>
            <a:off x="8676456" y="6669360"/>
            <a:ext cx="108000" cy="108000"/>
          </a:xfrm>
          <a:prstGeom prst="rect">
            <a:avLst/>
          </a:prstGeom>
          <a:solidFill>
            <a:srgbClr val="12B3C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srgbClr val="FFFFFF"/>
              </a:solidFill>
            </a:endParaRPr>
          </a:p>
        </p:txBody>
      </p:sp>
    </p:spTree>
    <p:extLst>
      <p:ext uri="{BB962C8B-B14F-4D97-AF65-F5344CB8AC3E}">
        <p14:creationId xmlns:p14="http://schemas.microsoft.com/office/powerpoint/2010/main" val="383045382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Lst>
  <p:timing>
    <p:tnLst>
      <p:par>
        <p:cTn id="1" dur="indefinite" restart="never" nodeType="tmRoot"/>
      </p:par>
    </p:tnLst>
  </p:timing>
  <p:hf hdr="0" ftr="0" dt="0"/>
  <p:txStyles>
    <p:titleStyle>
      <a:lvl1pPr algn="l" defTabSz="914400" rtl="0" eaLnBrk="1" latinLnBrk="0" hangingPunct="1">
        <a:spcBef>
          <a:spcPct val="0"/>
        </a:spcBef>
        <a:buNone/>
        <a:defRPr kumimoji="1" sz="2000" kern="1200" baseline="0">
          <a:solidFill>
            <a:schemeClr val="tx1"/>
          </a:solidFill>
          <a:latin typeface="(日本語用のフォントを使用)"/>
          <a:ea typeface="メイリオ" panose="020B0604030504040204" pitchFamily="50" charset="-128"/>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2400" kern="1200" baseline="0">
          <a:solidFill>
            <a:schemeClr val="tx1"/>
          </a:solidFill>
          <a:latin typeface="(日本語用のフォントを使用)"/>
          <a:ea typeface="メイリオ" panose="020B060403050404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000" kern="1200" baseline="0">
          <a:solidFill>
            <a:schemeClr val="tx1"/>
          </a:solidFill>
          <a:latin typeface="(日本語用のフォントを使用)"/>
          <a:ea typeface="メイリオ" panose="020B060403050404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日本語用のフォントを使用)"/>
          <a:ea typeface="メイリオ" panose="020B060403050404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scrumguides.org/docs/scrumguide/v2017/2017-Scrum-Guide-Japanese.pdf"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hyperlink" Target="https://www.scrumguides.org/docs/scrumguide/v2017/2017-Scrum-Guide-Japanese.pdf" TargetMode="External"/><Relationship Id="rId1" Type="http://schemas.openxmlformats.org/officeDocument/2006/relationships/slideLayout" Target="../slideLayouts/slideLayout3.xml"/><Relationship Id="rId4" Type="http://schemas.openxmlformats.org/officeDocument/2006/relationships/hyperlink" Target="https://www.flaticon.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504120" y="3032992"/>
            <a:ext cx="4211896" cy="756048"/>
          </a:xfrm>
        </p:spPr>
        <p:txBody>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スクラム</a:t>
            </a:r>
            <a:r>
              <a:rPr lang="ja-JP" altLang="en-US" sz="2400" b="1" dirty="0" smtClean="0">
                <a:latin typeface="Meiryo UI" panose="020B0604030504040204" pitchFamily="50" charset="-128"/>
                <a:ea typeface="Meiryo UI" panose="020B0604030504040204" pitchFamily="50" charset="-128"/>
                <a:cs typeface="Meiryo UI" panose="020B0604030504040204" pitchFamily="50" charset="-128"/>
              </a:rPr>
              <a:t>開発における</a:t>
            </a:r>
            <a:r>
              <a:rPr lang="en-US" altLang="ja-JP" sz="2400" b="1" dirty="0" smtClean="0">
                <a:latin typeface="Meiryo UI" panose="020B0604030504040204" pitchFamily="50" charset="-128"/>
                <a:ea typeface="Meiryo UI" panose="020B0604030504040204" pitchFamily="50" charset="-128"/>
                <a:cs typeface="Meiryo UI" panose="020B0604030504040204" pitchFamily="50" charset="-128"/>
              </a:rPr>
              <a:t/>
            </a:r>
            <a:br>
              <a:rPr lang="en-US" altLang="ja-JP" sz="2400" b="1" dirty="0" smtClean="0">
                <a:latin typeface="Meiryo UI" panose="020B0604030504040204" pitchFamily="50" charset="-128"/>
                <a:ea typeface="Meiryo UI" panose="020B0604030504040204" pitchFamily="50" charset="-128"/>
                <a:cs typeface="Meiryo UI" panose="020B0604030504040204" pitchFamily="50" charset="-128"/>
              </a:rPr>
            </a:br>
            <a:r>
              <a:rPr lang="ja-JP" altLang="en-US" sz="2400" b="1" dirty="0" smtClean="0">
                <a:latin typeface="Meiryo UI" panose="020B0604030504040204" pitchFamily="50" charset="-128"/>
                <a:ea typeface="Meiryo UI" panose="020B0604030504040204" pitchFamily="50" charset="-128"/>
                <a:cs typeface="Meiryo UI" panose="020B0604030504040204" pitchFamily="50" charset="-128"/>
              </a:rPr>
              <a:t>プロダクトオーナーの役割</a:t>
            </a:r>
            <a:endParaRPr kumimoji="1" lang="ja-JP" altLang="en-US" sz="24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テキスト ボックス 2"/>
          <p:cNvSpPr txBox="1"/>
          <p:nvPr/>
        </p:nvSpPr>
        <p:spPr>
          <a:xfrm>
            <a:off x="467544" y="4653135"/>
            <a:ext cx="3168352" cy="701731"/>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pPr lvl="0" defTabSz="914400">
              <a:spcBef>
                <a:spcPct val="20000"/>
              </a:spcBef>
            </a:pPr>
            <a:r>
              <a:rPr lang="ja-JP" altLang="en-US" dirty="0" smtClean="0">
                <a:solidFill>
                  <a:srgbClr val="000000">
                    <a:lumMod val="75000"/>
                    <a:lumOff val="25000"/>
                  </a:srgbClr>
                </a:solidFill>
                <a:latin typeface="Meiryo UI" panose="020B0604030504040204" pitchFamily="50" charset="-128"/>
                <a:ea typeface="Meiryo UI" panose="020B0604030504040204" pitchFamily="50" charset="-128"/>
              </a:rPr>
              <a:t>第</a:t>
            </a:r>
            <a:r>
              <a:rPr lang="en-US" altLang="ja-JP" smtClean="0">
                <a:solidFill>
                  <a:srgbClr val="000000">
                    <a:lumMod val="75000"/>
                    <a:lumOff val="25000"/>
                  </a:srgbClr>
                </a:solidFill>
                <a:latin typeface="Meiryo UI" panose="020B0604030504040204" pitchFamily="50" charset="-128"/>
                <a:ea typeface="Meiryo UI" panose="020B0604030504040204" pitchFamily="50" charset="-128"/>
              </a:rPr>
              <a:t>1.1</a:t>
            </a:r>
            <a:r>
              <a:rPr lang="ja-JP" altLang="en-US" smtClean="0">
                <a:solidFill>
                  <a:srgbClr val="000000">
                    <a:lumMod val="75000"/>
                    <a:lumOff val="25000"/>
                  </a:srgbClr>
                </a:solidFill>
                <a:latin typeface="Meiryo UI" panose="020B0604030504040204" pitchFamily="50" charset="-128"/>
                <a:ea typeface="Meiryo UI" panose="020B0604030504040204" pitchFamily="50" charset="-128"/>
              </a:rPr>
              <a:t>版</a:t>
            </a:r>
            <a:endParaRPr lang="en-US" altLang="ja-JP" dirty="0" smtClean="0">
              <a:solidFill>
                <a:srgbClr val="000000">
                  <a:lumMod val="75000"/>
                  <a:lumOff val="25000"/>
                </a:srgbClr>
              </a:solidFill>
              <a:latin typeface="Meiryo UI" panose="020B0604030504040204" pitchFamily="50" charset="-128"/>
              <a:ea typeface="Meiryo UI" panose="020B0604030504040204" pitchFamily="50" charset="-128"/>
            </a:endParaRPr>
          </a:p>
          <a:p>
            <a:pPr lvl="0" defTabSz="914400">
              <a:spcBef>
                <a:spcPct val="20000"/>
              </a:spcBef>
            </a:pPr>
            <a:r>
              <a:rPr lang="en-US" altLang="ja-JP" dirty="0" smtClean="0">
                <a:solidFill>
                  <a:srgbClr val="000000">
                    <a:lumMod val="75000"/>
                    <a:lumOff val="25000"/>
                  </a:srgbClr>
                </a:solidFill>
                <a:latin typeface="Meiryo UI" panose="020B0604030504040204" pitchFamily="50" charset="-128"/>
                <a:ea typeface="Meiryo UI" panose="020B0604030504040204" pitchFamily="50" charset="-128"/>
              </a:rPr>
              <a:t>2018</a:t>
            </a:r>
            <a:r>
              <a:rPr lang="ja-JP" altLang="en-US" dirty="0" smtClean="0">
                <a:solidFill>
                  <a:srgbClr val="000000">
                    <a:lumMod val="75000"/>
                    <a:lumOff val="25000"/>
                  </a:srgbClr>
                </a:solidFill>
                <a:latin typeface="Meiryo UI" panose="020B0604030504040204" pitchFamily="50" charset="-128"/>
                <a:ea typeface="Meiryo UI" panose="020B0604030504040204" pitchFamily="50" charset="-128"/>
              </a:rPr>
              <a:t>年</a:t>
            </a:r>
            <a:r>
              <a:rPr lang="en-US" altLang="ja-JP" dirty="0" smtClean="0">
                <a:solidFill>
                  <a:srgbClr val="000000">
                    <a:lumMod val="75000"/>
                    <a:lumOff val="25000"/>
                  </a:srgbClr>
                </a:solidFill>
                <a:latin typeface="Meiryo UI" panose="020B0604030504040204" pitchFamily="50" charset="-128"/>
                <a:ea typeface="Meiryo UI" panose="020B0604030504040204" pitchFamily="50" charset="-128"/>
              </a:rPr>
              <a:t>02</a:t>
            </a:r>
            <a:r>
              <a:rPr lang="ja-JP" altLang="en-US" dirty="0" smtClean="0">
                <a:solidFill>
                  <a:srgbClr val="000000">
                    <a:lumMod val="75000"/>
                    <a:lumOff val="25000"/>
                  </a:srgbClr>
                </a:solidFill>
                <a:latin typeface="Meiryo UI" panose="020B0604030504040204" pitchFamily="50" charset="-128"/>
                <a:ea typeface="Meiryo UI" panose="020B0604030504040204" pitchFamily="50" charset="-128"/>
              </a:rPr>
              <a:t>月</a:t>
            </a:r>
            <a:r>
              <a:rPr lang="en-US" altLang="ja-JP" dirty="0" smtClean="0">
                <a:solidFill>
                  <a:srgbClr val="000000">
                    <a:lumMod val="75000"/>
                    <a:lumOff val="25000"/>
                  </a:srgbClr>
                </a:solidFill>
                <a:latin typeface="Meiryo UI" panose="020B0604030504040204" pitchFamily="50" charset="-128"/>
                <a:ea typeface="Meiryo UI" panose="020B0604030504040204" pitchFamily="50" charset="-128"/>
              </a:rPr>
              <a:t>14</a:t>
            </a:r>
            <a:r>
              <a:rPr lang="ja-JP" altLang="en-US" dirty="0" smtClean="0">
                <a:solidFill>
                  <a:srgbClr val="000000">
                    <a:lumMod val="75000"/>
                    <a:lumOff val="25000"/>
                  </a:srgbClr>
                </a:solidFill>
                <a:latin typeface="Meiryo UI" panose="020B0604030504040204" pitchFamily="50" charset="-128"/>
                <a:ea typeface="Meiryo UI" panose="020B0604030504040204" pitchFamily="50" charset="-128"/>
              </a:rPr>
              <a:t>日</a:t>
            </a:r>
            <a:endParaRPr lang="ja-JP" altLang="en-US" dirty="0">
              <a:solidFill>
                <a:srgbClr val="000000">
                  <a:lumMod val="75000"/>
                  <a:lumOff val="25000"/>
                </a:srgbClr>
              </a:solidFill>
              <a:latin typeface="Meiryo UI" panose="020B0604030504040204" pitchFamily="50" charset="-128"/>
              <a:ea typeface="Meiryo UI" panose="020B0604030504040204" pitchFamily="50" charset="-128"/>
            </a:endParaRPr>
          </a:p>
        </p:txBody>
      </p:sp>
      <p:pic>
        <p:nvPicPr>
          <p:cNvPr id="12" name="図 11">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5882399"/>
            <a:ext cx="825953" cy="295893"/>
          </a:xfrm>
          <a:prstGeom prst="rect">
            <a:avLst/>
          </a:prstGeom>
        </p:spPr>
      </p:pic>
      <p:sp>
        <p:nvSpPr>
          <p:cNvPr id="15" name="テキスト ボックス 5"/>
          <p:cNvSpPr txBox="1"/>
          <p:nvPr/>
        </p:nvSpPr>
        <p:spPr>
          <a:xfrm>
            <a:off x="467544" y="6200719"/>
            <a:ext cx="7632848" cy="261610"/>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ja-JP" altLang="en-US" sz="1100" dirty="0" smtClean="0">
                <a:solidFill>
                  <a:srgbClr val="000000"/>
                </a:solidFill>
                <a:latin typeface="Meiryo UI"/>
                <a:ea typeface="Meiryo UI"/>
              </a:rPr>
              <a:t>この作品は </a:t>
            </a:r>
            <a:r>
              <a:rPr lang="ja-JP" altLang="en-US" sz="1100" dirty="0" smtClean="0">
                <a:solidFill>
                  <a:srgbClr val="000000"/>
                </a:solidFill>
                <a:latin typeface="Meiryo UI"/>
                <a:ea typeface="Meiryo UI"/>
                <a:hlinkClick r:id="rId3"/>
              </a:rPr>
              <a:t>クリエイティブ・コモンズ 表示 </a:t>
            </a:r>
            <a:r>
              <a:rPr lang="en-US" altLang="ja-JP" sz="1100" dirty="0" smtClean="0">
                <a:solidFill>
                  <a:srgbClr val="000000"/>
                </a:solidFill>
                <a:latin typeface="Meiryo UI"/>
                <a:ea typeface="Meiryo UI"/>
                <a:hlinkClick r:id="rId3"/>
              </a:rPr>
              <a:t>- </a:t>
            </a:r>
            <a:r>
              <a:rPr lang="ja-JP" altLang="en-US" sz="1100" dirty="0" smtClean="0">
                <a:solidFill>
                  <a:srgbClr val="000000"/>
                </a:solidFill>
                <a:latin typeface="Meiryo UI"/>
                <a:ea typeface="Meiryo UI"/>
                <a:hlinkClick r:id="rId3"/>
              </a:rPr>
              <a:t>継承 </a:t>
            </a:r>
            <a:r>
              <a:rPr lang="en-US" altLang="ja-JP" sz="1100" dirty="0" smtClean="0">
                <a:solidFill>
                  <a:srgbClr val="000000"/>
                </a:solidFill>
                <a:latin typeface="Meiryo UI"/>
                <a:ea typeface="Meiryo UI"/>
                <a:hlinkClick r:id="rId3"/>
              </a:rPr>
              <a:t>4.0 </a:t>
            </a:r>
            <a:r>
              <a:rPr lang="ja-JP" altLang="en-US" sz="1100" dirty="0" smtClean="0">
                <a:solidFill>
                  <a:srgbClr val="000000"/>
                </a:solidFill>
                <a:latin typeface="Meiryo UI"/>
                <a:ea typeface="Meiryo UI"/>
                <a:hlinkClick r:id="rId3"/>
              </a:rPr>
              <a:t>国際 ライセンス</a:t>
            </a:r>
            <a:r>
              <a:rPr lang="ja-JP" altLang="en-US" sz="1100" dirty="0" smtClean="0">
                <a:solidFill>
                  <a:srgbClr val="FF0000"/>
                </a:solidFill>
                <a:latin typeface="Meiryo UI"/>
                <a:ea typeface="Meiryo UI"/>
              </a:rPr>
              <a:t> </a:t>
            </a:r>
            <a:r>
              <a:rPr lang="ja-JP" altLang="en-US" sz="1100" dirty="0" smtClean="0">
                <a:solidFill>
                  <a:srgbClr val="000000"/>
                </a:solidFill>
                <a:latin typeface="Meiryo UI"/>
                <a:ea typeface="Meiryo UI"/>
              </a:rPr>
              <a:t>の下に提供されています。</a:t>
            </a:r>
            <a:endParaRPr lang="ja-JP" altLang="en-US" sz="1100" dirty="0">
              <a:solidFill>
                <a:srgbClr val="000000"/>
              </a:solidFill>
              <a:latin typeface="Meiryo UI"/>
              <a:ea typeface="Meiryo UI"/>
            </a:endParaRPr>
          </a:p>
        </p:txBody>
      </p:sp>
      <p:sp>
        <p:nvSpPr>
          <p:cNvPr id="7" name="テキスト ボックス 5"/>
          <p:cNvSpPr txBox="1"/>
          <p:nvPr/>
        </p:nvSpPr>
        <p:spPr>
          <a:xfrm>
            <a:off x="358227" y="6462329"/>
            <a:ext cx="7632848" cy="261610"/>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ja-JP" altLang="en-US" sz="1100" dirty="0">
                <a:solidFill>
                  <a:srgbClr val="000000"/>
                </a:solidFill>
                <a:latin typeface="Meiryo UI"/>
                <a:ea typeface="Meiryo UI"/>
              </a:rPr>
              <a:t>　プロダクトオーナーの役割</a:t>
            </a:r>
            <a:r>
              <a:rPr lang="en-US" altLang="ja-JP" sz="1100" dirty="0" smtClean="0">
                <a:solidFill>
                  <a:srgbClr val="000000"/>
                </a:solidFill>
                <a:latin typeface="Meiryo UI"/>
                <a:ea typeface="Meiryo UI"/>
              </a:rPr>
              <a:t>©</a:t>
            </a:r>
            <a:r>
              <a:rPr lang="en-US" altLang="ja-JP" sz="1100" dirty="0">
                <a:solidFill>
                  <a:srgbClr val="000000"/>
                </a:solidFill>
                <a:latin typeface="Meiryo UI"/>
                <a:ea typeface="Meiryo UI"/>
              </a:rPr>
              <a:t>2018 TIS INC. </a:t>
            </a:r>
            <a:r>
              <a:rPr lang="ja-JP" altLang="en-US" sz="1100" dirty="0">
                <a:solidFill>
                  <a:srgbClr val="000000"/>
                </a:solidFill>
                <a:latin typeface="Meiryo UI"/>
                <a:ea typeface="Meiryo UI"/>
              </a:rPr>
              <a:t>クリエイティブ・コモンズ・ライセンス（表示</a:t>
            </a:r>
            <a:r>
              <a:rPr lang="en-US" altLang="ja-JP" sz="1100" dirty="0">
                <a:solidFill>
                  <a:srgbClr val="000000"/>
                </a:solidFill>
                <a:latin typeface="Meiryo UI"/>
                <a:ea typeface="Meiryo UI"/>
              </a:rPr>
              <a:t>-</a:t>
            </a:r>
            <a:r>
              <a:rPr lang="ja-JP" altLang="en-US" sz="1100" dirty="0">
                <a:solidFill>
                  <a:srgbClr val="000000"/>
                </a:solidFill>
                <a:latin typeface="Meiryo UI"/>
                <a:ea typeface="Meiryo UI"/>
              </a:rPr>
              <a:t>継承 </a:t>
            </a:r>
            <a:r>
              <a:rPr lang="en-US" altLang="ja-JP" sz="1100" dirty="0">
                <a:solidFill>
                  <a:srgbClr val="000000"/>
                </a:solidFill>
                <a:latin typeface="Meiryo UI"/>
                <a:ea typeface="Meiryo UI"/>
              </a:rPr>
              <a:t>4.0 </a:t>
            </a:r>
            <a:r>
              <a:rPr lang="ja-JP" altLang="en-US" sz="1100" dirty="0">
                <a:solidFill>
                  <a:srgbClr val="000000"/>
                </a:solidFill>
                <a:latin typeface="Meiryo UI"/>
                <a:ea typeface="Meiryo UI"/>
              </a:rPr>
              <a:t>国際）</a:t>
            </a:r>
          </a:p>
        </p:txBody>
      </p:sp>
    </p:spTree>
    <p:extLst>
      <p:ext uri="{BB962C8B-B14F-4D97-AF65-F5344CB8AC3E}">
        <p14:creationId xmlns:p14="http://schemas.microsoft.com/office/powerpoint/2010/main" val="10845568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マーケットの対象（</a:t>
            </a:r>
            <a:r>
              <a:rPr lang="ja-JP" altLang="en-US" dirty="0"/>
              <a:t>一般的</a:t>
            </a:r>
            <a:r>
              <a:rPr lang="ja-JP" altLang="en-US" dirty="0" smtClean="0"/>
              <a:t>な領域</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a:t>
            </a:r>
            <a:r>
              <a:rPr lang="ja-JP" altLang="en-US" dirty="0">
                <a:latin typeface="メイリオ" panose="020B0604030504040204" pitchFamily="50" charset="-128"/>
              </a:rPr>
              <a:t>商品やサービスを購買している、あるいは</a:t>
            </a:r>
            <a:r>
              <a:rPr lang="ja-JP" altLang="en-US" u="sng" dirty="0">
                <a:solidFill>
                  <a:srgbClr val="FF0000"/>
                </a:solidFill>
                <a:latin typeface="メイリオ" panose="020B0604030504040204" pitchFamily="50" charset="-128"/>
              </a:rPr>
              <a:t>購買</a:t>
            </a:r>
            <a:r>
              <a:rPr lang="ja-JP" altLang="en-US" u="sng" dirty="0" smtClean="0">
                <a:solidFill>
                  <a:srgbClr val="FF0000"/>
                </a:solidFill>
                <a:latin typeface="メイリオ" panose="020B0604030504040204" pitchFamily="50" charset="-128"/>
              </a:rPr>
              <a:t>する見込みの</a:t>
            </a:r>
            <a:r>
              <a:rPr lang="ja-JP" altLang="en-US" u="sng" dirty="0">
                <a:solidFill>
                  <a:srgbClr val="FF0000"/>
                </a:solidFill>
                <a:latin typeface="メイリオ" panose="020B0604030504040204" pitchFamily="50" charset="-128"/>
              </a:rPr>
              <a:t>ある</a:t>
            </a:r>
            <a:r>
              <a:rPr lang="ja-JP" altLang="en-US" dirty="0">
                <a:latin typeface="メイリオ" panose="020B0604030504040204" pitchFamily="50" charset="-128"/>
              </a:rPr>
              <a:t>すべての個人および</a:t>
            </a:r>
            <a:r>
              <a:rPr lang="ja-JP" altLang="en-US" dirty="0" smtClean="0">
                <a:latin typeface="メイリオ" panose="020B0604030504040204" pitchFamily="50" charset="-128"/>
              </a:rPr>
              <a:t>組織体。</a:t>
            </a:r>
            <a:r>
              <a:rPr lang="ja-JP" altLang="en-US" dirty="0" smtClean="0"/>
              <a:t>」（コトバンクより）</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10</a:t>
            </a:fld>
            <a:endParaRPr lang="ja-JP" altLang="en-US">
              <a:solidFill>
                <a:srgbClr val="000000"/>
              </a:solidFill>
            </a:endParaRPr>
          </a:p>
        </p:txBody>
      </p:sp>
      <p:grpSp>
        <p:nvGrpSpPr>
          <p:cNvPr id="10" name="グループ化 9"/>
          <p:cNvGrpSpPr/>
          <p:nvPr/>
        </p:nvGrpSpPr>
        <p:grpSpPr>
          <a:xfrm>
            <a:off x="1972106" y="2484347"/>
            <a:ext cx="5416171" cy="3265281"/>
            <a:chOff x="1907704" y="2564904"/>
            <a:chExt cx="5416171" cy="3265281"/>
          </a:xfrm>
        </p:grpSpPr>
        <p:sp>
          <p:nvSpPr>
            <p:cNvPr id="7" name="ドーナツ 6"/>
            <p:cNvSpPr/>
            <p:nvPr/>
          </p:nvSpPr>
          <p:spPr>
            <a:xfrm>
              <a:off x="2517594" y="2564904"/>
              <a:ext cx="3744416" cy="3265281"/>
            </a:xfrm>
            <a:prstGeom prst="donut">
              <a:avLst>
                <a:gd name="adj" fmla="val 13398"/>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8064" y="3064660"/>
              <a:ext cx="1800200" cy="1800200"/>
            </a:xfrm>
            <a:prstGeom prst="rect">
              <a:avLst/>
            </a:prstGeom>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7704" y="3048945"/>
              <a:ext cx="1728192" cy="1728192"/>
            </a:xfrm>
            <a:prstGeom prst="rect">
              <a:avLst/>
            </a:prstGeom>
          </p:spPr>
        </p:pic>
        <p:sp>
          <p:nvSpPr>
            <p:cNvPr id="8" name="テキスト ボックス 7"/>
            <p:cNvSpPr txBox="1"/>
            <p:nvPr/>
          </p:nvSpPr>
          <p:spPr>
            <a:xfrm>
              <a:off x="1907704" y="4864860"/>
              <a:ext cx="1914674" cy="338554"/>
            </a:xfrm>
            <a:prstGeom prst="rect">
              <a:avLst/>
            </a:prstGeom>
            <a:noFill/>
          </p:spPr>
          <p:txBody>
            <a:bodyPr wrap="square" rtlCol="0">
              <a:spAutoFit/>
            </a:bodyPr>
            <a:lstStyle/>
            <a:p>
              <a:pPr algn="ctr"/>
              <a:r>
                <a:rPr lang="ja-JP" altLang="en-US" sz="1600" dirty="0" smtClean="0">
                  <a:latin typeface="メイリオ" panose="020B0604030504040204" pitchFamily="50" charset="-128"/>
                  <a:ea typeface="メイリオ" panose="020B0604030504040204" pitchFamily="50" charset="-128"/>
                </a:rPr>
                <a:t>顧客</a:t>
              </a:r>
              <a:r>
                <a:rPr lang="en-US" altLang="ja-JP" sz="1600" dirty="0" smtClean="0">
                  <a:latin typeface="メイリオ" panose="020B0604030504040204" pitchFamily="50" charset="-128"/>
                  <a:ea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rPr>
                <a:t>ユーザー</a:t>
              </a:r>
              <a:endParaRPr kumimoji="1" lang="ja-JP" altLang="en-US" sz="1600" dirty="0">
                <a:latin typeface="メイリオ" panose="020B0604030504040204" pitchFamily="50" charset="-128"/>
                <a:ea typeface="メイリオ" panose="020B0604030504040204" pitchFamily="50" charset="-128"/>
              </a:endParaRPr>
            </a:p>
          </p:txBody>
        </p:sp>
        <p:sp>
          <p:nvSpPr>
            <p:cNvPr id="9" name="テキスト ボックス 8"/>
            <p:cNvSpPr txBox="1"/>
            <p:nvPr/>
          </p:nvSpPr>
          <p:spPr>
            <a:xfrm>
              <a:off x="5004048" y="4879760"/>
              <a:ext cx="2319827"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プロダクトオーナー</a:t>
              </a:r>
              <a:endParaRPr kumimoji="1" lang="ja-JP" altLang="en-US" b="1" dirty="0">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2819462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円形吹き出し 22"/>
          <p:cNvSpPr/>
          <p:nvPr/>
        </p:nvSpPr>
        <p:spPr>
          <a:xfrm>
            <a:off x="251520" y="2276872"/>
            <a:ext cx="5832648" cy="4032448"/>
          </a:xfrm>
          <a:prstGeom prst="wedgeEllipseCallout">
            <a:avLst>
              <a:gd name="adj1" fmla="val 50041"/>
              <a:gd name="adj2" fmla="val 2903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68240" y="656728"/>
            <a:ext cx="7416128" cy="324000"/>
          </a:xfrm>
        </p:spPr>
        <p:txBody>
          <a:bodyPr/>
          <a:lstStyle/>
          <a:p>
            <a:r>
              <a:rPr lang="ja-JP" altLang="en-US" dirty="0"/>
              <a:t>マーケットの対象</a:t>
            </a:r>
            <a:r>
              <a:rPr lang="ja-JP" altLang="en-US" dirty="0" smtClean="0"/>
              <a:t>（プロダクトオーナーからの視点）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プロダクトオーナー</a:t>
            </a:r>
            <a:r>
              <a:rPr lang="ja-JP" altLang="en-US" dirty="0"/>
              <a:t>以外の</a:t>
            </a:r>
            <a:r>
              <a:rPr kumimoji="1" lang="ja-JP" altLang="en-US" dirty="0" smtClean="0"/>
              <a:t>全て（購買の有無に関わらず）</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11</a:t>
            </a:fld>
            <a:endParaRPr lang="ja-JP" altLang="en-US">
              <a:solidFill>
                <a:srgbClr val="000000"/>
              </a:solidFill>
            </a:endParaRPr>
          </a:p>
        </p:txBody>
      </p:sp>
      <p:grpSp>
        <p:nvGrpSpPr>
          <p:cNvPr id="22" name="グループ化 21"/>
          <p:cNvGrpSpPr/>
          <p:nvPr/>
        </p:nvGrpSpPr>
        <p:grpSpPr>
          <a:xfrm>
            <a:off x="5364088" y="4725548"/>
            <a:ext cx="2319827" cy="1691732"/>
            <a:chOff x="6156176" y="4892362"/>
            <a:chExt cx="2319827" cy="1691732"/>
          </a:xfrm>
        </p:grpSpPr>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0232" y="4892362"/>
              <a:ext cx="1322400" cy="1322400"/>
            </a:xfrm>
            <a:prstGeom prst="rect">
              <a:avLst/>
            </a:prstGeom>
          </p:spPr>
        </p:pic>
        <p:sp>
          <p:nvSpPr>
            <p:cNvPr id="13" name="テキスト ボックス 12"/>
            <p:cNvSpPr txBox="1"/>
            <p:nvPr/>
          </p:nvSpPr>
          <p:spPr>
            <a:xfrm>
              <a:off x="6156176" y="6214762"/>
              <a:ext cx="2319827"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プロダクトオーナー</a:t>
              </a:r>
              <a:endParaRPr kumimoji="1" lang="ja-JP" altLang="en-US" b="1" dirty="0">
                <a:latin typeface="メイリオ" panose="020B0604030504040204" pitchFamily="50" charset="-128"/>
                <a:ea typeface="メイリオ" panose="020B0604030504040204" pitchFamily="50" charset="-128"/>
              </a:endParaRPr>
            </a:p>
          </p:txBody>
        </p:sp>
      </p:grpSp>
      <p:sp>
        <p:nvSpPr>
          <p:cNvPr id="30" name="円/楕円 29"/>
          <p:cNvSpPr/>
          <p:nvPr/>
        </p:nvSpPr>
        <p:spPr>
          <a:xfrm>
            <a:off x="611560" y="2780928"/>
            <a:ext cx="2160240" cy="2697200"/>
          </a:xfrm>
          <a:prstGeom prst="ellipse">
            <a:avLst/>
          </a:prstGeom>
          <a:solidFill>
            <a:schemeClr val="accent5">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2843808" y="2780928"/>
            <a:ext cx="3044130" cy="2761160"/>
          </a:xfrm>
          <a:prstGeom prst="ellipse">
            <a:avLst/>
          </a:prstGeom>
          <a:solidFill>
            <a:schemeClr val="accent5">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915616" y="3212976"/>
            <a:ext cx="1568152" cy="504056"/>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顕在顧客</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5" name="円/楕円 24"/>
          <p:cNvSpPr/>
          <p:nvPr/>
        </p:nvSpPr>
        <p:spPr>
          <a:xfrm>
            <a:off x="3275856" y="2996952"/>
            <a:ext cx="1234033" cy="825743"/>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メイリオ" panose="020B0604030504040204" pitchFamily="50" charset="-128"/>
                <a:ea typeface="メイリオ" panose="020B0604030504040204" pitchFamily="50" charset="-128"/>
              </a:rPr>
              <a:t>開発チーム</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6" name="円/楕円 25"/>
          <p:cNvSpPr/>
          <p:nvPr/>
        </p:nvSpPr>
        <p:spPr>
          <a:xfrm>
            <a:off x="4572000" y="3140968"/>
            <a:ext cx="936104" cy="72008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営業</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7" name="円/楕円 26"/>
          <p:cNvSpPr/>
          <p:nvPr/>
        </p:nvSpPr>
        <p:spPr>
          <a:xfrm>
            <a:off x="2933035" y="3899401"/>
            <a:ext cx="1919673" cy="825743"/>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マネジャー</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8" name="円/楕円 27"/>
          <p:cNvSpPr/>
          <p:nvPr/>
        </p:nvSpPr>
        <p:spPr>
          <a:xfrm>
            <a:off x="4499992" y="4532084"/>
            <a:ext cx="1116842" cy="625108"/>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法務</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9" name="円/楕円 28"/>
          <p:cNvSpPr/>
          <p:nvPr/>
        </p:nvSpPr>
        <p:spPr>
          <a:xfrm>
            <a:off x="787624" y="3755385"/>
            <a:ext cx="1696144" cy="825743"/>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エンドユーザー</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2" name="テキスト ボックス 31"/>
          <p:cNvSpPr txBox="1"/>
          <p:nvPr/>
        </p:nvSpPr>
        <p:spPr>
          <a:xfrm>
            <a:off x="3491880" y="2175802"/>
            <a:ext cx="2012652" cy="646331"/>
          </a:xfrm>
          <a:prstGeom prst="rect">
            <a:avLst/>
          </a:prstGeom>
          <a:solidFill>
            <a:schemeClr val="accent2">
              <a:lumMod val="60000"/>
              <a:lumOff val="40000"/>
            </a:schemeClr>
          </a:solidFill>
        </p:spPr>
        <p:txBody>
          <a:bodyPr wrap="square" rtlCol="0">
            <a:spAutoFit/>
          </a:bodyPr>
          <a:lstStyle/>
          <a:p>
            <a:pPr algn="ctr"/>
            <a:r>
              <a:rPr lang="ja-JP" altLang="en-US" b="1" dirty="0">
                <a:latin typeface="メイリオ" panose="020B0604030504040204" pitchFamily="50" charset="-128"/>
                <a:ea typeface="メイリオ" panose="020B0604030504040204" pitchFamily="50" charset="-128"/>
              </a:rPr>
              <a:t>内</a:t>
            </a:r>
            <a:r>
              <a:rPr kumimoji="1" lang="ja-JP" altLang="en-US" b="1" dirty="0" smtClean="0">
                <a:latin typeface="メイリオ" panose="020B0604030504040204" pitchFamily="50" charset="-128"/>
                <a:ea typeface="メイリオ" panose="020B0604030504040204" pitchFamily="50" charset="-128"/>
              </a:rPr>
              <a:t>向き（</a:t>
            </a:r>
            <a:r>
              <a:rPr lang="ja-JP" altLang="en-US" b="1" dirty="0">
                <a:latin typeface="メイリオ" panose="020B0604030504040204" pitchFamily="50" charset="-128"/>
                <a:ea typeface="メイリオ" panose="020B0604030504040204" pitchFamily="50" charset="-128"/>
              </a:rPr>
              <a:t>社内</a:t>
            </a:r>
            <a:r>
              <a:rPr kumimoji="1" lang="ja-JP" altLang="en-US" b="1" dirty="0" smtClean="0">
                <a:latin typeface="メイリオ" panose="020B0604030504040204" pitchFamily="50" charset="-128"/>
                <a:ea typeface="メイリオ" panose="020B0604030504040204" pitchFamily="50" charset="-128"/>
              </a:rPr>
              <a:t>）の</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b="1" dirty="0" smtClean="0">
                <a:latin typeface="メイリオ" panose="020B0604030504040204" pitchFamily="50" charset="-128"/>
                <a:ea typeface="メイリオ" panose="020B0604030504040204" pitchFamily="50" charset="-128"/>
              </a:rPr>
              <a:t>マーケット</a:t>
            </a:r>
            <a:endParaRPr kumimoji="1" lang="ja-JP" altLang="en-US" b="1" dirty="0">
              <a:latin typeface="メイリオ" panose="020B0604030504040204" pitchFamily="50" charset="-128"/>
              <a:ea typeface="メイリオ" panose="020B0604030504040204" pitchFamily="50" charset="-128"/>
            </a:endParaRPr>
          </a:p>
        </p:txBody>
      </p:sp>
      <p:sp>
        <p:nvSpPr>
          <p:cNvPr id="5" name="角丸四角形吹き出し 4"/>
          <p:cNvSpPr/>
          <p:nvPr/>
        </p:nvSpPr>
        <p:spPr>
          <a:xfrm>
            <a:off x="6383435" y="2204864"/>
            <a:ext cx="2600960" cy="2304256"/>
          </a:xfrm>
          <a:prstGeom prst="wedgeRoundRectCallout">
            <a:avLst>
              <a:gd name="adj1" fmla="val -36409"/>
              <a:gd name="adj2" fmla="val 61673"/>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メイリオ" panose="020B0604030504040204" pitchFamily="50" charset="-128"/>
                <a:ea typeface="メイリオ" panose="020B0604030504040204" pitchFamily="50" charset="-128"/>
              </a:rPr>
              <a:t>時には自らリサーチを行い、まだ認識していない顧客や市場といった新たな</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マーケットの開拓が求められる。</a:t>
            </a:r>
            <a:endParaRPr lang="ja-JP" altLang="en-US" dirty="0">
              <a:solidFill>
                <a:schemeClr val="tx1"/>
              </a:solidFill>
              <a:latin typeface="メイリオ" panose="020B0604030504040204" pitchFamily="50" charset="-128"/>
              <a:ea typeface="メイリオ" panose="020B0604030504040204" pitchFamily="50" charset="-128"/>
            </a:endParaRPr>
          </a:p>
        </p:txBody>
      </p:sp>
      <p:sp>
        <p:nvSpPr>
          <p:cNvPr id="33" name="円/楕円 32"/>
          <p:cNvSpPr/>
          <p:nvPr/>
        </p:nvSpPr>
        <p:spPr>
          <a:xfrm>
            <a:off x="1184038" y="4755339"/>
            <a:ext cx="3276364" cy="1348600"/>
          </a:xfrm>
          <a:prstGeom prst="ellipse">
            <a:avLst/>
          </a:prstGeom>
          <a:solidFill>
            <a:schemeClr val="accent5">
              <a:lumMod val="20000"/>
              <a:lumOff val="80000"/>
            </a:schemeClr>
          </a:solidFill>
          <a:ln>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p:nvSpPr>
        <p:spPr>
          <a:xfrm>
            <a:off x="1364802" y="4950460"/>
            <a:ext cx="2919166" cy="926812"/>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メイリオ" panose="020B0604030504040204" pitchFamily="50" charset="-128"/>
                <a:ea typeface="メイリオ" panose="020B0604030504040204" pitchFamily="50" charset="-128"/>
              </a:rPr>
              <a:t>認識していない</a:t>
            </a:r>
            <a:endParaRPr lang="en-US" altLang="ja-JP" dirty="0" smtClean="0">
              <a:solidFill>
                <a:schemeClr val="tx1"/>
              </a:solidFill>
              <a:latin typeface="メイリオ" panose="020B0604030504040204" pitchFamily="50" charset="-128"/>
              <a:ea typeface="メイリオ" panose="020B0604030504040204" pitchFamily="50" charset="-128"/>
            </a:endParaRPr>
          </a:p>
          <a:p>
            <a:pPr algn="ctr"/>
            <a:r>
              <a:rPr lang="ja-JP" altLang="en-US" dirty="0" smtClean="0">
                <a:solidFill>
                  <a:schemeClr val="tx1"/>
                </a:solidFill>
                <a:latin typeface="メイリオ" panose="020B0604030504040204" pitchFamily="50" charset="-128"/>
                <a:ea typeface="メイリオ" panose="020B0604030504040204" pitchFamily="50" charset="-128"/>
              </a:rPr>
              <a:t>顧客</a:t>
            </a:r>
            <a:r>
              <a:rPr lang="en-US" altLang="ja-JP" dirty="0" smtClean="0">
                <a:solidFill>
                  <a:schemeClr val="tx1"/>
                </a:solidFill>
                <a:latin typeface="メイリオ" panose="020B0604030504040204" pitchFamily="50" charset="-128"/>
                <a:ea typeface="メイリオ" panose="020B0604030504040204" pitchFamily="50" charset="-128"/>
              </a:rPr>
              <a:t>/</a:t>
            </a:r>
            <a:r>
              <a:rPr lang="ja-JP" altLang="en-US" dirty="0" smtClean="0">
                <a:solidFill>
                  <a:schemeClr val="tx1"/>
                </a:solidFill>
                <a:latin typeface="メイリオ" panose="020B0604030504040204" pitchFamily="50" charset="-128"/>
                <a:ea typeface="メイリオ" panose="020B0604030504040204" pitchFamily="50" charset="-128"/>
              </a:rPr>
              <a:t>意思決定者</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5" name="テキスト ボックス 34"/>
          <p:cNvSpPr txBox="1"/>
          <p:nvPr/>
        </p:nvSpPr>
        <p:spPr>
          <a:xfrm>
            <a:off x="1915580" y="6011996"/>
            <a:ext cx="1864332" cy="369332"/>
          </a:xfrm>
          <a:prstGeom prst="rect">
            <a:avLst/>
          </a:prstGeom>
          <a:solidFill>
            <a:schemeClr val="accent2">
              <a:lumMod val="60000"/>
              <a:lumOff val="40000"/>
            </a:schemeClr>
          </a:solidFill>
        </p:spPr>
        <p:txBody>
          <a:bodyPr wrap="square" rtlCol="0">
            <a:spAutoFit/>
          </a:bodyPr>
          <a:lstStyle/>
          <a:p>
            <a:pPr algn="ctr"/>
            <a:r>
              <a:rPr kumimoji="1" lang="ja-JP" altLang="en-US" b="1" dirty="0" smtClean="0">
                <a:latin typeface="メイリオ" panose="020B0604030504040204" pitchFamily="50" charset="-128"/>
                <a:ea typeface="メイリオ" panose="020B0604030504040204" pitchFamily="50" charset="-128"/>
              </a:rPr>
              <a:t>潜在マーケット</a:t>
            </a:r>
            <a:endParaRPr kumimoji="1" lang="ja-JP" altLang="en-US" b="1"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683568" y="2175802"/>
            <a:ext cx="2016224" cy="646331"/>
          </a:xfrm>
          <a:prstGeom prst="rect">
            <a:avLst/>
          </a:prstGeom>
          <a:solidFill>
            <a:schemeClr val="accent2">
              <a:lumMod val="60000"/>
              <a:lumOff val="40000"/>
            </a:schemeClr>
          </a:solidFill>
        </p:spPr>
        <p:txBody>
          <a:bodyPr wrap="square" rtlCol="0">
            <a:spAutoFit/>
          </a:bodyPr>
          <a:lstStyle/>
          <a:p>
            <a:pPr algn="ctr"/>
            <a:r>
              <a:rPr kumimoji="1" lang="ja-JP" altLang="en-US" b="1" dirty="0" smtClean="0">
                <a:latin typeface="メイリオ" panose="020B0604030504040204" pitchFamily="50" charset="-128"/>
                <a:ea typeface="メイリオ" panose="020B0604030504040204" pitchFamily="50" charset="-128"/>
              </a:rPr>
              <a:t>外向き（社外）の</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b="1" dirty="0" smtClean="0">
                <a:latin typeface="メイリオ" panose="020B0604030504040204" pitchFamily="50" charset="-128"/>
                <a:ea typeface="メイリオ" panose="020B0604030504040204" pitchFamily="50" charset="-128"/>
              </a:rPr>
              <a:t>マーケット</a:t>
            </a:r>
            <a:endParaRPr kumimoji="1" lang="ja-JP" altLang="en-US"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513870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67544" y="1268759"/>
            <a:ext cx="8064896" cy="5255865"/>
          </a:xfrm>
        </p:spPr>
        <p:txBody>
          <a:bodyPr>
            <a:normAutofit/>
          </a:bodyPr>
          <a:lstStyle/>
          <a:p>
            <a:pPr marL="0" indent="0">
              <a:buNone/>
            </a:pPr>
            <a:r>
              <a:rPr lang="ja-JP" altLang="en-US" dirty="0" smtClean="0"/>
              <a:t>注意すべき点</a:t>
            </a:r>
            <a:endParaRPr lang="en-US" altLang="ja-JP" dirty="0" smtClean="0"/>
          </a:p>
          <a:p>
            <a:pPr marL="0" indent="0">
              <a:buNone/>
            </a:pPr>
            <a:endParaRPr lang="en-US" altLang="ja-JP" dirty="0" smtClean="0"/>
          </a:p>
          <a:p>
            <a:pPr>
              <a:buFont typeface="Wingdings" panose="05000000000000000000" pitchFamily="2" charset="2"/>
              <a:buChar char="l"/>
            </a:pPr>
            <a:r>
              <a:rPr lang="ja-JP" altLang="en-US" b="1" dirty="0" smtClean="0"/>
              <a:t>内向き（社内）のマーケットにも目を向けること</a:t>
            </a:r>
            <a:endParaRPr lang="en-US" altLang="ja-JP" b="1" dirty="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a:buFont typeface="Wingdings" panose="05000000000000000000" pitchFamily="2" charset="2"/>
              <a:buChar char="l"/>
            </a:pPr>
            <a:r>
              <a:rPr lang="ja-JP" altLang="en-US" b="1" dirty="0" smtClean="0"/>
              <a:t>マーケットのニーズは顕在化しているとは限らない</a:t>
            </a:r>
            <a:endParaRPr lang="en-US" altLang="ja-JP" b="1" dirty="0" smtClean="0"/>
          </a:p>
        </p:txBody>
      </p:sp>
      <p:sp>
        <p:nvSpPr>
          <p:cNvPr id="6" name="角丸四角形 5"/>
          <p:cNvSpPr/>
          <p:nvPr/>
        </p:nvSpPr>
        <p:spPr>
          <a:xfrm>
            <a:off x="403048" y="4725144"/>
            <a:ext cx="8273408" cy="158417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solidFill>
                <a:latin typeface="メイリオ" panose="020B0604030504040204" pitchFamily="50" charset="-128"/>
                <a:ea typeface="メイリオ" panose="020B0604030504040204" pitchFamily="50" charset="-128"/>
              </a:rPr>
              <a:t>外内問わずマーケットの課題は顕在化しているものとしていないもの（前者は顕在ニーズ、後者は潜在ニーズと呼ばれる）が存在する。プロダクトオーナーは顕在ニーズばかりを追うのではなく、潜在ニーズの存在にも</a:t>
            </a:r>
            <a:r>
              <a:rPr lang="ja-JP" altLang="en-US" dirty="0">
                <a:solidFill>
                  <a:schemeClr val="tx1"/>
                </a:solidFill>
                <a:latin typeface="メイリオ" panose="020B0604030504040204" pitchFamily="50" charset="-128"/>
                <a:ea typeface="メイリオ" panose="020B0604030504040204" pitchFamily="50" charset="-128"/>
              </a:rPr>
              <a:t>気</a:t>
            </a:r>
            <a:r>
              <a:rPr kumimoji="1" lang="ja-JP" altLang="en-US" dirty="0" smtClean="0">
                <a:solidFill>
                  <a:schemeClr val="tx1"/>
                </a:solidFill>
                <a:latin typeface="メイリオ" panose="020B0604030504040204" pitchFamily="50" charset="-128"/>
                <a:ea typeface="メイリオ" panose="020B0604030504040204" pitchFamily="50" charset="-128"/>
              </a:rPr>
              <a:t>を使い</a:t>
            </a:r>
            <a:r>
              <a:rPr kumimoji="1" lang="ja-JP" altLang="en-US" b="1" dirty="0" smtClean="0">
                <a:solidFill>
                  <a:srgbClr val="FF0000"/>
                </a:solidFill>
                <a:latin typeface="メイリオ" panose="020B0604030504040204" pitchFamily="50" charset="-128"/>
                <a:ea typeface="メイリオ" panose="020B0604030504040204" pitchFamily="50" charset="-128"/>
              </a:rPr>
              <a:t>必要ならば自ら潜在ニーズを見つけにいく姿勢が求められる</a:t>
            </a:r>
            <a:r>
              <a:rPr kumimoji="1" lang="ja-JP" altLang="en-US" dirty="0" smtClean="0">
                <a:solidFill>
                  <a:schemeClr val="tx1"/>
                </a:solidFill>
                <a:latin typeface="メイリオ" panose="020B0604030504040204" pitchFamily="50" charset="-128"/>
                <a:ea typeface="メイリオ" panose="020B0604030504040204" pitchFamily="50" charset="-128"/>
              </a:rPr>
              <a:t>。</a:t>
            </a:r>
            <a:endParaRPr kumimoji="1"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5" name="角丸四角形 4"/>
          <p:cNvSpPr/>
          <p:nvPr/>
        </p:nvSpPr>
        <p:spPr>
          <a:xfrm>
            <a:off x="403048" y="2636912"/>
            <a:ext cx="8273408" cy="158417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メイリオ" panose="020B0604030504040204" pitchFamily="50" charset="-128"/>
                <a:ea typeface="メイリオ" panose="020B0604030504040204" pitchFamily="50" charset="-128"/>
              </a:rPr>
              <a:t>収益をあげるには外向きのマーケットのニーズを満たす必要があるが、そのためのプロダクトを作成するためには内向きのマーケットのニーズも満たさないといけない。例えば「プロダクト</a:t>
            </a:r>
            <a:r>
              <a:rPr lang="ja-JP" altLang="en-US" dirty="0">
                <a:solidFill>
                  <a:schemeClr val="tx1"/>
                </a:solidFill>
                <a:latin typeface="メイリオ" panose="020B0604030504040204" pitchFamily="50" charset="-128"/>
                <a:ea typeface="メイリオ" panose="020B0604030504040204" pitchFamily="50" charset="-128"/>
              </a:rPr>
              <a:t>の方向性や</a:t>
            </a:r>
            <a:r>
              <a:rPr lang="ja-JP" altLang="en-US" dirty="0" smtClean="0">
                <a:solidFill>
                  <a:schemeClr val="tx1"/>
                </a:solidFill>
                <a:latin typeface="メイリオ" panose="020B0604030504040204" pitchFamily="50" charset="-128"/>
                <a:ea typeface="メイリオ" panose="020B0604030504040204" pitchFamily="50" charset="-128"/>
              </a:rPr>
              <a:t>必要性を知りたい」という開発者のニーズを満たせなければ、何を開発すればいいか判断できなくなる。</a:t>
            </a:r>
            <a:endParaRPr lang="en-US" altLang="ja-JP" dirty="0">
              <a:solidFill>
                <a:schemeClr val="tx1"/>
              </a:solidFill>
              <a:latin typeface="メイリオ" panose="020B0604030504040204" pitchFamily="50" charset="-128"/>
              <a:ea typeface="メイリオ" panose="020B0604030504040204" pitchFamily="50" charset="-128"/>
            </a:endParaRPr>
          </a:p>
        </p:txBody>
      </p:sp>
      <p:sp>
        <p:nvSpPr>
          <p:cNvPr id="2" name="タイトル 1"/>
          <p:cNvSpPr>
            <a:spLocks noGrp="1"/>
          </p:cNvSpPr>
          <p:nvPr>
            <p:ph type="title"/>
          </p:nvPr>
        </p:nvSpPr>
        <p:spPr/>
        <p:txBody>
          <a:bodyPr/>
          <a:lstStyle/>
          <a:p>
            <a:r>
              <a:rPr kumimoji="1" lang="ja-JP" altLang="en-US" dirty="0" smtClean="0"/>
              <a:t>マーケットの対象</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12</a:t>
            </a:fld>
            <a:endParaRPr lang="ja-JP" altLang="en-US">
              <a:solidFill>
                <a:srgbClr val="000000"/>
              </a:solidFill>
            </a:endParaRPr>
          </a:p>
        </p:txBody>
      </p:sp>
    </p:spTree>
    <p:extLst>
      <p:ext uri="{BB962C8B-B14F-4D97-AF65-F5344CB8AC3E}">
        <p14:creationId xmlns:p14="http://schemas.microsoft.com/office/powerpoint/2010/main" val="15116249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プロダクトオーナーの役割</a:t>
            </a:r>
            <a:endParaRPr kumimoji="1" lang="ja-JP" altLang="en-US" dirty="0"/>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13</a:t>
            </a:fld>
            <a:endParaRPr lang="ja-JP" altLang="en-US" dirty="0">
              <a:solidFill>
                <a:srgbClr val="000000"/>
              </a:solidFill>
            </a:endParaRPr>
          </a:p>
        </p:txBody>
      </p:sp>
    </p:spTree>
    <p:extLst>
      <p:ext uri="{BB962C8B-B14F-4D97-AF65-F5344CB8AC3E}">
        <p14:creationId xmlns:p14="http://schemas.microsoft.com/office/powerpoint/2010/main" val="30993481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プロダクトオーナー</a:t>
            </a:r>
            <a:r>
              <a:rPr kumimoji="1" lang="ja-JP" altLang="en-US" dirty="0" smtClean="0"/>
              <a:t>の役割</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14</a:t>
            </a:fld>
            <a:endParaRPr lang="ja-JP" altLang="en-US">
              <a:solidFill>
                <a:srgbClr val="000000"/>
              </a:solidFill>
            </a:endParaRPr>
          </a:p>
        </p:txBody>
      </p:sp>
      <p:sp>
        <p:nvSpPr>
          <p:cNvPr id="10" name="コンテンツ プレースホルダー 9"/>
          <p:cNvSpPr>
            <a:spLocks noGrp="1"/>
          </p:cNvSpPr>
          <p:nvPr>
            <p:ph idx="1"/>
          </p:nvPr>
        </p:nvSpPr>
        <p:spPr/>
        <p:txBody>
          <a:bodyPr/>
          <a:lstStyle/>
          <a:p>
            <a:pPr marL="0" indent="0">
              <a:buNone/>
            </a:pPr>
            <a:r>
              <a:rPr lang="ja-JP" altLang="en-US" dirty="0" smtClean="0"/>
              <a:t>プロダクトオーナーはマーケットのニーズに注視し</a:t>
            </a:r>
            <a:endParaRPr lang="en-US" altLang="ja-JP" dirty="0" smtClean="0"/>
          </a:p>
          <a:p>
            <a:pPr marL="0" indent="0">
              <a:buNone/>
            </a:pPr>
            <a:r>
              <a:rPr kumimoji="1" lang="ja-JP" altLang="en-US" dirty="0"/>
              <a:t>プロダクト</a:t>
            </a:r>
            <a:r>
              <a:rPr kumimoji="1" lang="ja-JP" altLang="en-US" dirty="0" smtClean="0"/>
              <a:t>の価値の向上に</a:t>
            </a:r>
            <a:r>
              <a:rPr lang="ja-JP" altLang="en-US" dirty="0" smtClean="0"/>
              <a:t>責任を持つ。</a:t>
            </a:r>
            <a:endParaRPr kumimoji="1" lang="en-US" altLang="ja-JP" dirty="0" smtClean="0"/>
          </a:p>
        </p:txBody>
      </p:sp>
      <p:grpSp>
        <p:nvGrpSpPr>
          <p:cNvPr id="17" name="グループ化 16"/>
          <p:cNvGrpSpPr/>
          <p:nvPr/>
        </p:nvGrpSpPr>
        <p:grpSpPr>
          <a:xfrm>
            <a:off x="1331640" y="2492896"/>
            <a:ext cx="6575485" cy="3672408"/>
            <a:chOff x="971600" y="2741494"/>
            <a:chExt cx="6575485" cy="3672408"/>
          </a:xfrm>
          <a:solidFill>
            <a:schemeClr val="accent6">
              <a:lumMod val="60000"/>
              <a:lumOff val="40000"/>
            </a:schemeClr>
          </a:solidFill>
        </p:grpSpPr>
        <p:sp>
          <p:nvSpPr>
            <p:cNvPr id="11" name="正方形/長方形 10"/>
            <p:cNvSpPr/>
            <p:nvPr/>
          </p:nvSpPr>
          <p:spPr>
            <a:xfrm>
              <a:off x="990365" y="2741494"/>
              <a:ext cx="6552728" cy="115212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smtClean="0">
                  <a:solidFill>
                    <a:schemeClr val="tx1"/>
                  </a:solidFill>
                  <a:latin typeface="メイリオ" panose="020B0604030504040204" pitchFamily="50" charset="-128"/>
                  <a:ea typeface="メイリオ" panose="020B0604030504040204" pitchFamily="50" charset="-128"/>
                </a:rPr>
                <a:t>プロダクトの価値向上</a:t>
              </a:r>
              <a:endParaRPr kumimoji="1" lang="ja-JP" altLang="en-US" sz="3600" b="1" dirty="0">
                <a:solidFill>
                  <a:schemeClr val="tx1"/>
                </a:solidFill>
                <a:latin typeface="メイリオ" panose="020B0604030504040204" pitchFamily="50" charset="-128"/>
                <a:ea typeface="メイリオ" panose="020B0604030504040204" pitchFamily="50" charset="-128"/>
              </a:endParaRPr>
            </a:p>
          </p:txBody>
        </p:sp>
        <p:sp>
          <p:nvSpPr>
            <p:cNvPr id="12" name="正方形/長方形 11"/>
            <p:cNvSpPr/>
            <p:nvPr/>
          </p:nvSpPr>
          <p:spPr>
            <a:xfrm>
              <a:off x="971600" y="4077072"/>
              <a:ext cx="3276364" cy="11521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rPr>
                <a:t>プロダクトバックログの管理</a:t>
              </a:r>
            </a:p>
          </p:txBody>
        </p:sp>
        <p:sp>
          <p:nvSpPr>
            <p:cNvPr id="14" name="正方形/長方形 13"/>
            <p:cNvSpPr/>
            <p:nvPr/>
          </p:nvSpPr>
          <p:spPr>
            <a:xfrm>
              <a:off x="4270721" y="4077072"/>
              <a:ext cx="3276364" cy="11521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経済性の管理</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971600" y="5261774"/>
              <a:ext cx="3276364" cy="11521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メイリオ" panose="020B0604030504040204" pitchFamily="50" charset="-128"/>
                  <a:ea typeface="メイリオ" panose="020B0604030504040204" pitchFamily="50" charset="-128"/>
                </a:rPr>
                <a:t>スクラムチームとの協力</a:t>
              </a:r>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16" name="正方形/長方形 15"/>
            <p:cNvSpPr/>
            <p:nvPr/>
          </p:nvSpPr>
          <p:spPr>
            <a:xfrm>
              <a:off x="4270721" y="5261774"/>
              <a:ext cx="3276364" cy="11521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ステークホルダーとの</a:t>
              </a:r>
              <a:r>
                <a:rPr lang="ja-JP" altLang="en-US" dirty="0">
                  <a:solidFill>
                    <a:schemeClr val="tx1"/>
                  </a:solidFill>
                  <a:latin typeface="メイリオ" panose="020B0604030504040204" pitchFamily="50" charset="-128"/>
                  <a:ea typeface="メイリオ" panose="020B0604030504040204" pitchFamily="50" charset="-128"/>
                </a:rPr>
                <a:t>協力</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grpSp>
      <p:sp>
        <p:nvSpPr>
          <p:cNvPr id="3" name="正方形/長方形 2"/>
          <p:cNvSpPr/>
          <p:nvPr/>
        </p:nvSpPr>
        <p:spPr>
          <a:xfrm>
            <a:off x="1331640" y="3803939"/>
            <a:ext cx="6575485" cy="23613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上矢印 4"/>
          <p:cNvSpPr/>
          <p:nvPr/>
        </p:nvSpPr>
        <p:spPr>
          <a:xfrm>
            <a:off x="3717850" y="3429000"/>
            <a:ext cx="1728192" cy="590963"/>
          </a:xfrm>
          <a:prstGeom prst="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512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プロダクトバックログの管理</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プロダクトバックログとは</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15</a:t>
            </a:fld>
            <a:endParaRPr lang="ja-JP" altLang="en-US">
              <a:solidFill>
                <a:srgbClr val="000000"/>
              </a:solidFill>
            </a:endParaRPr>
          </a:p>
        </p:txBody>
      </p:sp>
      <p:sp>
        <p:nvSpPr>
          <p:cNvPr id="5" name="角丸四角形 4"/>
          <p:cNvSpPr/>
          <p:nvPr/>
        </p:nvSpPr>
        <p:spPr>
          <a:xfrm>
            <a:off x="467544" y="1916832"/>
            <a:ext cx="8424936" cy="108012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a:solidFill>
                  <a:schemeClr val="tx1"/>
                </a:solidFill>
                <a:latin typeface="メイリオ" panose="020B0604030504040204" pitchFamily="50" charset="-128"/>
                <a:ea typeface="メイリオ" panose="020B0604030504040204" pitchFamily="50" charset="-128"/>
              </a:rPr>
              <a:t>プロダクトに必要だと把握しているものをすべて順番に並べた一覧で</a:t>
            </a:r>
            <a:r>
              <a:rPr lang="ja-JP" altLang="en-US" sz="2800" dirty="0" smtClean="0">
                <a:solidFill>
                  <a:schemeClr val="tx1"/>
                </a:solidFill>
                <a:latin typeface="メイリオ" panose="020B0604030504040204" pitchFamily="50" charset="-128"/>
                <a:ea typeface="メイリオ" panose="020B0604030504040204" pitchFamily="50" charset="-128"/>
              </a:rPr>
              <a:t>ある（スクラムガイドより）</a:t>
            </a:r>
            <a:endParaRPr lang="ja-JP" altLang="en-US" sz="2800" dirty="0">
              <a:solidFill>
                <a:schemeClr val="tx1"/>
              </a:solidFill>
              <a:latin typeface="メイリオ" panose="020B0604030504040204" pitchFamily="50" charset="-128"/>
              <a:ea typeface="メイリオ" panose="020B0604030504040204"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565225080"/>
              </p:ext>
            </p:extLst>
          </p:nvPr>
        </p:nvGraphicFramePr>
        <p:xfrm>
          <a:off x="899592" y="3356990"/>
          <a:ext cx="2736304" cy="2665474"/>
        </p:xfrm>
        <a:graphic>
          <a:graphicData uri="http://schemas.openxmlformats.org/drawingml/2006/table">
            <a:tbl>
              <a:tblPr firstRow="1" bandRow="1">
                <a:tableStyleId>{10A1B5D5-9B99-4C35-A422-299274C87663}</a:tableStyleId>
              </a:tblPr>
              <a:tblGrid>
                <a:gridCol w="2736304"/>
              </a:tblGrid>
              <a:tr h="410073">
                <a:tc>
                  <a:txBody>
                    <a:bodyPr/>
                    <a:lstStyle/>
                    <a:p>
                      <a:pPr algn="ctr"/>
                      <a:r>
                        <a:rPr kumimoji="1" lang="ja-JP" altLang="en-US" dirty="0" smtClean="0"/>
                        <a:t>プロダクトバックログ</a:t>
                      </a:r>
                      <a:endParaRPr kumimoji="1" lang="ja-JP" altLang="en-US" dirty="0">
                        <a:latin typeface="メイリオ" panose="020B0604030504040204" pitchFamily="50" charset="-128"/>
                        <a:ea typeface="メイリオ" panose="020B0604030504040204" pitchFamily="50" charset="-128"/>
                      </a:endParaRPr>
                    </a:p>
                  </a:txBody>
                  <a:tcPr/>
                </a:tc>
              </a:tr>
              <a:tr h="410073">
                <a:tc>
                  <a:txBody>
                    <a:bodyPr/>
                    <a:lstStyle/>
                    <a:p>
                      <a:pPr algn="ctr"/>
                      <a:r>
                        <a:rPr kumimoji="1" lang="en-US" altLang="ja-JP" dirty="0" smtClean="0"/>
                        <a:t>A</a:t>
                      </a:r>
                      <a:endParaRPr kumimoji="1" lang="en-US" altLang="ja-JP" dirty="0" smtClean="0">
                        <a:latin typeface="メイリオ" panose="020B0604030504040204" pitchFamily="50" charset="-128"/>
                        <a:ea typeface="メイリオ" panose="020B0604030504040204" pitchFamily="50" charset="-128"/>
                      </a:endParaRPr>
                    </a:p>
                  </a:txBody>
                  <a:tcPr/>
                </a:tc>
              </a:tr>
              <a:tr h="410073">
                <a:tc>
                  <a:txBody>
                    <a:bodyPr/>
                    <a:lstStyle/>
                    <a:p>
                      <a:pPr algn="ctr"/>
                      <a:r>
                        <a:rPr kumimoji="1" lang="en-US" altLang="ja-JP" dirty="0" smtClean="0"/>
                        <a:t>B</a:t>
                      </a:r>
                      <a:endParaRPr kumimoji="1" lang="en-US" altLang="ja-JP" dirty="0" smtClean="0">
                        <a:latin typeface="メイリオ" panose="020B0604030504040204" pitchFamily="50" charset="-128"/>
                        <a:ea typeface="メイリオ" panose="020B0604030504040204" pitchFamily="50" charset="-128"/>
                      </a:endParaRPr>
                    </a:p>
                  </a:txBody>
                  <a:tcPr/>
                </a:tc>
              </a:tr>
              <a:tr h="410073">
                <a:tc>
                  <a:txBody>
                    <a:bodyPr/>
                    <a:lstStyle/>
                    <a:p>
                      <a:pPr algn="ctr"/>
                      <a:r>
                        <a:rPr kumimoji="1" lang="en-US" altLang="ja-JP" dirty="0" smtClean="0"/>
                        <a:t>C</a:t>
                      </a:r>
                    </a:p>
                  </a:txBody>
                  <a:tcPr/>
                </a:tc>
              </a:tr>
              <a:tr h="1025182">
                <a:tc>
                  <a:txBody>
                    <a:bodyPr/>
                    <a:lstStyle/>
                    <a:p>
                      <a:pPr algn="ctr"/>
                      <a:r>
                        <a:rPr kumimoji="1" lang="ja-JP" altLang="en-US" dirty="0" smtClean="0"/>
                        <a:t>・</a:t>
                      </a:r>
                      <a:endParaRPr kumimoji="1" lang="en-US" altLang="ja-JP" dirty="0" smtClean="0"/>
                    </a:p>
                    <a:p>
                      <a:pPr algn="ctr"/>
                      <a:r>
                        <a:rPr kumimoji="1" lang="ja-JP" altLang="en-US" dirty="0" smtClean="0"/>
                        <a:t>・</a:t>
                      </a:r>
                      <a:endParaRPr kumimoji="1" lang="en-US" altLang="ja-JP" dirty="0" smtClean="0"/>
                    </a:p>
                    <a:p>
                      <a:pPr algn="ctr"/>
                      <a:r>
                        <a:rPr kumimoji="1" lang="ja-JP" altLang="en-US" dirty="0" smtClean="0"/>
                        <a:t>・</a:t>
                      </a:r>
                      <a:endParaRPr kumimoji="1" lang="en-US" altLang="ja-JP" dirty="0" smtClean="0"/>
                    </a:p>
                  </a:txBody>
                  <a:tcPr/>
                </a:tc>
              </a:tr>
            </a:tbl>
          </a:graphicData>
        </a:graphic>
      </p:graphicFrame>
      <p:sp>
        <p:nvSpPr>
          <p:cNvPr id="8" name="角丸四角形吹き出し 7"/>
          <p:cNvSpPr/>
          <p:nvPr/>
        </p:nvSpPr>
        <p:spPr>
          <a:xfrm>
            <a:off x="4572000" y="3284984"/>
            <a:ext cx="4347011" cy="2736304"/>
          </a:xfrm>
          <a:prstGeom prst="wedgeRoundRectCallout">
            <a:avLst>
              <a:gd name="adj1" fmla="val -67387"/>
              <a:gd name="adj2" fmla="val 22202"/>
              <a:gd name="adj3" fmla="val 16667"/>
            </a:avLst>
          </a:prstGeom>
          <a:solidFill>
            <a:srgbClr val="FFC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u="sng" dirty="0" smtClean="0">
                <a:solidFill>
                  <a:schemeClr val="tx1"/>
                </a:solidFill>
                <a:latin typeface="メイリオ" panose="020B0604030504040204" pitchFamily="50" charset="-128"/>
                <a:ea typeface="メイリオ" panose="020B0604030504040204" pitchFamily="50" charset="-128"/>
              </a:rPr>
              <a:t>プロダクトバックログを見る</a:t>
            </a:r>
            <a:r>
              <a:rPr lang="ja-JP" altLang="en-US" u="sng" dirty="0">
                <a:solidFill>
                  <a:schemeClr val="tx1"/>
                </a:solidFill>
                <a:latin typeface="メイリオ" panose="020B0604030504040204" pitchFamily="50" charset="-128"/>
                <a:ea typeface="メイリオ" panose="020B0604030504040204" pitchFamily="50" charset="-128"/>
              </a:rPr>
              <a:t>こと</a:t>
            </a:r>
            <a:r>
              <a:rPr lang="ja-JP" altLang="en-US" u="sng" dirty="0" smtClean="0">
                <a:solidFill>
                  <a:schemeClr val="tx1"/>
                </a:solidFill>
                <a:latin typeface="メイリオ" panose="020B0604030504040204" pitchFamily="50" charset="-128"/>
                <a:ea typeface="メイリオ" panose="020B0604030504040204" pitchFamily="50" charset="-128"/>
              </a:rPr>
              <a:t>で</a:t>
            </a:r>
            <a:endParaRPr lang="en-US" altLang="ja-JP" u="sng" dirty="0" smtClean="0">
              <a:solidFill>
                <a:schemeClr val="tx1"/>
              </a:solidFill>
              <a:latin typeface="メイリオ" panose="020B0604030504040204" pitchFamily="50" charset="-128"/>
              <a:ea typeface="メイリオ" panose="020B0604030504040204" pitchFamily="50" charset="-128"/>
            </a:endParaRPr>
          </a:p>
          <a:p>
            <a:r>
              <a:rPr lang="ja-JP" altLang="en-US" u="sng" dirty="0" smtClean="0">
                <a:solidFill>
                  <a:schemeClr val="tx1"/>
                </a:solidFill>
                <a:latin typeface="メイリオ" panose="020B0604030504040204" pitchFamily="50" charset="-128"/>
                <a:ea typeface="メイリオ" panose="020B0604030504040204" pitchFamily="50" charset="-128"/>
              </a:rPr>
              <a:t>スクラムチーム、ステーホルダーは</a:t>
            </a:r>
            <a:endParaRPr lang="en-US" altLang="ja-JP" u="sng" dirty="0" smtClean="0">
              <a:solidFill>
                <a:schemeClr val="tx1"/>
              </a:solidFill>
              <a:latin typeface="メイリオ" panose="020B0604030504040204" pitchFamily="50" charset="-128"/>
              <a:ea typeface="メイリオ" panose="020B0604030504040204" pitchFamily="50" charset="-128"/>
            </a:endParaRPr>
          </a:p>
          <a:p>
            <a:r>
              <a:rPr lang="ja-JP" altLang="en-US" u="sng" dirty="0" smtClean="0">
                <a:solidFill>
                  <a:schemeClr val="tx1"/>
                </a:solidFill>
                <a:latin typeface="メイリオ" panose="020B0604030504040204" pitchFamily="50" charset="-128"/>
                <a:ea typeface="メイリオ" panose="020B0604030504040204" pitchFamily="50" charset="-128"/>
              </a:rPr>
              <a:t>プロダクトの現況を把握できる。</a:t>
            </a:r>
            <a:endParaRPr lang="en-US" altLang="ja-JP" u="sng" dirty="0" smtClean="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整理された</a:t>
            </a:r>
            <a:r>
              <a:rPr lang="ja-JP" altLang="en-US" dirty="0" smtClean="0">
                <a:solidFill>
                  <a:schemeClr val="tx1"/>
                </a:solidFill>
                <a:latin typeface="メイリオ" panose="020B0604030504040204" pitchFamily="50" charset="-128"/>
                <a:ea typeface="メイリオ" panose="020B0604030504040204" pitchFamily="50" charset="-128"/>
              </a:rPr>
              <a:t>プロダクトバックログは</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開発者、ステークホルダーをつなぐ</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b="1" dirty="0" smtClean="0">
                <a:solidFill>
                  <a:schemeClr val="tx1"/>
                </a:solidFill>
                <a:latin typeface="メイリオ" panose="020B0604030504040204" pitchFamily="50" charset="-128"/>
                <a:ea typeface="メイリオ" panose="020B0604030504040204" pitchFamily="50" charset="-128"/>
              </a:rPr>
              <a:t>共通言語</a:t>
            </a:r>
            <a:r>
              <a:rPr lang="ja-JP" altLang="en-US" dirty="0" smtClean="0">
                <a:solidFill>
                  <a:schemeClr val="tx1"/>
                </a:solidFill>
                <a:latin typeface="メイリオ" panose="020B0604030504040204" pitchFamily="50" charset="-128"/>
                <a:ea typeface="メイリオ" panose="020B0604030504040204" pitchFamily="50" charset="-128"/>
              </a:rPr>
              <a:t>になる。（つまり異なる立場の人たちがバックログを元に議論が</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できるということ。）</a:t>
            </a:r>
            <a:endParaRPr lang="ja-JP" altLang="en-US"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49538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プロダクトバックログの管理</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b="1" dirty="0" smtClean="0"/>
              <a:t>プロダクトバックログの管理ができないと・・</a:t>
            </a:r>
            <a:endParaRPr kumimoji="1" lang="en-US" altLang="ja-JP" b="1" dirty="0" smtClean="0"/>
          </a:p>
          <a:p>
            <a:pPr marL="0" indent="0">
              <a:buNone/>
            </a:pPr>
            <a:r>
              <a:rPr kumimoji="1" lang="ja-JP" altLang="en-US" dirty="0" smtClean="0"/>
              <a:t>開発チーム側では自分たちが何を作ればいいのかわからなくなり、</a:t>
            </a:r>
            <a:r>
              <a:rPr lang="ja-JP" altLang="en-US" dirty="0" smtClean="0"/>
              <a:t>ステークホルダー側ではプロダクトの状況が分からなくなる。総じてプロダクトバックログが整理されていなければプロダクトの方向性が見えなくなってしまう。</a:t>
            </a:r>
            <a:endParaRPr lang="en-US" altLang="ja-JP" dirty="0" smtClean="0"/>
          </a:p>
          <a:p>
            <a:pPr marL="0" indent="0">
              <a:buNone/>
            </a:pPr>
            <a:endParaRPr kumimoji="1" lang="en-US" altLang="ja-JP" dirty="0" smtClean="0"/>
          </a:p>
          <a:p>
            <a:pPr marL="0" indent="0">
              <a:buNone/>
            </a:pP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16</a:t>
            </a:fld>
            <a:endParaRPr lang="ja-JP" altLang="en-US">
              <a:solidFill>
                <a:srgbClr val="000000"/>
              </a:solidFill>
            </a:endParaRPr>
          </a:p>
        </p:txBody>
      </p:sp>
      <p:grpSp>
        <p:nvGrpSpPr>
          <p:cNvPr id="5" name="グループ化 4"/>
          <p:cNvGrpSpPr/>
          <p:nvPr/>
        </p:nvGrpSpPr>
        <p:grpSpPr>
          <a:xfrm>
            <a:off x="1907704" y="4293096"/>
            <a:ext cx="1516515" cy="1743661"/>
            <a:chOff x="6228184" y="4221088"/>
            <a:chExt cx="1516515" cy="1743661"/>
          </a:xfrm>
        </p:grpSpPr>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8184" y="4221088"/>
              <a:ext cx="1516515" cy="1516515"/>
            </a:xfrm>
            <a:prstGeom prst="rect">
              <a:avLst/>
            </a:prstGeom>
          </p:spPr>
        </p:pic>
        <p:sp>
          <p:nvSpPr>
            <p:cNvPr id="9" name="テキスト ボックス 8"/>
            <p:cNvSpPr txBox="1"/>
            <p:nvPr/>
          </p:nvSpPr>
          <p:spPr>
            <a:xfrm>
              <a:off x="6290479" y="5626195"/>
              <a:ext cx="1377865" cy="338554"/>
            </a:xfrm>
            <a:prstGeom prst="rect">
              <a:avLst/>
            </a:prstGeom>
            <a:noFill/>
          </p:spPr>
          <p:txBody>
            <a:bodyPr wrap="square" rtlCol="0">
              <a:spAutoFit/>
            </a:bodyPr>
            <a:lstStyle/>
            <a:p>
              <a:pPr algn="ctr"/>
              <a:r>
                <a:rPr kumimoji="1" lang="ja-JP" altLang="en-US" sz="1600" dirty="0" smtClean="0">
                  <a:latin typeface="メイリオ" panose="020B0604030504040204" pitchFamily="50" charset="-128"/>
                  <a:ea typeface="メイリオ" panose="020B0604030504040204" pitchFamily="50" charset="-128"/>
                </a:rPr>
                <a:t>開発チーム</a:t>
              </a:r>
              <a:endParaRPr kumimoji="1" lang="ja-JP" altLang="en-US" sz="1600" dirty="0">
                <a:latin typeface="メイリオ" panose="020B0604030504040204" pitchFamily="50" charset="-128"/>
                <a:ea typeface="メイリオ" panose="020B0604030504040204" pitchFamily="50" charset="-128"/>
              </a:endParaRPr>
            </a:p>
          </p:txBody>
        </p:sp>
      </p:grpSp>
      <p:sp>
        <p:nvSpPr>
          <p:cNvPr id="6" name="角丸四角形吹き出し 5"/>
          <p:cNvSpPr/>
          <p:nvPr/>
        </p:nvSpPr>
        <p:spPr>
          <a:xfrm>
            <a:off x="3563888" y="3645023"/>
            <a:ext cx="2299909" cy="1107175"/>
          </a:xfrm>
          <a:prstGeom prst="wedgeRoundRectCallout">
            <a:avLst>
              <a:gd name="adj1" fmla="val -58934"/>
              <a:gd name="adj2" fmla="val 33250"/>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どんなプロダクトを作りたいのかが見えてこない！！</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grpSp>
        <p:nvGrpSpPr>
          <p:cNvPr id="12" name="グループ化 11"/>
          <p:cNvGrpSpPr/>
          <p:nvPr/>
        </p:nvGrpSpPr>
        <p:grpSpPr>
          <a:xfrm>
            <a:off x="5796136" y="4641051"/>
            <a:ext cx="1758641" cy="1168560"/>
            <a:chOff x="4510823" y="5312240"/>
            <a:chExt cx="1584175" cy="1168560"/>
          </a:xfrm>
        </p:grpSpPr>
        <p:pic>
          <p:nvPicPr>
            <p:cNvPr id="13" name="図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6467" y="5312240"/>
              <a:ext cx="851560" cy="851560"/>
            </a:xfrm>
            <a:prstGeom prst="rect">
              <a:avLst/>
            </a:prstGeom>
          </p:spPr>
        </p:pic>
        <p:pic>
          <p:nvPicPr>
            <p:cNvPr id="14" name="図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2247" y="5312241"/>
              <a:ext cx="851560" cy="851560"/>
            </a:xfrm>
            <a:prstGeom prst="rect">
              <a:avLst/>
            </a:prstGeom>
          </p:spPr>
        </p:pic>
        <p:sp>
          <p:nvSpPr>
            <p:cNvPr id="15" name="テキスト ボックス 14"/>
            <p:cNvSpPr txBox="1"/>
            <p:nvPr/>
          </p:nvSpPr>
          <p:spPr>
            <a:xfrm>
              <a:off x="4510823" y="6203801"/>
              <a:ext cx="1584175" cy="276999"/>
            </a:xfrm>
            <a:prstGeom prst="rect">
              <a:avLst/>
            </a:prstGeom>
            <a:noFill/>
          </p:spPr>
          <p:txBody>
            <a:bodyPr wrap="square" rtlCol="0">
              <a:spAutoFit/>
            </a:bodyPr>
            <a:lstStyle/>
            <a:p>
              <a:pPr algn="ctr"/>
              <a:r>
                <a:rPr kumimoji="1" lang="ja-JP" altLang="en-US" sz="1200" b="1" dirty="0" smtClean="0">
                  <a:latin typeface="メイリオ" panose="020B0604030504040204" pitchFamily="50" charset="-128"/>
                  <a:ea typeface="メイリオ" panose="020B0604030504040204" pitchFamily="50" charset="-128"/>
                </a:rPr>
                <a:t>ステークホルダー</a:t>
              </a:r>
              <a:endParaRPr kumimoji="1" lang="ja-JP" altLang="en-US" sz="1200" b="1" dirty="0">
                <a:latin typeface="メイリオ" panose="020B0604030504040204" pitchFamily="50" charset="-128"/>
                <a:ea typeface="メイリオ" panose="020B0604030504040204" pitchFamily="50" charset="-128"/>
              </a:endParaRPr>
            </a:p>
          </p:txBody>
        </p:sp>
      </p:grpSp>
      <p:sp>
        <p:nvSpPr>
          <p:cNvPr id="16" name="角丸四角形吹き出し 15"/>
          <p:cNvSpPr/>
          <p:nvPr/>
        </p:nvSpPr>
        <p:spPr>
          <a:xfrm>
            <a:off x="3544466" y="3645023"/>
            <a:ext cx="2299909" cy="1107175"/>
          </a:xfrm>
          <a:prstGeom prst="wedgeRoundRectCallout">
            <a:avLst>
              <a:gd name="adj1" fmla="val 63653"/>
              <a:gd name="adj2" fmla="val 47015"/>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どんなプロダクトを作りたいのかが見えてこない！！</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94921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プロダクトバックログの管理</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b="1" dirty="0" smtClean="0"/>
              <a:t>プロダクトオーナーの責任</a:t>
            </a:r>
            <a:endParaRPr kumimoji="1" lang="en-US" altLang="ja-JP" b="1" dirty="0" smtClean="0"/>
          </a:p>
          <a:p>
            <a:pPr marL="0" indent="0">
              <a:buNone/>
            </a:pPr>
            <a:r>
              <a:rPr kumimoji="1" lang="ja-JP" altLang="en-US" dirty="0" smtClean="0"/>
              <a:t>①プロダクトバックログアイテム</a:t>
            </a:r>
            <a:r>
              <a:rPr lang="ja-JP" altLang="en-US" dirty="0" smtClean="0"/>
              <a:t>の内容を</a:t>
            </a:r>
            <a:r>
              <a:rPr kumimoji="1" lang="ja-JP" altLang="en-US" dirty="0" smtClean="0"/>
              <a:t>明確に</a:t>
            </a:r>
            <a:r>
              <a:rPr lang="ja-JP" altLang="en-US" dirty="0" smtClean="0"/>
              <a:t>表現</a:t>
            </a:r>
            <a:r>
              <a:rPr kumimoji="1" lang="ja-JP" altLang="en-US" dirty="0" smtClean="0"/>
              <a:t>する。</a:t>
            </a:r>
            <a:endParaRPr kumimoji="1" lang="en-US" altLang="ja-JP" dirty="0" smtClean="0"/>
          </a:p>
          <a:p>
            <a:pPr marL="0" indent="0">
              <a:buNone/>
            </a:pPr>
            <a:r>
              <a:rPr lang="ja-JP" altLang="en-US" dirty="0"/>
              <a:t>②</a:t>
            </a:r>
            <a:r>
              <a:rPr lang="ja-JP" altLang="en-US" dirty="0" smtClean="0"/>
              <a:t>プロダクトバックログアイテムの</a:t>
            </a:r>
            <a:r>
              <a:rPr lang="ja-JP" altLang="en-US" b="1" dirty="0" smtClean="0">
                <a:solidFill>
                  <a:srgbClr val="FF0000"/>
                </a:solidFill>
              </a:rPr>
              <a:t>優先順位</a:t>
            </a:r>
            <a:r>
              <a:rPr lang="ja-JP" altLang="en-US" dirty="0" smtClean="0"/>
              <a:t>を決める。</a:t>
            </a:r>
            <a:endParaRPr lang="en-US" altLang="ja-JP" dirty="0" smtClean="0"/>
          </a:p>
          <a:p>
            <a:pPr marL="0" indent="0">
              <a:buNone/>
            </a:pPr>
            <a:r>
              <a:rPr lang="ja-JP" altLang="en-US" dirty="0"/>
              <a:t>③</a:t>
            </a:r>
            <a:r>
              <a:rPr lang="ja-JP" altLang="en-US" dirty="0" smtClean="0"/>
              <a:t>受け入れ条件を明確に表現する。</a:t>
            </a:r>
            <a:endParaRPr lang="en-US" altLang="ja-JP" dirty="0" smtClean="0"/>
          </a:p>
          <a:p>
            <a:pPr marL="0" indent="0">
              <a:buNone/>
            </a:pPr>
            <a:r>
              <a:rPr lang="ja-JP" altLang="en-US" dirty="0" smtClean="0"/>
              <a:t>④プロダクトバックログアイテムに関する質問に答える。</a:t>
            </a:r>
            <a:endParaRPr lang="en-US" altLang="ja-JP" dirty="0" smtClean="0"/>
          </a:p>
          <a:p>
            <a:pPr marL="0" indent="0">
              <a:buNone/>
            </a:pP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17</a:t>
            </a:fld>
            <a:endParaRPr lang="ja-JP" altLang="en-US">
              <a:solidFill>
                <a:srgbClr val="000000"/>
              </a:solidFill>
            </a:endParaRPr>
          </a:p>
        </p:txBody>
      </p:sp>
      <p:graphicFrame>
        <p:nvGraphicFramePr>
          <p:cNvPr id="7" name="表 6"/>
          <p:cNvGraphicFramePr>
            <a:graphicFrameLocks noGrp="1"/>
          </p:cNvGraphicFramePr>
          <p:nvPr>
            <p:extLst>
              <p:ext uri="{D42A27DB-BD31-4B8C-83A1-F6EECF244321}">
                <p14:modId xmlns:p14="http://schemas.microsoft.com/office/powerpoint/2010/main" val="113781511"/>
              </p:ext>
            </p:extLst>
          </p:nvPr>
        </p:nvGraphicFramePr>
        <p:xfrm>
          <a:off x="611560" y="3643846"/>
          <a:ext cx="2736304" cy="2665474"/>
        </p:xfrm>
        <a:graphic>
          <a:graphicData uri="http://schemas.openxmlformats.org/drawingml/2006/table">
            <a:tbl>
              <a:tblPr firstRow="1" bandRow="1">
                <a:tableStyleId>{10A1B5D5-9B99-4C35-A422-299274C87663}</a:tableStyleId>
              </a:tblPr>
              <a:tblGrid>
                <a:gridCol w="2736304"/>
              </a:tblGrid>
              <a:tr h="410073">
                <a:tc>
                  <a:txBody>
                    <a:bodyPr/>
                    <a:lstStyle/>
                    <a:p>
                      <a:pPr algn="ctr"/>
                      <a:r>
                        <a:rPr kumimoji="1" lang="ja-JP" altLang="en-US" dirty="0" smtClean="0"/>
                        <a:t>プロダクトバックログ</a:t>
                      </a:r>
                      <a:endParaRPr kumimoji="1" lang="ja-JP" altLang="en-US" dirty="0">
                        <a:latin typeface="メイリオ" panose="020B0604030504040204" pitchFamily="50" charset="-128"/>
                        <a:ea typeface="メイリオ" panose="020B0604030504040204" pitchFamily="50" charset="-128"/>
                      </a:endParaRPr>
                    </a:p>
                  </a:txBody>
                  <a:tcPr/>
                </a:tc>
              </a:tr>
              <a:tr h="410073">
                <a:tc>
                  <a:txBody>
                    <a:bodyPr/>
                    <a:lstStyle/>
                    <a:p>
                      <a:pPr algn="ctr"/>
                      <a:r>
                        <a:rPr kumimoji="1" lang="en-US" altLang="ja-JP" dirty="0" smtClean="0"/>
                        <a:t>A</a:t>
                      </a:r>
                      <a:endParaRPr kumimoji="1" lang="en-US" altLang="ja-JP" dirty="0" smtClean="0">
                        <a:latin typeface="メイリオ" panose="020B0604030504040204" pitchFamily="50" charset="-128"/>
                        <a:ea typeface="メイリオ" panose="020B0604030504040204" pitchFamily="50" charset="-128"/>
                      </a:endParaRPr>
                    </a:p>
                  </a:txBody>
                  <a:tcPr/>
                </a:tc>
              </a:tr>
              <a:tr h="410073">
                <a:tc>
                  <a:txBody>
                    <a:bodyPr/>
                    <a:lstStyle/>
                    <a:p>
                      <a:pPr algn="ctr"/>
                      <a:r>
                        <a:rPr kumimoji="1" lang="en-US" altLang="ja-JP" dirty="0" smtClean="0"/>
                        <a:t>B</a:t>
                      </a:r>
                      <a:endParaRPr kumimoji="1" lang="en-US" altLang="ja-JP" dirty="0" smtClean="0">
                        <a:latin typeface="メイリオ" panose="020B0604030504040204" pitchFamily="50" charset="-128"/>
                        <a:ea typeface="メイリオ" panose="020B0604030504040204" pitchFamily="50" charset="-128"/>
                      </a:endParaRPr>
                    </a:p>
                  </a:txBody>
                  <a:tcPr/>
                </a:tc>
              </a:tr>
              <a:tr h="410073">
                <a:tc>
                  <a:txBody>
                    <a:bodyPr/>
                    <a:lstStyle/>
                    <a:p>
                      <a:pPr algn="ctr"/>
                      <a:r>
                        <a:rPr kumimoji="1" lang="en-US" altLang="ja-JP" dirty="0" smtClean="0"/>
                        <a:t>C</a:t>
                      </a:r>
                    </a:p>
                  </a:txBody>
                  <a:tcPr/>
                </a:tc>
              </a:tr>
              <a:tr h="1025182">
                <a:tc>
                  <a:txBody>
                    <a:bodyPr/>
                    <a:lstStyle/>
                    <a:p>
                      <a:pPr algn="ctr"/>
                      <a:r>
                        <a:rPr kumimoji="1" lang="ja-JP" altLang="en-US" dirty="0" smtClean="0"/>
                        <a:t>・</a:t>
                      </a:r>
                      <a:endParaRPr kumimoji="1" lang="en-US" altLang="ja-JP" dirty="0" smtClean="0"/>
                    </a:p>
                    <a:p>
                      <a:pPr algn="ctr"/>
                      <a:r>
                        <a:rPr kumimoji="1" lang="ja-JP" altLang="en-US" dirty="0" smtClean="0"/>
                        <a:t>・</a:t>
                      </a:r>
                      <a:endParaRPr kumimoji="1" lang="en-US" altLang="ja-JP" dirty="0" smtClean="0"/>
                    </a:p>
                    <a:p>
                      <a:pPr algn="ctr"/>
                      <a:r>
                        <a:rPr kumimoji="1" lang="ja-JP" altLang="en-US" dirty="0" smtClean="0"/>
                        <a:t>・</a:t>
                      </a:r>
                      <a:endParaRPr kumimoji="1" lang="en-US" altLang="ja-JP" dirty="0" smtClean="0"/>
                    </a:p>
                  </a:txBody>
                  <a:tcPr/>
                </a:tc>
              </a:tr>
            </a:tbl>
          </a:graphicData>
        </a:graphic>
      </p:graphicFrame>
      <p:sp>
        <p:nvSpPr>
          <p:cNvPr id="11" name="角丸四角形 10"/>
          <p:cNvSpPr/>
          <p:nvPr/>
        </p:nvSpPr>
        <p:spPr>
          <a:xfrm>
            <a:off x="3851920" y="3643846"/>
            <a:ext cx="4752528" cy="2664296"/>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dirty="0" smtClean="0">
              <a:solidFill>
                <a:schemeClr val="tx1"/>
              </a:solidFill>
              <a:latin typeface="メイリオ" panose="020B0604030504040204" pitchFamily="50" charset="-128"/>
              <a:ea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endParaRPr>
          </a:p>
          <a:p>
            <a:endParaRPr kumimoji="1"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■優先順位は時期・需要・開発期間などの要素を考慮し、最も</a:t>
            </a:r>
            <a:r>
              <a:rPr lang="en-US" altLang="ja-JP" dirty="0">
                <a:solidFill>
                  <a:schemeClr val="tx1"/>
                </a:solidFill>
                <a:latin typeface="メイリオ" panose="020B0604030504040204" pitchFamily="50" charset="-128"/>
                <a:ea typeface="メイリオ" panose="020B0604030504040204" pitchFamily="50" charset="-128"/>
              </a:rPr>
              <a:t>ROI</a:t>
            </a:r>
            <a:r>
              <a:rPr lang="en-US" altLang="ja-JP" dirty="0" smtClean="0">
                <a:solidFill>
                  <a:schemeClr val="tx1"/>
                </a:solidFill>
                <a:latin typeface="メイリオ" panose="020B0604030504040204" pitchFamily="50" charset="-128"/>
                <a:ea typeface="メイリオ" panose="020B0604030504040204" pitchFamily="50" charset="-128"/>
              </a:rPr>
              <a:t>(</a:t>
            </a:r>
            <a:r>
              <a:rPr lang="ja-JP" altLang="en-US" dirty="0" smtClean="0">
                <a:solidFill>
                  <a:schemeClr val="tx1"/>
                </a:solidFill>
                <a:latin typeface="メイリオ" panose="020B0604030504040204" pitchFamily="50" charset="-128"/>
                <a:ea typeface="メイリオ" panose="020B0604030504040204" pitchFamily="50" charset="-128"/>
              </a:rPr>
              <a:t>投資収益率</a:t>
            </a:r>
            <a:r>
              <a:rPr lang="en-US" altLang="ja-JP" dirty="0" smtClean="0">
                <a:solidFill>
                  <a:schemeClr val="tx1"/>
                </a:solidFill>
                <a:latin typeface="メイリオ" panose="020B0604030504040204" pitchFamily="50" charset="-128"/>
                <a:ea typeface="メイリオ" panose="020B0604030504040204" pitchFamily="50" charset="-128"/>
              </a:rPr>
              <a:t>)</a:t>
            </a:r>
            <a:r>
              <a:rPr lang="ja-JP" altLang="en-US" dirty="0" smtClean="0">
                <a:solidFill>
                  <a:schemeClr val="tx1"/>
                </a:solidFill>
                <a:latin typeface="メイリオ" panose="020B0604030504040204" pitchFamily="50" charset="-128"/>
                <a:ea typeface="メイリオ" panose="020B0604030504040204" pitchFamily="50" charset="-128"/>
              </a:rPr>
              <a:t>が</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高まるように順位付けする。</a:t>
            </a:r>
            <a:endParaRPr lang="en-US" altLang="ja-JP" dirty="0">
              <a:solidFill>
                <a:schemeClr val="tx1"/>
              </a:solidFill>
              <a:latin typeface="メイリオ" panose="020B0604030504040204" pitchFamily="50" charset="-128"/>
              <a:ea typeface="メイリオ" panose="020B0604030504040204" pitchFamily="50" charset="-128"/>
            </a:endParaRPr>
          </a:p>
          <a:p>
            <a:endParaRPr kumimoji="1" lang="en-US" altLang="ja-JP" dirty="0" smtClean="0">
              <a:solidFill>
                <a:schemeClr val="tx1"/>
              </a:solidFill>
              <a:latin typeface="メイリオ" panose="020B0604030504040204" pitchFamily="50" charset="-128"/>
              <a:ea typeface="メイリオ" panose="020B0604030504040204" pitchFamily="50" charset="-128"/>
            </a:endParaRPr>
          </a:p>
          <a:p>
            <a:r>
              <a:rPr kumimoji="1" lang="ja-JP" altLang="en-US" dirty="0" smtClean="0">
                <a:solidFill>
                  <a:schemeClr val="tx1"/>
                </a:solidFill>
                <a:latin typeface="メイリオ" panose="020B0604030504040204" pitchFamily="50" charset="-128"/>
                <a:ea typeface="メイリオ" panose="020B0604030504040204" pitchFamily="50" charset="-128"/>
              </a:rPr>
              <a:t>■スプリント開始時にすべてのアイテムの</a:t>
            </a:r>
            <a:r>
              <a:rPr lang="ja-JP" altLang="en-US" dirty="0" smtClean="0">
                <a:solidFill>
                  <a:schemeClr val="tx1"/>
                </a:solidFill>
                <a:latin typeface="メイリオ" panose="020B0604030504040204" pitchFamily="50" charset="-128"/>
                <a:ea typeface="メイリオ" panose="020B0604030504040204" pitchFamily="50" charset="-128"/>
              </a:rPr>
              <a:t>詳細化を</a:t>
            </a:r>
            <a:r>
              <a:rPr lang="ja-JP" altLang="en-US" dirty="0">
                <a:solidFill>
                  <a:schemeClr val="tx1"/>
                </a:solidFill>
                <a:latin typeface="メイリオ" panose="020B0604030504040204" pitchFamily="50" charset="-128"/>
                <a:ea typeface="メイリオ" panose="020B0604030504040204" pitchFamily="50" charset="-128"/>
              </a:rPr>
              <a:t>する</a:t>
            </a:r>
            <a:r>
              <a:rPr kumimoji="1" lang="ja-JP" altLang="en-US" dirty="0" smtClean="0">
                <a:solidFill>
                  <a:schemeClr val="tx1"/>
                </a:solidFill>
                <a:latin typeface="メイリオ" panose="020B0604030504040204" pitchFamily="50" charset="-128"/>
                <a:ea typeface="メイリオ" panose="020B0604030504040204" pitchFamily="50" charset="-128"/>
              </a:rPr>
              <a:t>必要はない。</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（最初のリリースに必要な機能の</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詳細化が完了していれば開発は可能）</a:t>
            </a:r>
            <a:endParaRPr lang="en-US" altLang="ja-JP" dirty="0" smtClean="0">
              <a:solidFill>
                <a:schemeClr val="tx1"/>
              </a:solidFill>
              <a:latin typeface="メイリオ" panose="020B0604030504040204" pitchFamily="50" charset="-128"/>
              <a:ea typeface="メイリオ" panose="020B0604030504040204" pitchFamily="50" charset="-128"/>
            </a:endParaRPr>
          </a:p>
          <a:p>
            <a:endParaRPr kumimoji="1" lang="en-US" altLang="ja-JP" dirty="0">
              <a:solidFill>
                <a:schemeClr val="tx1"/>
              </a:solidFill>
              <a:latin typeface="メイリオ" panose="020B0604030504040204" pitchFamily="50" charset="-128"/>
              <a:ea typeface="メイリオ" panose="020B0604030504040204" pitchFamily="50" charset="-128"/>
            </a:endParaRPr>
          </a:p>
          <a:p>
            <a:endParaRPr kumimoji="1" lang="ja-JP" altLang="en-US"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154236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403048" y="2636912"/>
            <a:ext cx="8273408" cy="2448272"/>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メイリオ" panose="020B0604030504040204" pitchFamily="50" charset="-128"/>
                <a:ea typeface="メイリオ" panose="020B0604030504040204" pitchFamily="50" charset="-128"/>
              </a:rPr>
              <a:t>スクラムガイドには</a:t>
            </a:r>
            <a:r>
              <a:rPr lang="ja-JP" altLang="en-US" dirty="0" smtClean="0">
                <a:solidFill>
                  <a:schemeClr val="tx1"/>
                </a:solidFill>
                <a:latin typeface="HGP創英角ｺﾞｼｯｸUB" panose="020B0900000000000000" pitchFamily="50" charset="-128"/>
                <a:ea typeface="HGP創英角ｺﾞｼｯｸUB" panose="020B0900000000000000" pitchFamily="50" charset="-128"/>
              </a:rPr>
              <a:t>「プロダクトオーナー</a:t>
            </a:r>
            <a:r>
              <a:rPr lang="ja-JP" altLang="en-US" dirty="0">
                <a:solidFill>
                  <a:schemeClr val="tx1"/>
                </a:solidFill>
                <a:latin typeface="HGP創英角ｺﾞｼｯｸUB" panose="020B0900000000000000" pitchFamily="50" charset="-128"/>
                <a:ea typeface="HGP創英角ｺﾞｼｯｸUB" panose="020B0900000000000000" pitchFamily="50" charset="-128"/>
              </a:rPr>
              <a:t>が行う場合もあれば、開発チームが行う場合もある。いずれの 場合も、最終的な責任はプロダクトオーナーが持つ。 </a:t>
            </a:r>
            <a:r>
              <a:rPr lang="ja-JP" altLang="en-US" dirty="0" smtClean="0">
                <a:solidFill>
                  <a:schemeClr val="tx1"/>
                </a:solidFill>
                <a:latin typeface="HGP創英角ｺﾞｼｯｸUB" panose="020B0900000000000000" pitchFamily="50" charset="-128"/>
                <a:ea typeface="HGP創英角ｺﾞｼｯｸUB" panose="020B0900000000000000" pitchFamily="50" charset="-128"/>
              </a:rPr>
              <a:t>」</a:t>
            </a:r>
            <a:endParaRPr lang="en-US" altLang="ja-JP" dirty="0" smtClean="0">
              <a:solidFill>
                <a:schemeClr val="tx1"/>
              </a:solidFill>
              <a:latin typeface="HGP創英角ｺﾞｼｯｸUB" panose="020B0900000000000000" pitchFamily="50" charset="-128"/>
              <a:ea typeface="HGP創英角ｺﾞｼｯｸUB" panose="020B0900000000000000"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と記載されている通り、プロダクトバックログの管理者＝プロダクトバックログの作成者である必要はない。</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ただし、プロダクトオーナーはプロダクトバックログに関する最終的な責任者であるため、プロダクトバックログについて開発者、ステークホルダーからの質問には答えらえる状態になっていないといけない。</a:t>
            </a:r>
            <a:endParaRPr lang="en-US" altLang="ja-JP"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2" name="タイトル 1"/>
          <p:cNvSpPr>
            <a:spLocks noGrp="1"/>
          </p:cNvSpPr>
          <p:nvPr>
            <p:ph type="title"/>
          </p:nvPr>
        </p:nvSpPr>
        <p:spPr/>
        <p:txBody>
          <a:bodyPr/>
          <a:lstStyle/>
          <a:p>
            <a:r>
              <a:rPr lang="ja-JP" altLang="en-US" dirty="0"/>
              <a:t>プロダクトバックログの管理</a:t>
            </a:r>
            <a:endParaRPr kumimoji="1" lang="ja-JP" altLang="en-US" dirty="0"/>
          </a:p>
        </p:txBody>
      </p:sp>
      <p:sp>
        <p:nvSpPr>
          <p:cNvPr id="3" name="コンテンツ プレースホルダー 2"/>
          <p:cNvSpPr>
            <a:spLocks noGrp="1"/>
          </p:cNvSpPr>
          <p:nvPr>
            <p:ph idx="1"/>
          </p:nvPr>
        </p:nvSpPr>
        <p:spPr>
          <a:xfrm>
            <a:off x="467544" y="1268759"/>
            <a:ext cx="8064896" cy="1368153"/>
          </a:xfrm>
        </p:spPr>
        <p:txBody>
          <a:bodyPr>
            <a:normAutofit fontScale="92500" lnSpcReduction="20000"/>
          </a:bodyPr>
          <a:lstStyle/>
          <a:p>
            <a:pPr marL="0" indent="0">
              <a:buNone/>
            </a:pPr>
            <a:r>
              <a:rPr lang="ja-JP" altLang="en-US" dirty="0" smtClean="0"/>
              <a:t>注意すべき点</a:t>
            </a:r>
            <a:endParaRPr lang="en-US" altLang="ja-JP" dirty="0" smtClean="0"/>
          </a:p>
          <a:p>
            <a:pPr marL="0" indent="0">
              <a:buNone/>
            </a:pPr>
            <a:endParaRPr lang="en-US" altLang="ja-JP" dirty="0" smtClean="0"/>
          </a:p>
          <a:p>
            <a:pPr>
              <a:buFont typeface="Wingdings" panose="05000000000000000000" pitchFamily="2" charset="2"/>
              <a:buChar char="l"/>
            </a:pPr>
            <a:r>
              <a:rPr lang="ja-JP" altLang="en-US" dirty="0" smtClean="0"/>
              <a:t>必ずしもプロダクトオーナーがプロダクトバックログを</a:t>
            </a:r>
            <a:endParaRPr lang="en-US" altLang="ja-JP" dirty="0" smtClean="0"/>
          </a:p>
          <a:p>
            <a:pPr marL="0" indent="0">
              <a:buNone/>
            </a:pPr>
            <a:r>
              <a:rPr lang="ja-JP" altLang="en-US" dirty="0"/>
              <a:t>　</a:t>
            </a:r>
            <a:r>
              <a:rPr lang="ja-JP" altLang="en-US" dirty="0" smtClean="0"/>
              <a:t>作成する必要はない</a:t>
            </a:r>
            <a:endParaRPr lang="en-US" altLang="ja-JP"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18</a:t>
            </a:fld>
            <a:endParaRPr lang="ja-JP" altLang="en-US">
              <a:solidFill>
                <a:srgbClr val="000000"/>
              </a:solidFill>
            </a:endParaRPr>
          </a:p>
        </p:txBody>
      </p:sp>
      <p:grpSp>
        <p:nvGrpSpPr>
          <p:cNvPr id="19" name="グループ化 18"/>
          <p:cNvGrpSpPr/>
          <p:nvPr/>
        </p:nvGrpSpPr>
        <p:grpSpPr>
          <a:xfrm>
            <a:off x="7308304" y="5333345"/>
            <a:ext cx="1584175" cy="1191999"/>
            <a:chOff x="539553" y="5248801"/>
            <a:chExt cx="1584175" cy="1191999"/>
          </a:xfrm>
        </p:grpSpPr>
        <p:pic>
          <p:nvPicPr>
            <p:cNvPr id="20" name="図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5248801"/>
              <a:ext cx="900100" cy="900100"/>
            </a:xfrm>
            <a:prstGeom prst="rect">
              <a:avLst/>
            </a:prstGeom>
          </p:spPr>
        </p:pic>
        <p:sp>
          <p:nvSpPr>
            <p:cNvPr id="21" name="テキスト ボックス 20"/>
            <p:cNvSpPr txBox="1"/>
            <p:nvPr/>
          </p:nvSpPr>
          <p:spPr>
            <a:xfrm>
              <a:off x="539553" y="6163801"/>
              <a:ext cx="1584175" cy="276999"/>
            </a:xfrm>
            <a:prstGeom prst="rect">
              <a:avLst/>
            </a:prstGeom>
            <a:noFill/>
          </p:spPr>
          <p:txBody>
            <a:bodyPr wrap="square" rtlCol="0">
              <a:spAutoFit/>
            </a:bodyPr>
            <a:lstStyle/>
            <a:p>
              <a:pPr algn="ctr"/>
              <a:r>
                <a:rPr lang="ja-JP" altLang="en-US" sz="1200" b="1" dirty="0" smtClean="0">
                  <a:latin typeface="メイリオ" panose="020B0604030504040204" pitchFamily="50" charset="-128"/>
                  <a:ea typeface="メイリオ" panose="020B0604030504040204" pitchFamily="50" charset="-128"/>
                </a:rPr>
                <a:t>プロダクトオーナー</a:t>
              </a:r>
              <a:endParaRPr kumimoji="1" lang="ja-JP" altLang="en-US" sz="1200" b="1" dirty="0">
                <a:latin typeface="メイリオ" panose="020B0604030504040204" pitchFamily="50" charset="-128"/>
                <a:ea typeface="メイリオ" panose="020B0604030504040204" pitchFamily="50" charset="-128"/>
              </a:endParaRPr>
            </a:p>
          </p:txBody>
        </p:sp>
      </p:grpSp>
      <p:sp>
        <p:nvSpPr>
          <p:cNvPr id="22" name="角丸四角形吹き出し 21"/>
          <p:cNvSpPr/>
          <p:nvPr/>
        </p:nvSpPr>
        <p:spPr>
          <a:xfrm>
            <a:off x="5940152" y="5202496"/>
            <a:ext cx="1800200" cy="864096"/>
          </a:xfrm>
          <a:prstGeom prst="wedgeRoundRectCallout">
            <a:avLst>
              <a:gd name="adj1" fmla="val 58003"/>
              <a:gd name="adj2" fmla="val 24810"/>
              <a:gd name="adj3" fmla="val 1666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メイリオ" panose="020B0604030504040204" pitchFamily="50" charset="-128"/>
                <a:ea typeface="メイリオ" panose="020B0604030504040204" pitchFamily="50" charset="-128"/>
              </a:rPr>
              <a:t>えーと。。</a:t>
            </a:r>
            <a:endParaRPr kumimoji="1" lang="en-US" altLang="ja-JP" sz="1600" dirty="0" smtClean="0">
              <a:latin typeface="メイリオ" panose="020B0604030504040204" pitchFamily="50" charset="-128"/>
              <a:ea typeface="メイリオ" panose="020B0604030504040204" pitchFamily="50" charset="-128"/>
            </a:endParaRPr>
          </a:p>
          <a:p>
            <a:pPr algn="ctr"/>
            <a:r>
              <a:rPr kumimoji="1" lang="ja-JP" altLang="en-US" sz="1600" dirty="0" smtClean="0">
                <a:latin typeface="メイリオ" panose="020B0604030504040204" pitchFamily="50" charset="-128"/>
                <a:ea typeface="メイリオ" panose="020B0604030504040204" pitchFamily="50" charset="-128"/>
              </a:rPr>
              <a:t>開発チーム</a:t>
            </a:r>
            <a:endParaRPr kumimoji="1" lang="en-US" altLang="ja-JP" sz="1600" dirty="0" smtClean="0">
              <a:latin typeface="メイリオ" panose="020B0604030504040204" pitchFamily="50" charset="-128"/>
              <a:ea typeface="メイリオ" panose="020B0604030504040204" pitchFamily="50" charset="-128"/>
            </a:endParaRPr>
          </a:p>
          <a:p>
            <a:pPr algn="ctr"/>
            <a:r>
              <a:rPr kumimoji="1" lang="ja-JP" altLang="en-US" sz="1600" dirty="0" smtClean="0">
                <a:latin typeface="メイリオ" panose="020B0604030504040204" pitchFamily="50" charset="-128"/>
                <a:ea typeface="メイリオ" panose="020B0604030504040204" pitchFamily="50" charset="-128"/>
              </a:rPr>
              <a:t>説明お願い！</a:t>
            </a:r>
            <a:endParaRPr kumimoji="1" lang="ja-JP" altLang="en-US" sz="1600" dirty="0">
              <a:latin typeface="メイリオ" panose="020B0604030504040204" pitchFamily="50" charset="-128"/>
              <a:ea typeface="メイリオ" panose="020B0604030504040204" pitchFamily="50" charset="-128"/>
            </a:endParaRPr>
          </a:p>
        </p:txBody>
      </p:sp>
      <p:grpSp>
        <p:nvGrpSpPr>
          <p:cNvPr id="23" name="グループ化 22"/>
          <p:cNvGrpSpPr/>
          <p:nvPr/>
        </p:nvGrpSpPr>
        <p:grpSpPr>
          <a:xfrm>
            <a:off x="2051720" y="5333344"/>
            <a:ext cx="1758641" cy="1168560"/>
            <a:chOff x="4510823" y="5312240"/>
            <a:chExt cx="1584175" cy="1168560"/>
          </a:xfrm>
        </p:grpSpPr>
        <p:pic>
          <p:nvPicPr>
            <p:cNvPr id="24" name="図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6467" y="5312240"/>
              <a:ext cx="851560" cy="851560"/>
            </a:xfrm>
            <a:prstGeom prst="rect">
              <a:avLst/>
            </a:prstGeom>
          </p:spPr>
        </p:pic>
        <p:pic>
          <p:nvPicPr>
            <p:cNvPr id="25" name="図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2247" y="5312241"/>
              <a:ext cx="851560" cy="851560"/>
            </a:xfrm>
            <a:prstGeom prst="rect">
              <a:avLst/>
            </a:prstGeom>
          </p:spPr>
        </p:pic>
        <p:sp>
          <p:nvSpPr>
            <p:cNvPr id="26" name="テキスト ボックス 25"/>
            <p:cNvSpPr txBox="1"/>
            <p:nvPr/>
          </p:nvSpPr>
          <p:spPr>
            <a:xfrm>
              <a:off x="4510823" y="6203801"/>
              <a:ext cx="1584175" cy="276999"/>
            </a:xfrm>
            <a:prstGeom prst="rect">
              <a:avLst/>
            </a:prstGeom>
            <a:noFill/>
          </p:spPr>
          <p:txBody>
            <a:bodyPr wrap="square" rtlCol="0">
              <a:spAutoFit/>
            </a:bodyPr>
            <a:lstStyle/>
            <a:p>
              <a:pPr algn="ctr"/>
              <a:r>
                <a:rPr kumimoji="1" lang="ja-JP" altLang="en-US" sz="1200" b="1" dirty="0" smtClean="0">
                  <a:latin typeface="メイリオ" panose="020B0604030504040204" pitchFamily="50" charset="-128"/>
                  <a:ea typeface="メイリオ" panose="020B0604030504040204" pitchFamily="50" charset="-128"/>
                </a:rPr>
                <a:t>ステークホルダー</a:t>
              </a:r>
              <a:endParaRPr kumimoji="1" lang="ja-JP" altLang="en-US" sz="1200" b="1" dirty="0">
                <a:latin typeface="メイリオ" panose="020B0604030504040204" pitchFamily="50" charset="-128"/>
                <a:ea typeface="メイリオ" panose="020B0604030504040204" pitchFamily="50" charset="-128"/>
              </a:endParaRPr>
            </a:p>
          </p:txBody>
        </p:sp>
      </p:grpSp>
      <p:sp>
        <p:nvSpPr>
          <p:cNvPr id="27" name="角丸四角形吹き出し 26"/>
          <p:cNvSpPr/>
          <p:nvPr/>
        </p:nvSpPr>
        <p:spPr>
          <a:xfrm>
            <a:off x="3725670" y="5301843"/>
            <a:ext cx="1998457" cy="864096"/>
          </a:xfrm>
          <a:prstGeom prst="wedgeRoundRectCallout">
            <a:avLst>
              <a:gd name="adj1" fmla="val -57871"/>
              <a:gd name="adj2" fmla="val 30322"/>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メイリオ" panose="020B0604030504040204" pitchFamily="50" charset="-128"/>
                <a:ea typeface="メイリオ" panose="020B0604030504040204" pitchFamily="50" charset="-128"/>
              </a:rPr>
              <a:t>バックログの</a:t>
            </a:r>
            <a:endParaRPr kumimoji="1" lang="en-US" altLang="ja-JP" sz="1600" dirty="0" smtClean="0">
              <a:latin typeface="メイリオ" panose="020B0604030504040204" pitchFamily="50" charset="-128"/>
              <a:ea typeface="メイリオ" panose="020B0604030504040204" pitchFamily="50" charset="-128"/>
            </a:endParaRPr>
          </a:p>
          <a:p>
            <a:pPr algn="ctr"/>
            <a:r>
              <a:rPr kumimoji="1" lang="ja-JP" altLang="en-US" sz="1600" dirty="0" smtClean="0">
                <a:latin typeface="メイリオ" panose="020B0604030504040204" pitchFamily="50" charset="-128"/>
                <a:ea typeface="メイリオ" panose="020B0604030504040204" pitchFamily="50" charset="-128"/>
              </a:rPr>
              <a:t>順番の根拠教えて</a:t>
            </a:r>
            <a:endParaRPr kumimoji="1" lang="ja-JP" altLang="en-US" sz="1600" dirty="0">
              <a:latin typeface="メイリオ" panose="020B0604030504040204" pitchFamily="50" charset="-128"/>
              <a:ea typeface="メイリオ" panose="020B0604030504040204" pitchFamily="50" charset="-128"/>
            </a:endParaRPr>
          </a:p>
        </p:txBody>
      </p:sp>
      <p:sp>
        <p:nvSpPr>
          <p:cNvPr id="28" name="角丸四角形 27"/>
          <p:cNvSpPr/>
          <p:nvPr/>
        </p:nvSpPr>
        <p:spPr>
          <a:xfrm>
            <a:off x="1115616" y="5380455"/>
            <a:ext cx="1368152" cy="8678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メイリオ" panose="020B0604030504040204" pitchFamily="50" charset="-128"/>
                <a:ea typeface="メイリオ" panose="020B0604030504040204" pitchFamily="50" charset="-128"/>
              </a:rPr>
              <a:t>望ましく</a:t>
            </a:r>
            <a:endParaRPr lang="en-US" altLang="ja-JP" dirty="0" smtClean="0">
              <a:solidFill>
                <a:schemeClr val="tx1"/>
              </a:solidFill>
              <a:latin typeface="メイリオ" panose="020B0604030504040204" pitchFamily="50" charset="-128"/>
              <a:ea typeface="メイリオ" panose="020B0604030504040204" pitchFamily="50" charset="-128"/>
            </a:endParaRPr>
          </a:p>
          <a:p>
            <a:pPr algn="ctr"/>
            <a:r>
              <a:rPr lang="ja-JP" altLang="en-US" dirty="0" smtClean="0">
                <a:solidFill>
                  <a:schemeClr val="tx1"/>
                </a:solidFill>
                <a:latin typeface="メイリオ" panose="020B0604030504040204" pitchFamily="50" charset="-128"/>
                <a:ea typeface="メイリオ" panose="020B0604030504040204" pitchFamily="50" charset="-128"/>
              </a:rPr>
              <a:t>ない例</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299145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経済性の管理</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経済性の管理とは</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19</a:t>
            </a:fld>
            <a:endParaRPr lang="ja-JP" altLang="en-US">
              <a:solidFill>
                <a:srgbClr val="000000"/>
              </a:solidFill>
            </a:endParaRPr>
          </a:p>
        </p:txBody>
      </p:sp>
      <p:sp>
        <p:nvSpPr>
          <p:cNvPr id="5" name="角丸四角形 4"/>
          <p:cNvSpPr/>
          <p:nvPr/>
        </p:nvSpPr>
        <p:spPr>
          <a:xfrm>
            <a:off x="467544" y="1700808"/>
            <a:ext cx="8424936" cy="1512168"/>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a:solidFill>
                  <a:schemeClr val="tx1"/>
                </a:solidFill>
                <a:latin typeface="メイリオ" panose="020B0604030504040204" pitchFamily="50" charset="-128"/>
                <a:ea typeface="メイリオ" panose="020B0604030504040204" pitchFamily="50" charset="-128"/>
              </a:rPr>
              <a:t>マーケット</a:t>
            </a:r>
            <a:r>
              <a:rPr lang="ja-JP" altLang="en-US" sz="2800" dirty="0" smtClean="0">
                <a:solidFill>
                  <a:schemeClr val="tx1"/>
                </a:solidFill>
                <a:latin typeface="メイリオ" panose="020B0604030504040204" pitchFamily="50" charset="-128"/>
                <a:ea typeface="メイリオ" panose="020B0604030504040204" pitchFamily="50" charset="-128"/>
              </a:rPr>
              <a:t>のニーズに対する複数の解決策に対して最も</a:t>
            </a:r>
            <a:r>
              <a:rPr lang="ja-JP" altLang="en-US" sz="2800" b="1" dirty="0" smtClean="0">
                <a:solidFill>
                  <a:srgbClr val="FF0000"/>
                </a:solidFill>
                <a:latin typeface="メイリオ" panose="020B0604030504040204" pitchFamily="50" charset="-128"/>
                <a:ea typeface="メイリオ" panose="020B0604030504040204" pitchFamily="50" charset="-128"/>
              </a:rPr>
              <a:t>経済的</a:t>
            </a:r>
            <a:r>
              <a:rPr lang="ja-JP" altLang="en-US" sz="2800" dirty="0" smtClean="0">
                <a:solidFill>
                  <a:schemeClr val="tx1"/>
                </a:solidFill>
                <a:latin typeface="メイリオ" panose="020B0604030504040204" pitchFamily="50" charset="-128"/>
                <a:ea typeface="メイリオ" panose="020B0604030504040204" pitchFamily="50" charset="-128"/>
              </a:rPr>
              <a:t>に合理的だと思われる意思決定を行うこと。</a:t>
            </a:r>
            <a:endParaRPr lang="ja-JP" altLang="en-US" sz="2800" dirty="0">
              <a:solidFill>
                <a:schemeClr val="tx1"/>
              </a:solidFill>
              <a:latin typeface="メイリオ" panose="020B0604030504040204" pitchFamily="50" charset="-128"/>
              <a:ea typeface="メイリオ" panose="020B0604030504040204" pitchFamily="50" charset="-128"/>
            </a:endParaRPr>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0032" y="4005064"/>
            <a:ext cx="1800200" cy="1800200"/>
          </a:xfrm>
          <a:prstGeom prst="rect">
            <a:avLst/>
          </a:prstGeom>
        </p:spPr>
      </p:pic>
      <p:sp>
        <p:nvSpPr>
          <p:cNvPr id="17" name="テキスト ボックス 16"/>
          <p:cNvSpPr txBox="1"/>
          <p:nvPr/>
        </p:nvSpPr>
        <p:spPr>
          <a:xfrm>
            <a:off x="4644008" y="5806444"/>
            <a:ext cx="2319827"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プロダクトオーナー</a:t>
            </a:r>
            <a:endParaRPr kumimoji="1" lang="ja-JP" altLang="en-US" b="1" dirty="0">
              <a:latin typeface="メイリオ" panose="020B0604030504040204" pitchFamily="50" charset="-128"/>
              <a:ea typeface="メイリオ" panose="020B0604030504040204" pitchFamily="50" charset="-128"/>
            </a:endParaRPr>
          </a:p>
        </p:txBody>
      </p:sp>
      <p:grpSp>
        <p:nvGrpSpPr>
          <p:cNvPr id="6" name="グループ化 5"/>
          <p:cNvGrpSpPr/>
          <p:nvPr/>
        </p:nvGrpSpPr>
        <p:grpSpPr>
          <a:xfrm>
            <a:off x="386572" y="3284983"/>
            <a:ext cx="4545468" cy="3168407"/>
            <a:chOff x="386572" y="3284983"/>
            <a:chExt cx="4545468" cy="3168407"/>
          </a:xfrm>
        </p:grpSpPr>
        <p:sp>
          <p:nvSpPr>
            <p:cNvPr id="18" name="円/楕円 17"/>
            <p:cNvSpPr/>
            <p:nvPr/>
          </p:nvSpPr>
          <p:spPr>
            <a:xfrm>
              <a:off x="648150" y="4221088"/>
              <a:ext cx="1979634" cy="1584176"/>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メイリオ" panose="020B0604030504040204" pitchFamily="50" charset="-128"/>
                  <a:ea typeface="メイリオ" panose="020B0604030504040204" pitchFamily="50" charset="-128"/>
                </a:rPr>
                <a:t>顕在ニーズ</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sp>
          <p:nvSpPr>
            <p:cNvPr id="22" name="円/楕円 21"/>
            <p:cNvSpPr/>
            <p:nvPr/>
          </p:nvSpPr>
          <p:spPr>
            <a:xfrm>
              <a:off x="2699792" y="4293096"/>
              <a:ext cx="1944216" cy="144016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メイリオ" panose="020B0604030504040204" pitchFamily="50" charset="-128"/>
                  <a:ea typeface="メイリオ" panose="020B0604030504040204" pitchFamily="50" charset="-128"/>
                </a:rPr>
                <a:t>潜在ニーズ</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sp>
          <p:nvSpPr>
            <p:cNvPr id="23" name="円形吹き出し 22"/>
            <p:cNvSpPr/>
            <p:nvPr/>
          </p:nvSpPr>
          <p:spPr>
            <a:xfrm>
              <a:off x="386572" y="3284983"/>
              <a:ext cx="4545468" cy="3168407"/>
            </a:xfrm>
            <a:prstGeom prst="wedgeEllipseCallout">
              <a:avLst>
                <a:gd name="adj1" fmla="val 45210"/>
                <a:gd name="adj2" fmla="val 17368"/>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1043608" y="3501008"/>
              <a:ext cx="3215072" cy="400110"/>
            </a:xfrm>
            <a:prstGeom prst="rect">
              <a:avLst/>
            </a:prstGeom>
            <a:noFill/>
          </p:spPr>
          <p:txBody>
            <a:bodyPr wrap="square" rtlCol="0">
              <a:spAutoFit/>
            </a:bodyPr>
            <a:lstStyle/>
            <a:p>
              <a:pPr algn="ctr"/>
              <a:r>
                <a:rPr kumimoji="1" lang="ja-JP" altLang="en-US" sz="2000" b="1" dirty="0" smtClean="0">
                  <a:latin typeface="メイリオ" panose="020B0604030504040204" pitchFamily="50" charset="-128"/>
                  <a:ea typeface="メイリオ" panose="020B0604030504040204" pitchFamily="50" charset="-128"/>
                </a:rPr>
                <a:t>マーケットのニーズ</a:t>
              </a:r>
              <a:endParaRPr kumimoji="1" lang="ja-JP" altLang="en-US" sz="2000" b="1" dirty="0">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3002330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lang="ja-JP" altLang="en-US" dirty="0" smtClean="0"/>
              <a:t>プロダクトオーナーとは</a:t>
            </a:r>
            <a:endParaRPr lang="en-US" altLang="ja-JP" dirty="0" smtClean="0"/>
          </a:p>
          <a:p>
            <a:pPr marL="457200" indent="-457200">
              <a:buFont typeface="+mj-lt"/>
              <a:buAutoNum type="arabicPeriod"/>
            </a:pPr>
            <a:r>
              <a:rPr lang="ja-JP" altLang="en-US" dirty="0"/>
              <a:t>プロジェクトマネージャーとの</a:t>
            </a:r>
            <a:r>
              <a:rPr lang="ja-JP" altLang="en-US" dirty="0" smtClean="0"/>
              <a:t>違い</a:t>
            </a:r>
            <a:endParaRPr lang="en-US" altLang="ja-JP" dirty="0" smtClean="0"/>
          </a:p>
          <a:p>
            <a:pPr marL="457200" indent="-457200">
              <a:buFont typeface="+mj-lt"/>
              <a:buAutoNum type="arabicPeriod"/>
            </a:pPr>
            <a:r>
              <a:rPr lang="ja-JP" altLang="en-US" dirty="0" smtClean="0"/>
              <a:t>プロダクトオーナーの役割</a:t>
            </a:r>
            <a:endParaRPr lang="en-US" altLang="ja-JP" dirty="0" smtClean="0"/>
          </a:p>
          <a:p>
            <a:pPr marL="457200" indent="-457200">
              <a:buFont typeface="+mj-lt"/>
              <a:buAutoNum type="arabicPeriod"/>
            </a:pPr>
            <a:r>
              <a:rPr lang="ja-JP" altLang="en-US" dirty="0" smtClean="0"/>
              <a:t>各セレモニーでの関わりについて</a:t>
            </a:r>
            <a:endParaRPr lang="en-US" altLang="ja-JP" dirty="0" smtClean="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a:t>
            </a:fld>
            <a:endParaRPr lang="ja-JP" altLang="en-US">
              <a:solidFill>
                <a:srgbClr val="000000"/>
              </a:solidFill>
            </a:endParaRPr>
          </a:p>
        </p:txBody>
      </p:sp>
    </p:spTree>
    <p:extLst>
      <p:ext uri="{BB962C8B-B14F-4D97-AF65-F5344CB8AC3E}">
        <p14:creationId xmlns:p14="http://schemas.microsoft.com/office/powerpoint/2010/main" val="2270931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経済性の管理</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経済的に合理的</a:t>
            </a:r>
            <a:r>
              <a:rPr lang="ja-JP" altLang="en-US" dirty="0"/>
              <a:t>とは</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20</a:t>
            </a:fld>
            <a:endParaRPr lang="ja-JP" altLang="en-US">
              <a:solidFill>
                <a:srgbClr val="000000"/>
              </a:solidFill>
            </a:endParaRPr>
          </a:p>
        </p:txBody>
      </p:sp>
      <p:sp>
        <p:nvSpPr>
          <p:cNvPr id="5" name="角丸四角形 4"/>
          <p:cNvSpPr/>
          <p:nvPr/>
        </p:nvSpPr>
        <p:spPr>
          <a:xfrm>
            <a:off x="467544" y="1916832"/>
            <a:ext cx="8424936" cy="108012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smtClean="0">
                <a:solidFill>
                  <a:schemeClr val="tx1"/>
                </a:solidFill>
                <a:latin typeface="メイリオ" panose="020B0604030504040204" pitchFamily="50" charset="-128"/>
                <a:ea typeface="メイリオ" panose="020B0604030504040204" pitchFamily="50" charset="-128"/>
              </a:rPr>
              <a:t>かけたコストに対して返ってくるリターンが</a:t>
            </a:r>
            <a:endParaRPr lang="en-US" altLang="ja-JP" sz="2800" dirty="0" smtClean="0">
              <a:solidFill>
                <a:schemeClr val="tx1"/>
              </a:solidFill>
              <a:latin typeface="メイリオ" panose="020B0604030504040204" pitchFamily="50" charset="-128"/>
              <a:ea typeface="メイリオ" panose="020B0604030504040204" pitchFamily="50" charset="-128"/>
            </a:endParaRPr>
          </a:p>
          <a:p>
            <a:r>
              <a:rPr lang="ja-JP" altLang="en-US" sz="2800" dirty="0" smtClean="0">
                <a:solidFill>
                  <a:schemeClr val="tx1"/>
                </a:solidFill>
                <a:latin typeface="メイリオ" panose="020B0604030504040204" pitchFamily="50" charset="-128"/>
                <a:ea typeface="メイリオ" panose="020B0604030504040204" pitchFamily="50" charset="-128"/>
              </a:rPr>
              <a:t>見合っているかどうか（</a:t>
            </a:r>
            <a:r>
              <a:rPr lang="en-US" altLang="ja-JP" sz="2800" dirty="0" smtClean="0">
                <a:solidFill>
                  <a:schemeClr val="tx1"/>
                </a:solidFill>
                <a:latin typeface="メイリオ" panose="020B0604030504040204" pitchFamily="50" charset="-128"/>
                <a:ea typeface="メイリオ" panose="020B0604030504040204" pitchFamily="50" charset="-128"/>
              </a:rPr>
              <a:t>=ROI</a:t>
            </a:r>
            <a:r>
              <a:rPr lang="ja-JP" altLang="en-US" sz="2800" dirty="0" smtClean="0">
                <a:solidFill>
                  <a:schemeClr val="tx1"/>
                </a:solidFill>
                <a:latin typeface="メイリオ" panose="020B0604030504040204" pitchFamily="50" charset="-128"/>
                <a:ea typeface="メイリオ" panose="020B0604030504040204" pitchFamily="50" charset="-128"/>
              </a:rPr>
              <a:t>が高いか）。</a:t>
            </a:r>
            <a:endParaRPr lang="ja-JP" altLang="en-US" sz="2800" dirty="0">
              <a:solidFill>
                <a:schemeClr val="tx1"/>
              </a:solidFill>
              <a:latin typeface="メイリオ" panose="020B0604030504040204" pitchFamily="50" charset="-128"/>
              <a:ea typeface="メイリオ" panose="020B0604030504040204" pitchFamily="50" charset="-128"/>
            </a:endParaRPr>
          </a:p>
        </p:txBody>
      </p:sp>
      <p:grpSp>
        <p:nvGrpSpPr>
          <p:cNvPr id="7" name="グループ化 6"/>
          <p:cNvGrpSpPr/>
          <p:nvPr/>
        </p:nvGrpSpPr>
        <p:grpSpPr>
          <a:xfrm>
            <a:off x="5696097" y="3528797"/>
            <a:ext cx="2859106" cy="2063022"/>
            <a:chOff x="5696097" y="3528797"/>
            <a:chExt cx="2859106" cy="2063022"/>
          </a:xfrm>
        </p:grpSpPr>
        <p:grpSp>
          <p:nvGrpSpPr>
            <p:cNvPr id="15" name="グループ化 14"/>
            <p:cNvGrpSpPr/>
            <p:nvPr/>
          </p:nvGrpSpPr>
          <p:grpSpPr>
            <a:xfrm>
              <a:off x="5696097" y="3528797"/>
              <a:ext cx="2859106" cy="2063022"/>
              <a:chOff x="7548997" y="4464161"/>
              <a:chExt cx="2859106" cy="2063022"/>
            </a:xfrm>
          </p:grpSpPr>
          <p:pic>
            <p:nvPicPr>
              <p:cNvPr id="14" name="図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8997" y="4464161"/>
                <a:ext cx="2757183" cy="2063022"/>
              </a:xfrm>
              <a:prstGeom prst="rect">
                <a:avLst/>
              </a:prstGeom>
            </p:spPr>
          </p:pic>
          <p:sp>
            <p:nvSpPr>
              <p:cNvPr id="13" name="円/楕円 12"/>
              <p:cNvSpPr/>
              <p:nvPr/>
            </p:nvSpPr>
            <p:spPr>
              <a:xfrm>
                <a:off x="9382567" y="6095135"/>
                <a:ext cx="1025536" cy="40364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b="1" dirty="0">
                    <a:solidFill>
                      <a:sysClr val="windowText" lastClr="000000"/>
                    </a:solidFill>
                    <a:latin typeface="メイリオ" panose="020B0604030504040204" pitchFamily="50" charset="-128"/>
                    <a:ea typeface="メイリオ" panose="020B0604030504040204" pitchFamily="50" charset="-128"/>
                  </a:rPr>
                  <a:t>リターン</a:t>
                </a:r>
                <a:endParaRPr kumimoji="1" lang="ja-JP" altLang="en-US" sz="1050" b="1" dirty="0">
                  <a:solidFill>
                    <a:sysClr val="windowText" lastClr="000000"/>
                  </a:solidFill>
                  <a:latin typeface="メイリオ" panose="020B0604030504040204" pitchFamily="50" charset="-128"/>
                  <a:ea typeface="メイリオ" panose="020B0604030504040204" pitchFamily="50" charset="-128"/>
                </a:endParaRPr>
              </a:p>
            </p:txBody>
          </p:sp>
        </p:grpSp>
        <p:sp>
          <p:nvSpPr>
            <p:cNvPr id="12" name="円/楕円 11"/>
            <p:cNvSpPr/>
            <p:nvPr/>
          </p:nvSpPr>
          <p:spPr>
            <a:xfrm>
              <a:off x="5729467" y="4655715"/>
              <a:ext cx="881520" cy="32403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b="1" dirty="0" smtClean="0">
                  <a:solidFill>
                    <a:sysClr val="windowText" lastClr="000000"/>
                  </a:solidFill>
                  <a:latin typeface="メイリオ" panose="020B0604030504040204" pitchFamily="50" charset="-128"/>
                  <a:ea typeface="メイリオ" panose="020B0604030504040204" pitchFamily="50" charset="-128"/>
                </a:rPr>
                <a:t>コスト</a:t>
              </a:r>
              <a:endParaRPr kumimoji="1" lang="ja-JP" altLang="en-US" sz="1050" b="1" dirty="0">
                <a:solidFill>
                  <a:sysClr val="windowText" lastClr="000000"/>
                </a:solidFill>
                <a:latin typeface="メイリオ" panose="020B0604030504040204" pitchFamily="50" charset="-128"/>
                <a:ea typeface="メイリオ" panose="020B0604030504040204" pitchFamily="50" charset="-128"/>
              </a:endParaRPr>
            </a:p>
          </p:txBody>
        </p:sp>
      </p:grpSp>
      <p:sp>
        <p:nvSpPr>
          <p:cNvPr id="6" name="角丸四角形 5"/>
          <p:cNvSpPr/>
          <p:nvPr/>
        </p:nvSpPr>
        <p:spPr>
          <a:xfrm>
            <a:off x="611560" y="3224215"/>
            <a:ext cx="4536504" cy="2729003"/>
          </a:xfrm>
          <a:prstGeom prst="roundRect">
            <a:avLst/>
          </a:prstGeom>
          <a:solidFill>
            <a:srgbClr val="FFC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latin typeface="メイリオ" panose="020B0604030504040204" pitchFamily="50" charset="-128"/>
                <a:ea typeface="メイリオ" panose="020B0604030504040204" pitchFamily="50" charset="-128"/>
              </a:rPr>
              <a:t>例えば</a:t>
            </a:r>
            <a:r>
              <a:rPr lang="en-US" altLang="ja-JP" dirty="0">
                <a:solidFill>
                  <a:schemeClr val="tx1"/>
                </a:solidFill>
                <a:latin typeface="メイリオ" panose="020B0604030504040204" pitchFamily="50" charset="-128"/>
                <a:ea typeface="メイリオ" panose="020B0604030504040204" pitchFamily="50" charset="-128"/>
              </a:rPr>
              <a:t>1</a:t>
            </a:r>
            <a:r>
              <a:rPr lang="ja-JP" altLang="en-US" dirty="0">
                <a:solidFill>
                  <a:schemeClr val="tx1"/>
                </a:solidFill>
                <a:latin typeface="メイリオ" panose="020B0604030504040204" pitchFamily="50" charset="-128"/>
                <a:ea typeface="メイリオ" panose="020B0604030504040204" pitchFamily="50" charset="-128"/>
              </a:rPr>
              <a:t>週間開発期間を延長し、</a:t>
            </a:r>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新機能を追加することで収益</a:t>
            </a:r>
            <a:r>
              <a:rPr lang="ja-JP" altLang="en-US" dirty="0" smtClean="0">
                <a:solidFill>
                  <a:schemeClr val="tx1"/>
                </a:solidFill>
                <a:latin typeface="メイリオ" panose="020B0604030504040204" pitchFamily="50" charset="-128"/>
                <a:ea typeface="メイリオ" panose="020B0604030504040204" pitchFamily="50" charset="-128"/>
              </a:rPr>
              <a:t>が</a:t>
            </a:r>
            <a:r>
              <a:rPr lang="en-US" altLang="ja-JP" dirty="0">
                <a:solidFill>
                  <a:schemeClr val="tx1"/>
                </a:solidFill>
                <a:latin typeface="メイリオ" panose="020B0604030504040204" pitchFamily="50" charset="-128"/>
                <a:ea typeface="メイリオ" panose="020B0604030504040204" pitchFamily="50" charset="-128"/>
              </a:rPr>
              <a:t>5</a:t>
            </a:r>
            <a:r>
              <a:rPr lang="ja-JP" altLang="en-US" dirty="0" smtClean="0">
                <a:solidFill>
                  <a:schemeClr val="tx1"/>
                </a:solidFill>
                <a:latin typeface="メイリオ" panose="020B0604030504040204" pitchFamily="50" charset="-128"/>
                <a:ea typeface="メイリオ" panose="020B0604030504040204" pitchFamily="50" charset="-128"/>
              </a:rPr>
              <a:t>％</a:t>
            </a:r>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上がる可能性があった</a:t>
            </a:r>
            <a:r>
              <a:rPr lang="ja-JP" altLang="en-US" dirty="0" smtClean="0">
                <a:solidFill>
                  <a:schemeClr val="tx1"/>
                </a:solidFill>
                <a:latin typeface="メイリオ" panose="020B0604030504040204" pitchFamily="50" charset="-128"/>
                <a:ea typeface="メイリオ" panose="020B0604030504040204" pitchFamily="50" charset="-128"/>
              </a:rPr>
              <a:t>場合</a:t>
            </a:r>
            <a:endParaRPr lang="en-US" altLang="ja-JP" dirty="0" smtClean="0">
              <a:solidFill>
                <a:schemeClr val="tx1"/>
              </a:solidFill>
              <a:latin typeface="メイリオ" panose="020B0604030504040204" pitchFamily="50" charset="-128"/>
              <a:ea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プロダクトオーナーは</a:t>
            </a:r>
            <a:r>
              <a:rPr lang="en-US" altLang="ja-JP" dirty="0">
                <a:solidFill>
                  <a:schemeClr val="tx1"/>
                </a:solidFill>
                <a:latin typeface="メイリオ" panose="020B0604030504040204" pitchFamily="50" charset="-128"/>
                <a:ea typeface="メイリオ" panose="020B0604030504040204" pitchFamily="50" charset="-128"/>
              </a:rPr>
              <a:t>1</a:t>
            </a:r>
            <a:r>
              <a:rPr lang="ja-JP" altLang="en-US" dirty="0">
                <a:solidFill>
                  <a:schemeClr val="tx1"/>
                </a:solidFill>
                <a:latin typeface="メイリオ" panose="020B0604030504040204" pitchFamily="50" charset="-128"/>
                <a:ea typeface="メイリオ" panose="020B0604030504040204" pitchFamily="50" charset="-128"/>
              </a:rPr>
              <a:t>週間の時間と</a:t>
            </a:r>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費用というコストを犠牲にして</a:t>
            </a:r>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開発期間を延長すべきか意思決定を</a:t>
            </a:r>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行わないといけない。</a:t>
            </a:r>
          </a:p>
        </p:txBody>
      </p:sp>
    </p:spTree>
    <p:extLst>
      <p:ext uri="{BB962C8B-B14F-4D97-AF65-F5344CB8AC3E}">
        <p14:creationId xmlns:p14="http://schemas.microsoft.com/office/powerpoint/2010/main" val="35231782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経済性の管理</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マーケット</a:t>
            </a:r>
            <a:r>
              <a:rPr lang="ja-JP" altLang="en-US" dirty="0"/>
              <a:t>には</a:t>
            </a:r>
            <a:r>
              <a:rPr lang="ja-JP" altLang="en-US" dirty="0" smtClean="0"/>
              <a:t>顕在ニーズ（主にステークホルダーからの要求）と潜在ニーズ（仮説）が存在する。プロダクトオーナーは目に見える顕在ニーズのみに惑わされることなく経済的な観点で優先順位を付けていく必要がある。</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21</a:t>
            </a:fld>
            <a:endParaRPr lang="ja-JP" altLang="en-US">
              <a:solidFill>
                <a:srgbClr val="000000"/>
              </a:solidFill>
            </a:endParaRPr>
          </a:p>
        </p:txBody>
      </p:sp>
      <p:pic>
        <p:nvPicPr>
          <p:cNvPr id="16" name="図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6349" y="4461304"/>
            <a:ext cx="1800200" cy="1800200"/>
          </a:xfrm>
          <a:prstGeom prst="rect">
            <a:avLst/>
          </a:prstGeom>
        </p:spPr>
      </p:pic>
      <p:sp>
        <p:nvSpPr>
          <p:cNvPr id="17" name="テキスト ボックス 16"/>
          <p:cNvSpPr txBox="1"/>
          <p:nvPr/>
        </p:nvSpPr>
        <p:spPr>
          <a:xfrm>
            <a:off x="3692333" y="6276404"/>
            <a:ext cx="2319827"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プロダクトオーナー</a:t>
            </a:r>
            <a:endParaRPr kumimoji="1" lang="ja-JP" altLang="en-US" b="1" dirty="0">
              <a:latin typeface="メイリオ" panose="020B0604030504040204" pitchFamily="50" charset="-128"/>
              <a:ea typeface="メイリオ" panose="020B0604030504040204" pitchFamily="50" charset="-128"/>
            </a:endParaRPr>
          </a:p>
        </p:txBody>
      </p:sp>
      <p:grpSp>
        <p:nvGrpSpPr>
          <p:cNvPr id="5" name="グループ化 4"/>
          <p:cNvGrpSpPr/>
          <p:nvPr/>
        </p:nvGrpSpPr>
        <p:grpSpPr>
          <a:xfrm>
            <a:off x="5292080" y="3119556"/>
            <a:ext cx="3384376" cy="2760167"/>
            <a:chOff x="4788024" y="2492896"/>
            <a:chExt cx="3384376" cy="2760167"/>
          </a:xfrm>
        </p:grpSpPr>
        <p:sp>
          <p:nvSpPr>
            <p:cNvPr id="21" name="円/楕円 20"/>
            <p:cNvSpPr/>
            <p:nvPr/>
          </p:nvSpPr>
          <p:spPr>
            <a:xfrm>
              <a:off x="5364088" y="4130269"/>
              <a:ext cx="1729651" cy="97632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（営業）</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algn="ctr"/>
              <a:r>
                <a:rPr kumimoji="1" lang="ja-JP" altLang="en-US" dirty="0" smtClean="0">
                  <a:solidFill>
                    <a:schemeClr val="tx1"/>
                  </a:solidFill>
                  <a:latin typeface="メイリオ" panose="020B0604030504040204" pitchFamily="50" charset="-128"/>
                  <a:ea typeface="メイリオ" panose="020B0604030504040204" pitchFamily="50" charset="-128"/>
                </a:rPr>
                <a:t>安くして</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2" name="円/楕円 21"/>
            <p:cNvSpPr/>
            <p:nvPr/>
          </p:nvSpPr>
          <p:spPr>
            <a:xfrm>
              <a:off x="5862106" y="3018364"/>
              <a:ext cx="1950254" cy="113071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（顧客）</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algn="ctr"/>
              <a:r>
                <a:rPr lang="ja-JP" altLang="en-US" dirty="0" smtClean="0">
                  <a:solidFill>
                    <a:schemeClr val="tx1"/>
                  </a:solidFill>
                  <a:latin typeface="メイリオ" panose="020B0604030504040204" pitchFamily="50" charset="-128"/>
                  <a:ea typeface="メイリオ" panose="020B0604030504040204" pitchFamily="50" charset="-128"/>
                </a:rPr>
                <a:t>✖✖</a:t>
              </a:r>
              <a:r>
                <a:rPr kumimoji="1" lang="ja-JP" altLang="en-US" dirty="0" smtClean="0">
                  <a:solidFill>
                    <a:schemeClr val="tx1"/>
                  </a:solidFill>
                  <a:latin typeface="メイリオ" panose="020B0604030504040204" pitchFamily="50" charset="-128"/>
                  <a:ea typeface="メイリオ" panose="020B0604030504040204" pitchFamily="50" charset="-128"/>
                </a:rPr>
                <a:t>な機能</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algn="ctr"/>
              <a:r>
                <a:rPr lang="ja-JP" altLang="en-US" dirty="0" smtClean="0">
                  <a:solidFill>
                    <a:schemeClr val="tx1"/>
                  </a:solidFill>
                  <a:latin typeface="メイリオ" panose="020B0604030504040204" pitchFamily="50" charset="-128"/>
                  <a:ea typeface="メイリオ" panose="020B0604030504040204" pitchFamily="50" charset="-128"/>
                </a:rPr>
                <a:t>をつけて</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4" name="テキスト ボックス 23"/>
            <p:cNvSpPr txBox="1"/>
            <p:nvPr/>
          </p:nvSpPr>
          <p:spPr>
            <a:xfrm>
              <a:off x="5464099" y="2623900"/>
              <a:ext cx="2032226" cy="461665"/>
            </a:xfrm>
            <a:prstGeom prst="rect">
              <a:avLst/>
            </a:prstGeom>
            <a:noFill/>
          </p:spPr>
          <p:txBody>
            <a:bodyPr wrap="square" rtlCol="0">
              <a:spAutoFit/>
            </a:bodyPr>
            <a:lstStyle/>
            <a:p>
              <a:pPr algn="ctr"/>
              <a:r>
                <a:rPr kumimoji="1" lang="ja-JP" altLang="en-US" sz="2400" b="1" dirty="0" smtClean="0">
                  <a:latin typeface="メイリオ" panose="020B0604030504040204" pitchFamily="50" charset="-128"/>
                  <a:ea typeface="メイリオ" panose="020B0604030504040204" pitchFamily="50" charset="-128"/>
                </a:rPr>
                <a:t>顕在ニーズ</a:t>
              </a:r>
              <a:endParaRPr kumimoji="1" lang="ja-JP" altLang="en-US" sz="2400" b="1" dirty="0">
                <a:latin typeface="メイリオ" panose="020B0604030504040204" pitchFamily="50" charset="-128"/>
                <a:ea typeface="メイリオ" panose="020B0604030504040204" pitchFamily="50" charset="-128"/>
              </a:endParaRPr>
            </a:p>
          </p:txBody>
        </p:sp>
        <p:sp>
          <p:nvSpPr>
            <p:cNvPr id="15" name="円形吹き出し 14"/>
            <p:cNvSpPr/>
            <p:nvPr/>
          </p:nvSpPr>
          <p:spPr>
            <a:xfrm>
              <a:off x="4788024" y="2492896"/>
              <a:ext cx="3384376" cy="2760167"/>
            </a:xfrm>
            <a:prstGeom prst="wedgeEllipseCallout">
              <a:avLst>
                <a:gd name="adj1" fmla="val -49888"/>
                <a:gd name="adj2" fmla="val 3309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p:nvGrpSpPr>
        <p:grpSpPr>
          <a:xfrm>
            <a:off x="683568" y="3189113"/>
            <a:ext cx="3384376" cy="2760167"/>
            <a:chOff x="323528" y="2562453"/>
            <a:chExt cx="3384376" cy="2760167"/>
          </a:xfrm>
        </p:grpSpPr>
        <p:sp>
          <p:nvSpPr>
            <p:cNvPr id="14" name="テキスト ボックス 13"/>
            <p:cNvSpPr txBox="1"/>
            <p:nvPr/>
          </p:nvSpPr>
          <p:spPr>
            <a:xfrm>
              <a:off x="922029" y="2708920"/>
              <a:ext cx="2032226" cy="461665"/>
            </a:xfrm>
            <a:prstGeom prst="rect">
              <a:avLst/>
            </a:prstGeom>
            <a:noFill/>
          </p:spPr>
          <p:txBody>
            <a:bodyPr wrap="square" rtlCol="0">
              <a:spAutoFit/>
            </a:bodyPr>
            <a:lstStyle/>
            <a:p>
              <a:pPr algn="ctr"/>
              <a:r>
                <a:rPr lang="ja-JP" altLang="en-US" sz="2400" b="1" dirty="0">
                  <a:latin typeface="メイリオ" panose="020B0604030504040204" pitchFamily="50" charset="-128"/>
                  <a:ea typeface="メイリオ" panose="020B0604030504040204" pitchFamily="50" charset="-128"/>
                </a:rPr>
                <a:t>潜在</a:t>
              </a:r>
              <a:r>
                <a:rPr kumimoji="1" lang="ja-JP" altLang="en-US" sz="2400" b="1" dirty="0" smtClean="0">
                  <a:latin typeface="メイリオ" panose="020B0604030504040204" pitchFamily="50" charset="-128"/>
                  <a:ea typeface="メイリオ" panose="020B0604030504040204" pitchFamily="50" charset="-128"/>
                </a:rPr>
                <a:t>ニーズ</a:t>
              </a:r>
              <a:endParaRPr kumimoji="1" lang="ja-JP" altLang="en-US" sz="2400" b="1" dirty="0">
                <a:latin typeface="メイリオ" panose="020B0604030504040204" pitchFamily="50" charset="-128"/>
                <a:ea typeface="メイリオ" panose="020B0604030504040204" pitchFamily="50" charset="-128"/>
              </a:endParaRPr>
            </a:p>
          </p:txBody>
        </p:sp>
        <p:sp>
          <p:nvSpPr>
            <p:cNvPr id="19" name="円形吹き出し 18"/>
            <p:cNvSpPr/>
            <p:nvPr/>
          </p:nvSpPr>
          <p:spPr>
            <a:xfrm>
              <a:off x="323528" y="2562453"/>
              <a:ext cx="3384376" cy="2760167"/>
            </a:xfrm>
            <a:prstGeom prst="wedgeEllipseCallout">
              <a:avLst>
                <a:gd name="adj1" fmla="val 50712"/>
                <a:gd name="adj2" fmla="val 32392"/>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1115617" y="4271038"/>
              <a:ext cx="2088232" cy="976327"/>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値段より</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algn="ctr"/>
              <a:r>
                <a:rPr lang="ja-JP" altLang="en-US" dirty="0" smtClean="0">
                  <a:solidFill>
                    <a:schemeClr val="tx1"/>
                  </a:solidFill>
                  <a:latin typeface="メイリオ" panose="020B0604030504040204" pitchFamily="50" charset="-128"/>
                  <a:ea typeface="メイリオ" panose="020B0604030504040204" pitchFamily="50" charset="-128"/>
                </a:rPr>
                <a:t>品質が大事</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5" name="円/楕円 24"/>
            <p:cNvSpPr/>
            <p:nvPr/>
          </p:nvSpPr>
          <p:spPr>
            <a:xfrm>
              <a:off x="528993" y="3135516"/>
              <a:ext cx="1950254" cy="1152129"/>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実は○○なことができたら嬉しい</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15182831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経済性の管理</a:t>
            </a:r>
            <a:endParaRPr kumimoji="1" lang="ja-JP" altLang="en-US" dirty="0"/>
          </a:p>
        </p:txBody>
      </p:sp>
      <p:sp>
        <p:nvSpPr>
          <p:cNvPr id="3" name="コンテンツ プレースホルダー 2"/>
          <p:cNvSpPr>
            <a:spLocks noGrp="1"/>
          </p:cNvSpPr>
          <p:nvPr>
            <p:ph idx="1"/>
          </p:nvPr>
        </p:nvSpPr>
        <p:spPr>
          <a:xfrm>
            <a:off x="467544" y="1268759"/>
            <a:ext cx="8424936" cy="504057"/>
          </a:xfrm>
        </p:spPr>
        <p:txBody>
          <a:bodyPr/>
          <a:lstStyle/>
          <a:p>
            <a:pPr marL="0" indent="0">
              <a:buNone/>
            </a:pPr>
            <a:r>
              <a:rPr kumimoji="1" lang="en-US" altLang="ja-JP" dirty="0" smtClean="0"/>
              <a:t>ROI</a:t>
            </a:r>
            <a:r>
              <a:rPr lang="ja-JP" altLang="en-US" dirty="0" smtClean="0"/>
              <a:t>について</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22</a:t>
            </a:fld>
            <a:endParaRPr lang="ja-JP" altLang="en-US">
              <a:solidFill>
                <a:srgbClr val="000000"/>
              </a:solidFill>
            </a:endParaRPr>
          </a:p>
        </p:txBody>
      </p:sp>
      <p:sp>
        <p:nvSpPr>
          <p:cNvPr id="5" name="角丸四角形 4"/>
          <p:cNvSpPr/>
          <p:nvPr/>
        </p:nvSpPr>
        <p:spPr>
          <a:xfrm>
            <a:off x="467544" y="1916832"/>
            <a:ext cx="8424936" cy="108012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smtClean="0">
                <a:solidFill>
                  <a:schemeClr val="tx1"/>
                </a:solidFill>
                <a:latin typeface="メイリオ" panose="020B0604030504040204" pitchFamily="50" charset="-128"/>
                <a:ea typeface="メイリオ" panose="020B0604030504040204" pitchFamily="50" charset="-128"/>
              </a:rPr>
              <a:t>プロダクトオーナーは</a:t>
            </a:r>
            <a:r>
              <a:rPr lang="en-US" altLang="ja-JP" sz="2400" dirty="0" smtClean="0">
                <a:solidFill>
                  <a:schemeClr val="tx1"/>
                </a:solidFill>
                <a:latin typeface="メイリオ" panose="020B0604030504040204" pitchFamily="50" charset="-128"/>
                <a:ea typeface="メイリオ" panose="020B0604030504040204" pitchFamily="50" charset="-128"/>
              </a:rPr>
              <a:t>ROI</a:t>
            </a:r>
            <a:r>
              <a:rPr lang="ja-JP" altLang="en-US" sz="2400" dirty="0" smtClean="0">
                <a:solidFill>
                  <a:schemeClr val="tx1"/>
                </a:solidFill>
                <a:latin typeface="メイリオ" panose="020B0604030504040204" pitchFamily="50" charset="-128"/>
                <a:ea typeface="メイリオ" panose="020B0604030504040204" pitchFamily="50" charset="-128"/>
              </a:rPr>
              <a:t>を最大化するため</a:t>
            </a:r>
            <a:endParaRPr lang="en-US" altLang="ja-JP" sz="2400" dirty="0" smtClean="0">
              <a:solidFill>
                <a:schemeClr val="tx1"/>
              </a:solidFill>
              <a:latin typeface="メイリオ" panose="020B0604030504040204" pitchFamily="50" charset="-128"/>
              <a:ea typeface="メイリオ" panose="020B0604030504040204" pitchFamily="50" charset="-128"/>
            </a:endParaRPr>
          </a:p>
          <a:p>
            <a:r>
              <a:rPr lang="en-US" altLang="ja-JP" sz="2400" b="1" dirty="0" smtClean="0">
                <a:solidFill>
                  <a:schemeClr val="tx1"/>
                </a:solidFill>
                <a:latin typeface="メイリオ" panose="020B0604030504040204" pitchFamily="50" charset="-128"/>
                <a:ea typeface="メイリオ" panose="020B0604030504040204" pitchFamily="50" charset="-128"/>
              </a:rPr>
              <a:t>Investment</a:t>
            </a:r>
            <a:r>
              <a:rPr lang="ja-JP" altLang="en-US" sz="2400" b="1" dirty="0" smtClean="0">
                <a:solidFill>
                  <a:schemeClr val="tx1"/>
                </a:solidFill>
                <a:latin typeface="メイリオ" panose="020B0604030504040204" pitchFamily="50" charset="-128"/>
                <a:ea typeface="メイリオ" panose="020B0604030504040204" pitchFamily="50" charset="-128"/>
              </a:rPr>
              <a:t>をコントロールして投入する必要</a:t>
            </a:r>
            <a:r>
              <a:rPr lang="ja-JP" altLang="en-US" sz="2400" dirty="0" smtClean="0">
                <a:solidFill>
                  <a:schemeClr val="tx1"/>
                </a:solidFill>
                <a:latin typeface="メイリオ" panose="020B0604030504040204" pitchFamily="50" charset="-128"/>
                <a:ea typeface="メイリオ" panose="020B0604030504040204" pitchFamily="50" charset="-128"/>
              </a:rPr>
              <a:t>がある。</a:t>
            </a:r>
            <a:endParaRPr lang="ja-JP" altLang="en-US" sz="2400" dirty="0">
              <a:solidFill>
                <a:schemeClr val="tx1"/>
              </a:solidFill>
              <a:latin typeface="メイリオ" panose="020B0604030504040204" pitchFamily="50" charset="-128"/>
              <a:ea typeface="メイリオ" panose="020B0604030504040204" pitchFamily="50" charset="-128"/>
            </a:endParaRPr>
          </a:p>
        </p:txBody>
      </p:sp>
      <p:graphicFrame>
        <p:nvGraphicFramePr>
          <p:cNvPr id="20" name="表 19"/>
          <p:cNvGraphicFramePr>
            <a:graphicFrameLocks noGrp="1"/>
          </p:cNvGraphicFramePr>
          <p:nvPr>
            <p:extLst>
              <p:ext uri="{D42A27DB-BD31-4B8C-83A1-F6EECF244321}">
                <p14:modId xmlns:p14="http://schemas.microsoft.com/office/powerpoint/2010/main" val="2290134707"/>
              </p:ext>
            </p:extLst>
          </p:nvPr>
        </p:nvGraphicFramePr>
        <p:xfrm>
          <a:off x="469107" y="3212976"/>
          <a:ext cx="6096000" cy="1925320"/>
        </p:xfrm>
        <a:graphic>
          <a:graphicData uri="http://schemas.openxmlformats.org/drawingml/2006/table">
            <a:tbl>
              <a:tblPr firstRow="1" bandRow="1">
                <a:tableStyleId>{00A15C55-8517-42AA-B614-E9B94910E393}</a:tableStyleId>
              </a:tblPr>
              <a:tblGrid>
                <a:gridCol w="2032000"/>
                <a:gridCol w="2032000"/>
                <a:gridCol w="2032000"/>
              </a:tblGrid>
              <a:tr h="370840">
                <a:tc>
                  <a:txBody>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dirty="0" smtClean="0"/>
                        <a:t>Investment</a:t>
                      </a:r>
                      <a:endParaRPr kumimoji="1" lang="ja-JP" altLang="en-US" dirty="0">
                        <a:solidFill>
                          <a:schemeClr val="tx1"/>
                        </a:solidFill>
                      </a:endParaRPr>
                    </a:p>
                  </a:txBody>
                  <a:tcPr/>
                </a:tc>
                <a:tc>
                  <a:txBody>
                    <a:bodyPr/>
                    <a:lstStyle/>
                    <a:p>
                      <a:pPr algn="ctr"/>
                      <a:r>
                        <a:rPr kumimoji="1" lang="en-US" altLang="ja-JP" dirty="0" smtClean="0"/>
                        <a:t>Return</a:t>
                      </a:r>
                      <a:endParaRPr kumimoji="1" lang="ja-JP" altLang="en-US" dirty="0">
                        <a:solidFill>
                          <a:schemeClr val="tx1"/>
                        </a:solidFill>
                      </a:endParaRPr>
                    </a:p>
                  </a:txBody>
                  <a:tcPr/>
                </a:tc>
              </a:tr>
              <a:tr h="370840">
                <a:tc>
                  <a:txBody>
                    <a:bodyPr/>
                    <a:lstStyle/>
                    <a:p>
                      <a:r>
                        <a:rPr kumimoji="1" lang="ja-JP" altLang="en-US" dirty="0" smtClean="0">
                          <a:latin typeface="メイリオ" panose="020B0604030504040204" pitchFamily="50" charset="-128"/>
                          <a:ea typeface="メイリオ" panose="020B0604030504040204" pitchFamily="50" charset="-128"/>
                        </a:rPr>
                        <a:t>性質</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dirty="0" smtClean="0">
                          <a:latin typeface="メイリオ" panose="020B0604030504040204" pitchFamily="50" charset="-128"/>
                          <a:ea typeface="メイリオ" panose="020B0604030504040204" pitchFamily="50" charset="-128"/>
                        </a:rPr>
                        <a:t>投入量について</a:t>
                      </a:r>
                      <a:endParaRPr kumimoji="1" lang="en-US" altLang="ja-JP" dirty="0" smtClean="0">
                        <a:latin typeface="メイリオ" panose="020B0604030504040204" pitchFamily="50" charset="-128"/>
                        <a:ea typeface="メイリオ" panose="020B0604030504040204" pitchFamily="50" charset="-128"/>
                      </a:endParaRPr>
                    </a:p>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コントロール可能</a:t>
                      </a:r>
                      <a:endParaRPr kumimoji="1" lang="ja-JP" altLang="en-US" b="1" dirty="0">
                        <a:solidFill>
                          <a:srgbClr val="FF0000"/>
                        </a:solidFill>
                        <a:latin typeface="メイリオ" panose="020B0604030504040204" pitchFamily="50" charset="-128"/>
                        <a:ea typeface="メイリオ" panose="020B0604030504040204" pitchFamily="50" charset="-128"/>
                      </a:endParaRPr>
                    </a:p>
                  </a:txBody>
                  <a:tcPr/>
                </a:tc>
                <a:tc>
                  <a:txBody>
                    <a:bodyPr/>
                    <a:lstStyle/>
                    <a:p>
                      <a:pPr algn="ctr"/>
                      <a:r>
                        <a:rPr kumimoji="1" lang="ja-JP" altLang="en-US" dirty="0" smtClean="0">
                          <a:latin typeface="メイリオ" panose="020B0604030504040204" pitchFamily="50" charset="-128"/>
                          <a:ea typeface="メイリオ" panose="020B0604030504040204" pitchFamily="50" charset="-128"/>
                        </a:rPr>
                        <a:t>期待する結果に</a:t>
                      </a:r>
                      <a:endParaRPr kumimoji="1" lang="en-US" altLang="ja-JP"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ついて予測不可能</a:t>
                      </a:r>
                      <a:endParaRPr kumimoji="1" lang="en-US" altLang="ja-JP" dirty="0" smtClean="0">
                        <a:latin typeface="メイリオ" panose="020B0604030504040204" pitchFamily="50" charset="-128"/>
                        <a:ea typeface="メイリオ" panose="020B0604030504040204" pitchFamily="50" charset="-128"/>
                      </a:endParaRPr>
                    </a:p>
                  </a:txBody>
                  <a:tcPr/>
                </a:tc>
              </a:tr>
              <a:tr h="370840">
                <a:tc>
                  <a:txBody>
                    <a:bodyPr/>
                    <a:lstStyle/>
                    <a:p>
                      <a:r>
                        <a:rPr kumimoji="1" lang="ja-JP" altLang="en-US" dirty="0" smtClean="0">
                          <a:latin typeface="メイリオ" panose="020B0604030504040204" pitchFamily="50" charset="-128"/>
                          <a:ea typeface="メイリオ" panose="020B0604030504040204" pitchFamily="50" charset="-128"/>
                        </a:rPr>
                        <a:t>具体例</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dirty="0" smtClean="0">
                          <a:latin typeface="メイリオ" panose="020B0604030504040204" pitchFamily="50" charset="-128"/>
                          <a:ea typeface="メイリオ" panose="020B0604030504040204" pitchFamily="50" charset="-128"/>
                        </a:rPr>
                        <a:t>○○円の利益を出すために</a:t>
                      </a: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円の広告費を投入する</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dirty="0" smtClean="0">
                          <a:latin typeface="メイリオ" panose="020B0604030504040204" pitchFamily="50" charset="-128"/>
                          <a:ea typeface="メイリオ" panose="020B0604030504040204" pitchFamily="50" charset="-128"/>
                        </a:rPr>
                        <a:t>実際の利益額は</a:t>
                      </a:r>
                      <a:endParaRPr kumimoji="1" lang="en-US" altLang="ja-JP"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結果を見ないと</a:t>
                      </a:r>
                      <a:endParaRPr kumimoji="1" lang="en-US" altLang="ja-JP"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分からない</a:t>
                      </a:r>
                      <a:endParaRPr kumimoji="1" lang="ja-JP" altLang="en-US" dirty="0">
                        <a:latin typeface="メイリオ" panose="020B0604030504040204" pitchFamily="50" charset="-128"/>
                        <a:ea typeface="メイリオ" panose="020B0604030504040204" pitchFamily="50" charset="-128"/>
                      </a:endParaRPr>
                    </a:p>
                  </a:txBody>
                  <a:tcPr/>
                </a:tc>
              </a:tr>
            </a:tbl>
          </a:graphicData>
        </a:graphic>
      </p:graphicFrame>
    </p:spTree>
    <p:extLst>
      <p:ext uri="{BB962C8B-B14F-4D97-AF65-F5344CB8AC3E}">
        <p14:creationId xmlns:p14="http://schemas.microsoft.com/office/powerpoint/2010/main" val="250241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経済性の管理</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b="1" dirty="0" smtClean="0"/>
              <a:t>プロダクト</a:t>
            </a:r>
            <a:r>
              <a:rPr lang="ja-JP" altLang="en-US" b="1" dirty="0"/>
              <a:t>バックログ</a:t>
            </a:r>
            <a:r>
              <a:rPr lang="ja-JP" altLang="en-US" b="1" dirty="0" smtClean="0"/>
              <a:t>における経済性</a:t>
            </a:r>
            <a:endParaRPr lang="en-US" altLang="ja-JP" b="1" dirty="0" smtClean="0"/>
          </a:p>
          <a:p>
            <a:pPr marL="0" indent="0">
              <a:buNone/>
            </a:pPr>
            <a:r>
              <a:rPr lang="ja-JP" altLang="en-US" dirty="0" smtClean="0"/>
              <a:t>複数の要求の中にはトレードオフな関係もある。</a:t>
            </a:r>
            <a:endParaRPr lang="en-US" altLang="ja-JP" dirty="0" smtClean="0"/>
          </a:p>
          <a:p>
            <a:pPr marL="0" indent="0">
              <a:buNone/>
            </a:pPr>
            <a:r>
              <a:rPr kumimoji="1" lang="ja-JP" altLang="en-US" dirty="0" smtClean="0"/>
              <a:t>（例：新機能をつければ開発期間は長引く）</a:t>
            </a:r>
            <a:endParaRPr kumimoji="1" lang="en-US" altLang="ja-JP" dirty="0" smtClean="0"/>
          </a:p>
          <a:p>
            <a:pPr marL="0" indent="0">
              <a:buNone/>
            </a:pPr>
            <a:r>
              <a:rPr lang="ja-JP" altLang="en-US" dirty="0" smtClean="0"/>
              <a:t>プロダクトオーナーはその中で最優先事項を判断し、</a:t>
            </a:r>
            <a:endParaRPr lang="en-US" altLang="ja-JP" dirty="0" smtClean="0"/>
          </a:p>
          <a:p>
            <a:pPr marL="0" indent="0">
              <a:buNone/>
            </a:pPr>
            <a:r>
              <a:rPr lang="ja-JP" altLang="en-US" dirty="0" smtClean="0"/>
              <a:t>プロダクトバックログに反映させなければならない。</a:t>
            </a:r>
            <a:endParaRPr lang="en-US" altLang="ja-JP" dirty="0" smtClean="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23</a:t>
            </a:fld>
            <a:endParaRPr lang="ja-JP" altLang="en-US">
              <a:solidFill>
                <a:srgbClr val="000000"/>
              </a:solidFill>
            </a:endParaRPr>
          </a:p>
        </p:txBody>
      </p:sp>
      <p:graphicFrame>
        <p:nvGraphicFramePr>
          <p:cNvPr id="8" name="表 7"/>
          <p:cNvGraphicFramePr>
            <a:graphicFrameLocks noGrp="1"/>
          </p:cNvGraphicFramePr>
          <p:nvPr>
            <p:extLst>
              <p:ext uri="{D42A27DB-BD31-4B8C-83A1-F6EECF244321}">
                <p14:modId xmlns:p14="http://schemas.microsoft.com/office/powerpoint/2010/main" val="1409697813"/>
              </p:ext>
            </p:extLst>
          </p:nvPr>
        </p:nvGraphicFramePr>
        <p:xfrm>
          <a:off x="611560" y="3643846"/>
          <a:ext cx="2736304" cy="2665474"/>
        </p:xfrm>
        <a:graphic>
          <a:graphicData uri="http://schemas.openxmlformats.org/drawingml/2006/table">
            <a:tbl>
              <a:tblPr firstRow="1" bandRow="1">
                <a:tableStyleId>{10A1B5D5-9B99-4C35-A422-299274C87663}</a:tableStyleId>
              </a:tblPr>
              <a:tblGrid>
                <a:gridCol w="2736304"/>
              </a:tblGrid>
              <a:tr h="410073">
                <a:tc>
                  <a:txBody>
                    <a:bodyPr/>
                    <a:lstStyle/>
                    <a:p>
                      <a:pPr algn="ctr"/>
                      <a:r>
                        <a:rPr kumimoji="1" lang="ja-JP" altLang="en-US" dirty="0" smtClean="0"/>
                        <a:t>プロダクトバックログ</a:t>
                      </a:r>
                      <a:endParaRPr kumimoji="1" lang="ja-JP" altLang="en-US" dirty="0">
                        <a:latin typeface="メイリオ" panose="020B0604030504040204" pitchFamily="50" charset="-128"/>
                        <a:ea typeface="メイリオ" panose="020B0604030504040204" pitchFamily="50" charset="-128"/>
                      </a:endParaRPr>
                    </a:p>
                  </a:txBody>
                  <a:tcPr/>
                </a:tc>
              </a:tr>
              <a:tr h="410073">
                <a:tc>
                  <a:txBody>
                    <a:bodyPr/>
                    <a:lstStyle/>
                    <a:p>
                      <a:pPr algn="ctr"/>
                      <a:r>
                        <a:rPr kumimoji="1" lang="en-US" altLang="ja-JP" dirty="0" smtClean="0">
                          <a:latin typeface="+mn-lt"/>
                          <a:ea typeface="+mn-ea"/>
                        </a:rPr>
                        <a:t>B</a:t>
                      </a:r>
                      <a:endParaRPr kumimoji="1" lang="en-US" altLang="ja-JP" dirty="0" smtClean="0">
                        <a:latin typeface="メイリオ" panose="020B0604030504040204" pitchFamily="50" charset="-128"/>
                        <a:ea typeface="メイリオ" panose="020B0604030504040204" pitchFamily="50" charset="-128"/>
                      </a:endParaRPr>
                    </a:p>
                  </a:txBody>
                  <a:tcPr/>
                </a:tc>
              </a:tr>
              <a:tr h="410073">
                <a:tc>
                  <a:txBody>
                    <a:bodyPr/>
                    <a:lstStyle/>
                    <a:p>
                      <a:pPr algn="ctr"/>
                      <a:r>
                        <a:rPr kumimoji="1" lang="en-US" altLang="ja-JP" dirty="0" smtClean="0">
                          <a:latin typeface="+mn-lt"/>
                          <a:ea typeface="+mn-ea"/>
                        </a:rPr>
                        <a:t>C</a:t>
                      </a:r>
                      <a:endParaRPr kumimoji="1" lang="en-US" altLang="ja-JP" dirty="0" smtClean="0">
                        <a:latin typeface="メイリオ" panose="020B0604030504040204" pitchFamily="50" charset="-128"/>
                        <a:ea typeface="メイリオ" panose="020B0604030504040204" pitchFamily="50" charset="-128"/>
                      </a:endParaRPr>
                    </a:p>
                  </a:txBody>
                  <a:tcPr/>
                </a:tc>
              </a:tr>
              <a:tr h="410073">
                <a:tc>
                  <a:txBody>
                    <a:bodyPr/>
                    <a:lstStyle/>
                    <a:p>
                      <a:pPr algn="ctr"/>
                      <a:r>
                        <a:rPr kumimoji="1" lang="en-US" altLang="ja-JP" dirty="0" smtClean="0"/>
                        <a:t>A</a:t>
                      </a:r>
                    </a:p>
                  </a:txBody>
                  <a:tcPr/>
                </a:tc>
              </a:tr>
              <a:tr h="1025182">
                <a:tc>
                  <a:txBody>
                    <a:bodyPr/>
                    <a:lstStyle/>
                    <a:p>
                      <a:pPr algn="ctr"/>
                      <a:r>
                        <a:rPr kumimoji="1" lang="ja-JP" altLang="en-US" dirty="0" smtClean="0"/>
                        <a:t>・</a:t>
                      </a:r>
                      <a:endParaRPr kumimoji="1" lang="en-US" altLang="ja-JP" dirty="0" smtClean="0"/>
                    </a:p>
                    <a:p>
                      <a:pPr algn="ctr"/>
                      <a:r>
                        <a:rPr kumimoji="1" lang="ja-JP" altLang="en-US" dirty="0" smtClean="0"/>
                        <a:t>・</a:t>
                      </a:r>
                      <a:endParaRPr kumimoji="1" lang="en-US" altLang="ja-JP" dirty="0" smtClean="0"/>
                    </a:p>
                    <a:p>
                      <a:pPr algn="ctr"/>
                      <a:r>
                        <a:rPr kumimoji="1" lang="ja-JP" altLang="en-US" dirty="0" smtClean="0"/>
                        <a:t>・</a:t>
                      </a:r>
                      <a:endParaRPr kumimoji="1" lang="en-US" altLang="ja-JP" dirty="0" smtClean="0"/>
                    </a:p>
                  </a:txBody>
                  <a:tcPr/>
                </a:tc>
              </a:tr>
            </a:tbl>
          </a:graphicData>
        </a:graphic>
      </p:graphicFrame>
      <p:sp>
        <p:nvSpPr>
          <p:cNvPr id="12" name="角丸四角形吹き出し 11"/>
          <p:cNvSpPr/>
          <p:nvPr/>
        </p:nvSpPr>
        <p:spPr>
          <a:xfrm>
            <a:off x="3779912" y="3700810"/>
            <a:ext cx="5112568" cy="2304256"/>
          </a:xfrm>
          <a:prstGeom prst="wedgeRoundRectCallout">
            <a:avLst>
              <a:gd name="adj1" fmla="val -59349"/>
              <a:gd name="adj2" fmla="val 13642"/>
              <a:gd name="adj3" fmla="val 16667"/>
            </a:avLst>
          </a:prstGeom>
          <a:solidFill>
            <a:srgbClr val="FFC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メイリオ" panose="020B0604030504040204" pitchFamily="50" charset="-128"/>
                <a:ea typeface="メイリオ" panose="020B0604030504040204" pitchFamily="50" charset="-128"/>
              </a:rPr>
              <a:t>プロダクトバックログ内の優先順は仮説に</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基づいて</a:t>
            </a:r>
            <a:r>
              <a:rPr lang="ja-JP" altLang="en-US" dirty="0">
                <a:solidFill>
                  <a:schemeClr val="tx1"/>
                </a:solidFill>
                <a:latin typeface="メイリオ" panose="020B0604030504040204" pitchFamily="50" charset="-128"/>
                <a:ea typeface="メイリオ" panose="020B0604030504040204" pitchFamily="50" charset="-128"/>
              </a:rPr>
              <a:t>決められている</a:t>
            </a:r>
            <a:r>
              <a:rPr lang="ja-JP" altLang="en-US" dirty="0" smtClean="0">
                <a:solidFill>
                  <a:schemeClr val="tx1"/>
                </a:solidFill>
                <a:latin typeface="メイリオ" panose="020B0604030504040204" pitchFamily="50" charset="-128"/>
                <a:ea typeface="メイリオ" panose="020B0604030504040204" pitchFamily="50" charset="-128"/>
              </a:rPr>
              <a:t>。そのため新しい</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情報、状況によって優先順位は常に変動する。</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プロダクトオーナーは常に適切な優先順位を確認する必要がある。</a:t>
            </a:r>
            <a:endParaRPr lang="ja-JP" altLang="en-US"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064647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403048" y="4581128"/>
            <a:ext cx="8273408" cy="18002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solidFill>
                <a:latin typeface="メイリオ" panose="020B0604030504040204" pitchFamily="50" charset="-128"/>
                <a:ea typeface="メイリオ" panose="020B0604030504040204" pitchFamily="50" charset="-128"/>
              </a:rPr>
              <a:t>経済的な観点も踏まえて各機能の必要性を開発チームと共有することで</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r>
              <a:rPr kumimoji="1" lang="ja-JP" altLang="en-US" dirty="0" smtClean="0">
                <a:solidFill>
                  <a:schemeClr val="tx1"/>
                </a:solidFill>
                <a:latin typeface="メイリオ" panose="020B0604030504040204" pitchFamily="50" charset="-128"/>
                <a:ea typeface="メイリオ" panose="020B0604030504040204" pitchFamily="50" charset="-128"/>
              </a:rPr>
              <a:t>「透明性」が担保され、開発チームの</a:t>
            </a:r>
            <a:r>
              <a:rPr lang="ja-JP" altLang="en-US" dirty="0" smtClean="0">
                <a:solidFill>
                  <a:schemeClr val="tx1"/>
                </a:solidFill>
                <a:latin typeface="メイリオ" panose="020B0604030504040204" pitchFamily="50" charset="-128"/>
                <a:ea typeface="メイリオ" panose="020B0604030504040204" pitchFamily="50" charset="-128"/>
              </a:rPr>
              <a:t>機能</a:t>
            </a:r>
            <a:r>
              <a:rPr lang="ja-JP" altLang="en-US" dirty="0">
                <a:solidFill>
                  <a:schemeClr val="tx1"/>
                </a:solidFill>
                <a:latin typeface="メイリオ" panose="020B0604030504040204" pitchFamily="50" charset="-128"/>
                <a:ea typeface="メイリオ" panose="020B0604030504040204" pitchFamily="50" charset="-128"/>
              </a:rPr>
              <a:t>への関心・理解度が</a:t>
            </a:r>
            <a:r>
              <a:rPr lang="ja-JP" altLang="en-US" dirty="0" smtClean="0">
                <a:solidFill>
                  <a:schemeClr val="tx1"/>
                </a:solidFill>
                <a:latin typeface="メイリオ" panose="020B0604030504040204" pitchFamily="50" charset="-128"/>
                <a:ea typeface="メイリオ" panose="020B0604030504040204" pitchFamily="50" charset="-128"/>
              </a:rPr>
              <a:t>増し、その結果チームの自律文化を醸成できる</a:t>
            </a:r>
            <a:r>
              <a:rPr kumimoji="1" lang="ja-JP" altLang="en-US" dirty="0" smtClean="0">
                <a:solidFill>
                  <a:schemeClr val="tx1"/>
                </a:solidFill>
                <a:latin typeface="メイリオ" panose="020B0604030504040204" pitchFamily="50" charset="-128"/>
                <a:ea typeface="メイリオ" panose="020B0604030504040204" pitchFamily="50" charset="-128"/>
              </a:rPr>
              <a:t>。</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そのため、プロダクトオーナーは現在の経済状況・プロダクトに関する経済的な観点を</a:t>
            </a:r>
            <a:r>
              <a:rPr lang="ja-JP" altLang="en-US" dirty="0">
                <a:solidFill>
                  <a:schemeClr val="tx1"/>
                </a:solidFill>
                <a:latin typeface="メイリオ" panose="020B0604030504040204" pitchFamily="50" charset="-128"/>
                <a:ea typeface="メイリオ" panose="020B0604030504040204" pitchFamily="50" charset="-128"/>
              </a:rPr>
              <a:t>積極的</a:t>
            </a:r>
            <a:r>
              <a:rPr lang="ja-JP" altLang="en-US" dirty="0" smtClean="0">
                <a:solidFill>
                  <a:schemeClr val="tx1"/>
                </a:solidFill>
                <a:latin typeface="メイリオ" panose="020B0604030504040204" pitchFamily="50" charset="-128"/>
                <a:ea typeface="メイリオ" panose="020B0604030504040204" pitchFamily="50" charset="-128"/>
              </a:rPr>
              <a:t>に共有するのが望ましい。</a:t>
            </a:r>
            <a:endParaRPr kumimoji="1"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5" name="角丸四角形 4"/>
          <p:cNvSpPr/>
          <p:nvPr/>
        </p:nvSpPr>
        <p:spPr>
          <a:xfrm>
            <a:off x="403048" y="2636912"/>
            <a:ext cx="8273408" cy="1368152"/>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メイリオ" panose="020B0604030504040204" pitchFamily="50" charset="-128"/>
                <a:ea typeface="メイリオ" panose="020B0604030504040204" pitchFamily="50" charset="-128"/>
              </a:rPr>
              <a:t>プロダクトオーナーは常に複数のマーケットの課題と向きないながら自身のミッションであるプロダクトの価値向上につなげていく必要がある。</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また、</a:t>
            </a:r>
            <a:r>
              <a:rPr lang="ja-JP" altLang="en-US" dirty="0" smtClean="0">
                <a:solidFill>
                  <a:schemeClr val="tx1"/>
                </a:solidFill>
                <a:latin typeface="メイリオ" panose="020B0604030504040204" pitchFamily="50" charset="-128"/>
                <a:ea typeface="メイリオ" panose="020B0604030504040204" pitchFamily="50" charset="-128"/>
              </a:rPr>
              <a:t>その際リターンを１種類に限定せず「誰に対する価値」を求めるのか常に意識しないといけない。</a:t>
            </a:r>
            <a:endParaRPr lang="en-US" altLang="ja-JP" dirty="0"/>
          </a:p>
        </p:txBody>
      </p:sp>
      <p:sp>
        <p:nvSpPr>
          <p:cNvPr id="2" name="タイトル 1"/>
          <p:cNvSpPr>
            <a:spLocks noGrp="1"/>
          </p:cNvSpPr>
          <p:nvPr>
            <p:ph type="title"/>
          </p:nvPr>
        </p:nvSpPr>
        <p:spPr/>
        <p:txBody>
          <a:bodyPr/>
          <a:lstStyle/>
          <a:p>
            <a:r>
              <a:rPr kumimoji="1" lang="ja-JP" altLang="en-US" dirty="0" smtClean="0"/>
              <a:t>経済性の管理</a:t>
            </a:r>
            <a:endParaRPr kumimoji="1" lang="ja-JP" altLang="en-US" dirty="0"/>
          </a:p>
        </p:txBody>
      </p:sp>
      <p:sp>
        <p:nvSpPr>
          <p:cNvPr id="3" name="コンテンツ プレースホルダー 2"/>
          <p:cNvSpPr>
            <a:spLocks noGrp="1"/>
          </p:cNvSpPr>
          <p:nvPr>
            <p:ph idx="1"/>
          </p:nvPr>
        </p:nvSpPr>
        <p:spPr>
          <a:xfrm>
            <a:off x="467544" y="1268759"/>
            <a:ext cx="8064896" cy="3384377"/>
          </a:xfrm>
        </p:spPr>
        <p:txBody>
          <a:bodyPr>
            <a:normAutofit fontScale="92500" lnSpcReduction="10000"/>
          </a:bodyPr>
          <a:lstStyle/>
          <a:p>
            <a:pPr marL="0" indent="0">
              <a:buNone/>
            </a:pPr>
            <a:r>
              <a:rPr lang="ja-JP" altLang="en-US" dirty="0" smtClean="0"/>
              <a:t>注意すべき点</a:t>
            </a:r>
            <a:endParaRPr lang="en-US" altLang="ja-JP" dirty="0"/>
          </a:p>
          <a:p>
            <a:pPr marL="0" indent="0">
              <a:buNone/>
            </a:pPr>
            <a:endParaRPr lang="en-US" altLang="ja-JP" sz="2000" dirty="0" smtClean="0"/>
          </a:p>
          <a:p>
            <a:pPr>
              <a:buFont typeface="Wingdings" panose="05000000000000000000" pitchFamily="2" charset="2"/>
              <a:buChar char="l"/>
            </a:pPr>
            <a:r>
              <a:rPr lang="ja-JP" altLang="en-US" b="1" dirty="0"/>
              <a:t>開発チームから生み出されるプロダクトの価値の最大化に責任を</a:t>
            </a:r>
            <a:r>
              <a:rPr lang="ja-JP" altLang="en-US" b="1" dirty="0" smtClean="0"/>
              <a:t>持つこと</a:t>
            </a:r>
            <a:endParaRPr lang="en-US" altLang="ja-JP" b="1" dirty="0" smtClean="0"/>
          </a:p>
          <a:p>
            <a:pPr>
              <a:buFont typeface="Wingdings" panose="05000000000000000000" pitchFamily="2" charset="2"/>
              <a:buChar char="l"/>
            </a:pPr>
            <a:endParaRPr lang="en-US" altLang="ja-JP" b="1" dirty="0" smtClean="0"/>
          </a:p>
          <a:p>
            <a:pPr marL="0" indent="0">
              <a:buNone/>
            </a:pPr>
            <a:endParaRPr lang="en-US" altLang="ja-JP" dirty="0"/>
          </a:p>
          <a:p>
            <a:pPr marL="0" indent="0">
              <a:buNone/>
            </a:pPr>
            <a:endParaRPr lang="en-US" altLang="ja-JP" dirty="0" smtClean="0"/>
          </a:p>
          <a:p>
            <a:pPr marL="0" indent="0">
              <a:buNone/>
            </a:pPr>
            <a:endParaRPr lang="en-US" altLang="ja-JP" dirty="0"/>
          </a:p>
          <a:p>
            <a:pPr>
              <a:buFont typeface="Wingdings" panose="05000000000000000000" pitchFamily="2" charset="2"/>
              <a:buChar char="l"/>
            </a:pPr>
            <a:r>
              <a:rPr lang="ja-JP" altLang="en-US" b="1" dirty="0"/>
              <a:t>経済的</a:t>
            </a:r>
            <a:r>
              <a:rPr lang="ja-JP" altLang="en-US" b="1" dirty="0" smtClean="0"/>
              <a:t>な観点も開発チームに共有するのが望ましい</a:t>
            </a:r>
            <a:endParaRPr lang="en-US" altLang="ja-JP" dirty="0" smtClean="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24</a:t>
            </a:fld>
            <a:endParaRPr lang="ja-JP" altLang="en-US">
              <a:solidFill>
                <a:srgbClr val="000000"/>
              </a:solidFill>
            </a:endParaRPr>
          </a:p>
        </p:txBody>
      </p:sp>
    </p:spTree>
    <p:extLst>
      <p:ext uri="{BB962C8B-B14F-4D97-AF65-F5344CB8AC3E}">
        <p14:creationId xmlns:p14="http://schemas.microsoft.com/office/powerpoint/2010/main" val="21320582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スクラム</a:t>
            </a:r>
            <a:r>
              <a:rPr kumimoji="1" lang="ja-JP" altLang="en-US" dirty="0" smtClean="0"/>
              <a:t>チームとの</a:t>
            </a:r>
            <a:r>
              <a:rPr lang="ja-JP" altLang="en-US" dirty="0"/>
              <a:t>協力</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25</a:t>
            </a:fld>
            <a:endParaRPr lang="ja-JP" altLang="en-US">
              <a:solidFill>
                <a:srgbClr val="000000"/>
              </a:solidFill>
            </a:endParaRPr>
          </a:p>
        </p:txBody>
      </p:sp>
      <p:grpSp>
        <p:nvGrpSpPr>
          <p:cNvPr id="9" name="グループ化 8"/>
          <p:cNvGrpSpPr/>
          <p:nvPr/>
        </p:nvGrpSpPr>
        <p:grpSpPr>
          <a:xfrm>
            <a:off x="1671703" y="2135981"/>
            <a:ext cx="5151955" cy="4212889"/>
            <a:chOff x="1671703" y="2135981"/>
            <a:chExt cx="5151955" cy="4212889"/>
          </a:xfrm>
        </p:grpSpPr>
        <p:sp>
          <p:nvSpPr>
            <p:cNvPr id="32" name="ドーナツ 31"/>
            <p:cNvSpPr/>
            <p:nvPr/>
          </p:nvSpPr>
          <p:spPr>
            <a:xfrm>
              <a:off x="2507581" y="2570637"/>
              <a:ext cx="3744416" cy="3265281"/>
            </a:xfrm>
            <a:prstGeom prst="donut">
              <a:avLst>
                <a:gd name="adj" fmla="val 13398"/>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1517" y="3006275"/>
              <a:ext cx="1800200" cy="1800200"/>
            </a:xfrm>
            <a:prstGeom prst="rect">
              <a:avLst/>
            </a:prstGeom>
          </p:spPr>
        </p:pic>
        <p:sp>
          <p:nvSpPr>
            <p:cNvPr id="34" name="テキスト ボックス 33"/>
            <p:cNvSpPr txBox="1"/>
            <p:nvPr/>
          </p:nvSpPr>
          <p:spPr>
            <a:xfrm>
              <a:off x="1671703" y="4806475"/>
              <a:ext cx="2319827"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プロダクトオーナー</a:t>
              </a:r>
              <a:endParaRPr kumimoji="1" lang="ja-JP" altLang="en-US" b="1" dirty="0">
                <a:latin typeface="メイリオ" panose="020B0604030504040204" pitchFamily="50" charset="-128"/>
                <a:ea typeface="メイリオ" panose="020B0604030504040204" pitchFamily="50" charset="-128"/>
              </a:endParaRPr>
            </a:p>
          </p:txBody>
        </p:sp>
        <p:pic>
          <p:nvPicPr>
            <p:cNvPr id="35" name="図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7859" y="2135981"/>
              <a:ext cx="1695001" cy="1695001"/>
            </a:xfrm>
            <a:prstGeom prst="rect">
              <a:avLst/>
            </a:prstGeom>
          </p:spPr>
        </p:pic>
        <p:sp>
          <p:nvSpPr>
            <p:cNvPr id="36" name="テキスト ボックス 35"/>
            <p:cNvSpPr txBox="1"/>
            <p:nvPr/>
          </p:nvSpPr>
          <p:spPr>
            <a:xfrm>
              <a:off x="4927064" y="3632290"/>
              <a:ext cx="1896594" cy="338554"/>
            </a:xfrm>
            <a:prstGeom prst="rect">
              <a:avLst/>
            </a:prstGeom>
            <a:noFill/>
          </p:spPr>
          <p:txBody>
            <a:bodyPr wrap="square" rtlCol="0">
              <a:spAutoFit/>
            </a:bodyPr>
            <a:lstStyle/>
            <a:p>
              <a:pPr algn="ctr"/>
              <a:r>
                <a:rPr kumimoji="1" lang="ja-JP" altLang="en-US" sz="1600" dirty="0" smtClean="0">
                  <a:latin typeface="メイリオ" panose="020B0604030504040204" pitchFamily="50" charset="-128"/>
                  <a:ea typeface="メイリオ" panose="020B0604030504040204" pitchFamily="50" charset="-128"/>
                </a:rPr>
                <a:t>開発チーム</a:t>
              </a:r>
              <a:endParaRPr kumimoji="1" lang="ja-JP" altLang="en-US" sz="1600" dirty="0">
                <a:latin typeface="メイリオ" panose="020B0604030504040204" pitchFamily="50" charset="-128"/>
                <a:ea typeface="メイリオ" panose="020B0604030504040204" pitchFamily="50" charset="-128"/>
              </a:endParaRPr>
            </a:p>
          </p:txBody>
        </p:sp>
        <p:pic>
          <p:nvPicPr>
            <p:cNvPr id="37" name="図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27859" y="4653869"/>
              <a:ext cx="1695001" cy="1695001"/>
            </a:xfrm>
            <a:prstGeom prst="rect">
              <a:avLst/>
            </a:prstGeom>
          </p:spPr>
        </p:pic>
        <p:sp>
          <p:nvSpPr>
            <p:cNvPr id="38" name="テキスト ボックス 37"/>
            <p:cNvSpPr txBox="1"/>
            <p:nvPr/>
          </p:nvSpPr>
          <p:spPr>
            <a:xfrm>
              <a:off x="4355403" y="5979538"/>
              <a:ext cx="1968602" cy="338554"/>
            </a:xfrm>
            <a:prstGeom prst="rect">
              <a:avLst/>
            </a:prstGeom>
            <a:noFill/>
          </p:spPr>
          <p:txBody>
            <a:bodyPr wrap="square" rtlCol="0">
              <a:spAutoFit/>
            </a:bodyPr>
            <a:lstStyle/>
            <a:p>
              <a:pPr algn="ctr"/>
              <a:r>
                <a:rPr kumimoji="1" lang="ja-JP" altLang="en-US" sz="1600" dirty="0" smtClean="0">
                  <a:latin typeface="メイリオ" panose="020B0604030504040204" pitchFamily="50" charset="-128"/>
                  <a:ea typeface="メイリオ" panose="020B0604030504040204" pitchFamily="50" charset="-128"/>
                </a:rPr>
                <a:t>スクラムマスター</a:t>
              </a:r>
              <a:endParaRPr kumimoji="1" lang="ja-JP" altLang="en-US" sz="1600" dirty="0">
                <a:latin typeface="メイリオ" panose="020B0604030504040204" pitchFamily="50" charset="-128"/>
                <a:ea typeface="メイリオ" panose="020B0604030504040204" pitchFamily="50" charset="-128"/>
              </a:endParaRPr>
            </a:p>
          </p:txBody>
        </p:sp>
      </p:grpSp>
      <p:sp>
        <p:nvSpPr>
          <p:cNvPr id="39" name="テキスト ボックス 38"/>
          <p:cNvSpPr txBox="1"/>
          <p:nvPr/>
        </p:nvSpPr>
        <p:spPr>
          <a:xfrm>
            <a:off x="3445259" y="3979835"/>
            <a:ext cx="2109465" cy="369332"/>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rPr>
              <a:t>スクラムチーム</a:t>
            </a:r>
            <a:endParaRPr kumimoji="1" lang="ja-JP" altLang="en-US" dirty="0">
              <a:latin typeface="メイリオ" panose="020B0604030504040204" pitchFamily="50" charset="-128"/>
              <a:ea typeface="メイリオ" panose="020B0604030504040204" pitchFamily="50" charset="-128"/>
            </a:endParaRPr>
          </a:p>
        </p:txBody>
      </p:sp>
      <p:sp>
        <p:nvSpPr>
          <p:cNvPr id="42" name="コンテンツ プレースホルダー 2"/>
          <p:cNvSpPr>
            <a:spLocks noGrp="1"/>
          </p:cNvSpPr>
          <p:nvPr>
            <p:ph idx="1"/>
          </p:nvPr>
        </p:nvSpPr>
        <p:spPr>
          <a:xfrm>
            <a:off x="467544" y="1268759"/>
            <a:ext cx="8424936" cy="5255865"/>
          </a:xfrm>
        </p:spPr>
        <p:txBody>
          <a:bodyPr/>
          <a:lstStyle/>
          <a:p>
            <a:pPr marL="0" indent="0">
              <a:buNone/>
            </a:pPr>
            <a:r>
              <a:rPr lang="ja-JP" altLang="en-US" dirty="0">
                <a:latin typeface="メイリオ" panose="020B0604030504040204" pitchFamily="50" charset="-128"/>
              </a:rPr>
              <a:t>プロダクトオーナーは</a:t>
            </a:r>
            <a:r>
              <a:rPr lang="ja-JP" altLang="en-US" dirty="0" smtClean="0">
                <a:latin typeface="メイリオ" panose="020B0604030504040204" pitchFamily="50" charset="-128"/>
              </a:rPr>
              <a:t>スクラムマスター・開発</a:t>
            </a:r>
            <a:r>
              <a:rPr lang="ja-JP" altLang="en-US" dirty="0">
                <a:latin typeface="メイリオ" panose="020B0604030504040204" pitchFamily="50" charset="-128"/>
              </a:rPr>
              <a:t>チーム</a:t>
            </a:r>
            <a:r>
              <a:rPr lang="ja-JP" altLang="en-US" dirty="0" smtClean="0">
                <a:latin typeface="メイリオ" panose="020B0604030504040204" pitchFamily="50" charset="-128"/>
              </a:rPr>
              <a:t>と</a:t>
            </a:r>
            <a:endParaRPr lang="en-US" altLang="ja-JP" dirty="0" smtClean="0">
              <a:latin typeface="メイリオ" panose="020B0604030504040204" pitchFamily="50" charset="-128"/>
            </a:endParaRPr>
          </a:p>
          <a:p>
            <a:pPr marL="0" indent="0">
              <a:buNone/>
            </a:pPr>
            <a:r>
              <a:rPr lang="ja-JP" altLang="en-US" dirty="0" smtClean="0">
                <a:latin typeface="メイリオ" panose="020B0604030504040204" pitchFamily="50" charset="-128"/>
              </a:rPr>
              <a:t>協力</a:t>
            </a:r>
            <a:r>
              <a:rPr lang="ja-JP" altLang="en-US" dirty="0">
                <a:latin typeface="メイリオ" panose="020B0604030504040204" pitchFamily="50" charset="-128"/>
              </a:rPr>
              <a:t>しあうことで「プロダクトの価値向上」と</a:t>
            </a:r>
            <a:r>
              <a:rPr lang="ja-JP" altLang="en-US" dirty="0" smtClean="0">
                <a:latin typeface="メイリオ" panose="020B0604030504040204" pitchFamily="50" charset="-128"/>
              </a:rPr>
              <a:t>いう</a:t>
            </a:r>
            <a:endParaRPr lang="en-US" altLang="ja-JP" dirty="0" smtClean="0">
              <a:latin typeface="メイリオ" panose="020B0604030504040204" pitchFamily="50" charset="-128"/>
            </a:endParaRPr>
          </a:p>
          <a:p>
            <a:pPr marL="0" indent="0">
              <a:buNone/>
            </a:pPr>
            <a:r>
              <a:rPr lang="ja-JP" altLang="en-US" dirty="0" smtClean="0">
                <a:latin typeface="メイリオ" panose="020B0604030504040204" pitchFamily="50" charset="-128"/>
              </a:rPr>
              <a:t>ミッション</a:t>
            </a:r>
            <a:r>
              <a:rPr lang="ja-JP" altLang="en-US" dirty="0">
                <a:latin typeface="メイリオ" panose="020B0604030504040204" pitchFamily="50" charset="-128"/>
              </a:rPr>
              <a:t>を果せる。</a:t>
            </a:r>
            <a:endParaRPr lang="en-US" altLang="ja-JP" dirty="0">
              <a:latin typeface="メイリオ" panose="020B0604030504040204" pitchFamily="50" charset="-128"/>
            </a:endParaRPr>
          </a:p>
          <a:p>
            <a:pPr marL="0" indent="0">
              <a:buNone/>
            </a:pPr>
            <a:endParaRPr kumimoji="1" lang="ja-JP" altLang="en-US" dirty="0"/>
          </a:p>
        </p:txBody>
      </p:sp>
    </p:spTree>
    <p:extLst>
      <p:ext uri="{BB962C8B-B14F-4D97-AF65-F5344CB8AC3E}">
        <p14:creationId xmlns:p14="http://schemas.microsoft.com/office/powerpoint/2010/main" val="6954518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開発チームとの関わりについて</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b="1" dirty="0" smtClean="0"/>
              <a:t>トップダウン型マネージャーの場合</a:t>
            </a:r>
            <a:endParaRPr lang="en-US" altLang="ja-JP" b="1" dirty="0" smtClean="0"/>
          </a:p>
          <a:p>
            <a:pPr marL="0" indent="0">
              <a:buNone/>
            </a:pPr>
            <a:r>
              <a:rPr lang="ja-JP" altLang="en-US" dirty="0" smtClean="0"/>
              <a:t>進捗管理に重きを置いているため開発チームには</a:t>
            </a:r>
            <a:endParaRPr lang="en-US" altLang="ja-JP" dirty="0" smtClean="0"/>
          </a:p>
          <a:p>
            <a:pPr marL="0" indent="0">
              <a:buNone/>
            </a:pPr>
            <a:r>
              <a:rPr lang="ja-JP" altLang="en-US" u="sng" dirty="0" smtClean="0"/>
              <a:t>進捗</a:t>
            </a:r>
            <a:r>
              <a:rPr lang="ja-JP" altLang="en-US" u="sng" dirty="0"/>
              <a:t>報告</a:t>
            </a:r>
            <a:r>
              <a:rPr lang="ja-JP" altLang="en-US" u="sng" dirty="0" smtClean="0"/>
              <a:t>を常に求める</a:t>
            </a:r>
            <a:r>
              <a:rPr lang="ja-JP" altLang="en-US" dirty="0" smtClean="0"/>
              <a:t>。</a:t>
            </a: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26</a:t>
            </a:fld>
            <a:endParaRPr lang="ja-JP" altLang="en-US">
              <a:solidFill>
                <a:srgbClr val="000000"/>
              </a:solidFill>
            </a:endParaRPr>
          </a:p>
        </p:txBody>
      </p:sp>
      <p:grpSp>
        <p:nvGrpSpPr>
          <p:cNvPr id="17" name="グループ化 16"/>
          <p:cNvGrpSpPr/>
          <p:nvPr/>
        </p:nvGrpSpPr>
        <p:grpSpPr>
          <a:xfrm>
            <a:off x="956029" y="4225435"/>
            <a:ext cx="7074813" cy="2354867"/>
            <a:chOff x="1145477" y="3197984"/>
            <a:chExt cx="7074813" cy="2354867"/>
          </a:xfrm>
        </p:grpSpPr>
        <p:grpSp>
          <p:nvGrpSpPr>
            <p:cNvPr id="14" name="グループ化 13"/>
            <p:cNvGrpSpPr/>
            <p:nvPr/>
          </p:nvGrpSpPr>
          <p:grpSpPr>
            <a:xfrm>
              <a:off x="1145477" y="3197984"/>
              <a:ext cx="7074813" cy="2354867"/>
              <a:chOff x="929453" y="2708920"/>
              <a:chExt cx="7074813" cy="2354867"/>
            </a:xfrm>
          </p:grpSpPr>
          <p:sp>
            <p:nvSpPr>
              <p:cNvPr id="6" name="テキスト ボックス 5"/>
              <p:cNvSpPr txBox="1"/>
              <p:nvPr/>
            </p:nvSpPr>
            <p:spPr>
              <a:xfrm>
                <a:off x="929453" y="4417456"/>
                <a:ext cx="2319827" cy="646331"/>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トップダウン型</a:t>
                </a:r>
                <a:endParaRPr lang="en-US" altLang="ja-JP" b="1" dirty="0" smtClean="0">
                  <a:latin typeface="メイリオ" panose="020B0604030504040204" pitchFamily="50" charset="-128"/>
                  <a:ea typeface="メイリオ" panose="020B0604030504040204" pitchFamily="50" charset="-128"/>
                </a:endParaRPr>
              </a:p>
              <a:p>
                <a:pPr algn="ctr"/>
                <a:r>
                  <a:rPr lang="ja-JP" altLang="en-US" b="1" dirty="0" smtClean="0">
                    <a:latin typeface="メイリオ" panose="020B0604030504040204" pitchFamily="50" charset="-128"/>
                    <a:ea typeface="メイリオ" panose="020B0604030504040204" pitchFamily="50" charset="-128"/>
                  </a:rPr>
                  <a:t>マネージャー</a:t>
                </a:r>
                <a:endParaRPr kumimoji="1" lang="ja-JP" altLang="en-US" b="1" dirty="0">
                  <a:latin typeface="メイリオ" panose="020B0604030504040204" pitchFamily="50" charset="-128"/>
                  <a:ea typeface="メイリオ" panose="020B0604030504040204" pitchFamily="50" charset="-128"/>
                </a:endParaRPr>
              </a:p>
            </p:txBody>
          </p:sp>
          <p:grpSp>
            <p:nvGrpSpPr>
              <p:cNvPr id="13" name="グループ化 12"/>
              <p:cNvGrpSpPr/>
              <p:nvPr/>
            </p:nvGrpSpPr>
            <p:grpSpPr>
              <a:xfrm>
                <a:off x="5748245" y="2708920"/>
                <a:ext cx="2256021" cy="2077868"/>
                <a:chOff x="5748245" y="2708920"/>
                <a:chExt cx="2256021" cy="2077868"/>
              </a:xfrm>
            </p:grpSpPr>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2708920"/>
                  <a:ext cx="2016224" cy="2016224"/>
                </a:xfrm>
                <a:prstGeom prst="rect">
                  <a:avLst/>
                </a:prstGeom>
              </p:spPr>
            </p:pic>
            <p:sp>
              <p:nvSpPr>
                <p:cNvPr id="8" name="テキスト ボックス 7"/>
                <p:cNvSpPr txBox="1"/>
                <p:nvPr/>
              </p:nvSpPr>
              <p:spPr>
                <a:xfrm>
                  <a:off x="5748245" y="4448234"/>
                  <a:ext cx="2256021" cy="338554"/>
                </a:xfrm>
                <a:prstGeom prst="rect">
                  <a:avLst/>
                </a:prstGeom>
                <a:noFill/>
              </p:spPr>
              <p:txBody>
                <a:bodyPr wrap="square" rtlCol="0">
                  <a:spAutoFit/>
                </a:bodyPr>
                <a:lstStyle/>
                <a:p>
                  <a:pPr algn="ctr"/>
                  <a:r>
                    <a:rPr kumimoji="1" lang="ja-JP" altLang="en-US" sz="1600" dirty="0" smtClean="0">
                      <a:latin typeface="メイリオ" panose="020B0604030504040204" pitchFamily="50" charset="-128"/>
                      <a:ea typeface="メイリオ" panose="020B0604030504040204" pitchFamily="50" charset="-128"/>
                    </a:rPr>
                    <a:t>開発チーム</a:t>
                  </a:r>
                  <a:endParaRPr kumimoji="1" lang="ja-JP" altLang="en-US" sz="1600" dirty="0">
                    <a:latin typeface="メイリオ" panose="020B0604030504040204" pitchFamily="50" charset="-128"/>
                    <a:ea typeface="メイリオ" panose="020B0604030504040204" pitchFamily="50" charset="-128"/>
                  </a:endParaRPr>
                </a:p>
              </p:txBody>
            </p:sp>
          </p:grpSp>
          <p:cxnSp>
            <p:nvCxnSpPr>
              <p:cNvPr id="10" name="直線矢印コネクタ 9"/>
              <p:cNvCxnSpPr/>
              <p:nvPr/>
            </p:nvCxnSpPr>
            <p:spPr>
              <a:xfrm>
                <a:off x="2915816" y="3502456"/>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H="1">
                <a:off x="2915816" y="4077072"/>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テキスト ボックス 14"/>
            <p:cNvSpPr txBox="1"/>
            <p:nvPr/>
          </p:nvSpPr>
          <p:spPr>
            <a:xfrm>
              <a:off x="3141762" y="3501008"/>
              <a:ext cx="2376264" cy="369332"/>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rPr>
                <a:t>指示</a:t>
              </a:r>
              <a:endParaRPr kumimoji="1" lang="ja-JP" altLang="en-US"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3662384" y="4683740"/>
              <a:ext cx="1584176" cy="369332"/>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rPr>
                <a:t>報告</a:t>
              </a:r>
              <a:endParaRPr kumimoji="1" lang="ja-JP" altLang="en-US" dirty="0">
                <a:latin typeface="メイリオ" panose="020B0604030504040204" pitchFamily="50" charset="-128"/>
                <a:ea typeface="メイリオ" panose="020B0604030504040204" pitchFamily="50" charset="-128"/>
              </a:endParaRPr>
            </a:p>
          </p:txBody>
        </p:sp>
      </p:grpSp>
      <p:sp>
        <p:nvSpPr>
          <p:cNvPr id="18" name="角丸四角形吹き出し 17"/>
          <p:cNvSpPr/>
          <p:nvPr/>
        </p:nvSpPr>
        <p:spPr>
          <a:xfrm>
            <a:off x="2372558" y="3000273"/>
            <a:ext cx="4359682" cy="1270249"/>
          </a:xfrm>
          <a:prstGeom prst="wedgeRoundRectCallout">
            <a:avLst>
              <a:gd name="adj1" fmla="val -37355"/>
              <a:gd name="adj2" fmla="val 63571"/>
              <a:gd name="adj3" fmla="val 16667"/>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メイリオ" panose="020B0604030504040204" pitchFamily="50" charset="-128"/>
                <a:ea typeface="メイリオ" panose="020B0604030504040204" pitchFamily="50" charset="-128"/>
              </a:rPr>
              <a:t>・プロジェクト完了の計画を提示</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・計画との差異に関しては説明を要求</a:t>
            </a:r>
            <a:endParaRPr lang="en-US" altLang="ja-JP" dirty="0" smtClean="0">
              <a:solidFill>
                <a:schemeClr val="tx1"/>
              </a:solidFill>
              <a:latin typeface="メイリオ" panose="020B0604030504040204" pitchFamily="50" charset="-128"/>
              <a:ea typeface="メイリオ" panose="020B0604030504040204" pitchFamily="50" charset="-128"/>
            </a:endParaRPr>
          </a:p>
        </p:txBody>
      </p:sp>
      <p:pic>
        <p:nvPicPr>
          <p:cNvPr id="19" name="図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6691" y="4329945"/>
            <a:ext cx="1589125" cy="1589125"/>
          </a:xfrm>
          <a:prstGeom prst="rect">
            <a:avLst/>
          </a:prstGeom>
        </p:spPr>
      </p:pic>
    </p:spTree>
    <p:extLst>
      <p:ext uri="{BB962C8B-B14F-4D97-AF65-F5344CB8AC3E}">
        <p14:creationId xmlns:p14="http://schemas.microsoft.com/office/powerpoint/2010/main" val="16550514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開発チームとの関わりについて</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b="1" dirty="0" smtClean="0"/>
              <a:t>プロダクトオーナーの場合</a:t>
            </a:r>
            <a:endParaRPr lang="en-US" altLang="ja-JP" b="1" dirty="0" smtClean="0"/>
          </a:p>
          <a:p>
            <a:pPr marL="0" indent="0">
              <a:buNone/>
            </a:pPr>
            <a:r>
              <a:rPr lang="ja-JP" altLang="en-US" dirty="0" smtClean="0"/>
              <a:t>開発チームが自律的に開発を進めるために、</a:t>
            </a:r>
            <a:endParaRPr lang="en-US" altLang="ja-JP" dirty="0" smtClean="0"/>
          </a:p>
          <a:p>
            <a:pPr marL="0" indent="0">
              <a:buNone/>
            </a:pPr>
            <a:r>
              <a:rPr lang="ja-JP" altLang="en-US" b="1" u="sng" dirty="0" smtClean="0">
                <a:solidFill>
                  <a:srgbClr val="FF0000"/>
                </a:solidFill>
              </a:rPr>
              <a:t>マーケットの課題・優先順位の判断基準</a:t>
            </a:r>
            <a:r>
              <a:rPr lang="ja-JP" altLang="en-US" b="1" u="sng" dirty="0">
                <a:solidFill>
                  <a:srgbClr val="FF0000"/>
                </a:solidFill>
              </a:rPr>
              <a:t>・</a:t>
            </a:r>
            <a:r>
              <a:rPr lang="ja-JP" altLang="en-US" b="1" u="sng" dirty="0" smtClean="0">
                <a:solidFill>
                  <a:srgbClr val="FF0000"/>
                </a:solidFill>
              </a:rPr>
              <a:t>スコープ範囲等</a:t>
            </a:r>
            <a:r>
              <a:rPr lang="ja-JP" altLang="en-US" dirty="0" smtClean="0"/>
              <a:t>の提示が求められる。</a:t>
            </a:r>
            <a:endParaRPr lang="en-US" altLang="ja-JP" dirty="0" smtClean="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27</a:t>
            </a:fld>
            <a:endParaRPr lang="ja-JP" altLang="en-US">
              <a:solidFill>
                <a:srgbClr val="000000"/>
              </a:solidFill>
            </a:endParaRPr>
          </a:p>
        </p:txBody>
      </p:sp>
      <p:grpSp>
        <p:nvGrpSpPr>
          <p:cNvPr id="17" name="グループ化 16"/>
          <p:cNvGrpSpPr/>
          <p:nvPr/>
        </p:nvGrpSpPr>
        <p:grpSpPr>
          <a:xfrm>
            <a:off x="782152" y="4225435"/>
            <a:ext cx="7248690" cy="2132087"/>
            <a:chOff x="971600" y="3197984"/>
            <a:chExt cx="7248690" cy="2132087"/>
          </a:xfrm>
        </p:grpSpPr>
        <p:grpSp>
          <p:nvGrpSpPr>
            <p:cNvPr id="14" name="グループ化 13"/>
            <p:cNvGrpSpPr/>
            <p:nvPr/>
          </p:nvGrpSpPr>
          <p:grpSpPr>
            <a:xfrm>
              <a:off x="971600" y="3197984"/>
              <a:ext cx="7248690" cy="2077868"/>
              <a:chOff x="755576" y="2708920"/>
              <a:chExt cx="7248690" cy="2077868"/>
            </a:xfrm>
          </p:grpSpPr>
          <p:sp>
            <p:nvSpPr>
              <p:cNvPr id="6" name="テキスト ボックス 5"/>
              <p:cNvSpPr txBox="1"/>
              <p:nvPr/>
            </p:nvSpPr>
            <p:spPr>
              <a:xfrm>
                <a:off x="755576" y="4417456"/>
                <a:ext cx="2319827" cy="369332"/>
              </a:xfrm>
              <a:prstGeom prst="rect">
                <a:avLst/>
              </a:prstGeom>
              <a:noFill/>
            </p:spPr>
            <p:txBody>
              <a:bodyPr wrap="square" rtlCol="0">
                <a:spAutoFit/>
              </a:bodyPr>
              <a:lstStyle/>
              <a:p>
                <a:pPr algn="ctr"/>
                <a:r>
                  <a:rPr lang="ja-JP" altLang="en-US" b="1" dirty="0">
                    <a:latin typeface="メイリオ" panose="020B0604030504040204" pitchFamily="50" charset="-128"/>
                    <a:ea typeface="メイリオ" panose="020B0604030504040204" pitchFamily="50" charset="-128"/>
                  </a:rPr>
                  <a:t>プロダクトオーナー</a:t>
                </a:r>
              </a:p>
            </p:txBody>
          </p:sp>
          <p:grpSp>
            <p:nvGrpSpPr>
              <p:cNvPr id="13" name="グループ化 12"/>
              <p:cNvGrpSpPr/>
              <p:nvPr/>
            </p:nvGrpSpPr>
            <p:grpSpPr>
              <a:xfrm>
                <a:off x="5748245" y="2708920"/>
                <a:ext cx="2256021" cy="2077868"/>
                <a:chOff x="5748245" y="2708920"/>
                <a:chExt cx="2256021" cy="2077868"/>
              </a:xfrm>
            </p:grpSpPr>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2708920"/>
                  <a:ext cx="2016224" cy="2016224"/>
                </a:xfrm>
                <a:prstGeom prst="rect">
                  <a:avLst/>
                </a:prstGeom>
              </p:spPr>
            </p:pic>
            <p:sp>
              <p:nvSpPr>
                <p:cNvPr id="8" name="テキスト ボックス 7"/>
                <p:cNvSpPr txBox="1"/>
                <p:nvPr/>
              </p:nvSpPr>
              <p:spPr>
                <a:xfrm>
                  <a:off x="5748245" y="4448234"/>
                  <a:ext cx="2256021" cy="338554"/>
                </a:xfrm>
                <a:prstGeom prst="rect">
                  <a:avLst/>
                </a:prstGeom>
                <a:noFill/>
              </p:spPr>
              <p:txBody>
                <a:bodyPr wrap="square" rtlCol="0">
                  <a:spAutoFit/>
                </a:bodyPr>
                <a:lstStyle/>
                <a:p>
                  <a:pPr algn="ctr"/>
                  <a:r>
                    <a:rPr kumimoji="1" lang="ja-JP" altLang="en-US" sz="1600" dirty="0" smtClean="0">
                      <a:latin typeface="メイリオ" panose="020B0604030504040204" pitchFamily="50" charset="-128"/>
                      <a:ea typeface="メイリオ" panose="020B0604030504040204" pitchFamily="50" charset="-128"/>
                    </a:rPr>
                    <a:t>開発チーム</a:t>
                  </a:r>
                  <a:endParaRPr kumimoji="1" lang="ja-JP" altLang="en-US" sz="1600" dirty="0">
                    <a:latin typeface="メイリオ" panose="020B0604030504040204" pitchFamily="50" charset="-128"/>
                    <a:ea typeface="メイリオ" panose="020B0604030504040204" pitchFamily="50" charset="-128"/>
                  </a:endParaRPr>
                </a:p>
              </p:txBody>
            </p:sp>
          </p:grpSp>
          <p:cxnSp>
            <p:nvCxnSpPr>
              <p:cNvPr id="10" name="直線矢印コネクタ 9"/>
              <p:cNvCxnSpPr/>
              <p:nvPr/>
            </p:nvCxnSpPr>
            <p:spPr>
              <a:xfrm>
                <a:off x="2915816" y="3502456"/>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H="1">
                <a:off x="2915816" y="4077072"/>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テキスト ボックス 14"/>
            <p:cNvSpPr txBox="1"/>
            <p:nvPr/>
          </p:nvSpPr>
          <p:spPr>
            <a:xfrm>
              <a:off x="2601207" y="3501008"/>
              <a:ext cx="3363061" cy="369332"/>
            </a:xfrm>
            <a:prstGeom prst="rect">
              <a:avLst/>
            </a:prstGeom>
            <a:noFill/>
          </p:spPr>
          <p:txBody>
            <a:bodyPr wrap="square" rtlCol="0">
              <a:spAutoFit/>
            </a:bodyPr>
            <a:lstStyle/>
            <a:p>
              <a:pPr algn="ctr"/>
              <a:r>
                <a:rPr lang="ja-JP" altLang="en-US" dirty="0">
                  <a:latin typeface="メイリオ" panose="020B0604030504040204" pitchFamily="50" charset="-128"/>
                  <a:ea typeface="メイリオ" panose="020B0604030504040204" pitchFamily="50" charset="-128"/>
                </a:rPr>
                <a:t>提示</a:t>
              </a:r>
            </a:p>
          </p:txBody>
        </p:sp>
        <p:sp>
          <p:nvSpPr>
            <p:cNvPr id="16" name="テキスト ボックス 15"/>
            <p:cNvSpPr txBox="1"/>
            <p:nvPr/>
          </p:nvSpPr>
          <p:spPr>
            <a:xfrm>
              <a:off x="3393296" y="4683740"/>
              <a:ext cx="2304256"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受け入れ確認の依頼</a:t>
              </a:r>
              <a:endParaRPr lang="en-US" altLang="ja-JP" dirty="0" smtClean="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改善案</a:t>
              </a:r>
              <a:r>
                <a:rPr lang="ja-JP" altLang="en-US" dirty="0" smtClean="0">
                  <a:latin typeface="メイリオ" panose="020B0604030504040204" pitchFamily="50" charset="-128"/>
                  <a:ea typeface="メイリオ" panose="020B0604030504040204" pitchFamily="50" charset="-128"/>
                </a:rPr>
                <a:t>の提示</a:t>
              </a:r>
              <a:endParaRPr lang="ja-JP" altLang="en-US" dirty="0">
                <a:latin typeface="メイリオ" panose="020B0604030504040204" pitchFamily="50" charset="-128"/>
                <a:ea typeface="メイリオ" panose="020B0604030504040204" pitchFamily="50" charset="-128"/>
              </a:endParaRPr>
            </a:p>
          </p:txBody>
        </p:sp>
      </p:grpSp>
      <p:pic>
        <p:nvPicPr>
          <p:cNvPr id="18" name="図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6691" y="4329945"/>
            <a:ext cx="1589125" cy="1589125"/>
          </a:xfrm>
          <a:prstGeom prst="rect">
            <a:avLst/>
          </a:prstGeom>
        </p:spPr>
      </p:pic>
      <p:sp>
        <p:nvSpPr>
          <p:cNvPr id="20" name="角丸四角形吹き出し 19"/>
          <p:cNvSpPr/>
          <p:nvPr/>
        </p:nvSpPr>
        <p:spPr>
          <a:xfrm>
            <a:off x="2372558" y="3000273"/>
            <a:ext cx="4359682" cy="1270249"/>
          </a:xfrm>
          <a:prstGeom prst="wedgeRoundRectCallout">
            <a:avLst>
              <a:gd name="adj1" fmla="val -37355"/>
              <a:gd name="adj2" fmla="val 63571"/>
              <a:gd name="adj3" fmla="val 16667"/>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メイリオ" panose="020B0604030504040204" pitchFamily="50" charset="-128"/>
                <a:ea typeface="メイリオ" panose="020B0604030504040204" pitchFamily="50" charset="-128"/>
              </a:rPr>
              <a:t>開発チームが自律的に開発を進められるような情報を提示することが必要</a:t>
            </a:r>
            <a:endParaRPr lang="en-US" altLang="ja-JP" dirty="0" smtClean="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127333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スクラムチームと</a:t>
            </a:r>
            <a:r>
              <a:rPr lang="ja-JP" altLang="en-US" dirty="0" smtClean="0"/>
              <a:t>の</a:t>
            </a:r>
            <a:r>
              <a:rPr lang="ja-JP" altLang="en-US" dirty="0"/>
              <a:t>協力</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28</a:t>
            </a:fld>
            <a:endParaRPr lang="ja-JP" altLang="en-US">
              <a:solidFill>
                <a:srgbClr val="000000"/>
              </a:solidFill>
            </a:endParaRPr>
          </a:p>
        </p:txBody>
      </p:sp>
      <p:sp>
        <p:nvSpPr>
          <p:cNvPr id="6" name="コンテンツ プレースホルダー 5"/>
          <p:cNvSpPr>
            <a:spLocks noGrp="1"/>
          </p:cNvSpPr>
          <p:nvPr>
            <p:ph idx="1"/>
          </p:nvPr>
        </p:nvSpPr>
        <p:spPr/>
        <p:txBody>
          <a:bodyPr/>
          <a:lstStyle/>
          <a:p>
            <a:pPr marL="0" indent="0">
              <a:buNone/>
            </a:pPr>
            <a:r>
              <a:rPr kumimoji="1" lang="ja-JP" altLang="en-US" b="1" dirty="0" smtClean="0"/>
              <a:t>スクラムマスターとの協力</a:t>
            </a:r>
            <a:endParaRPr kumimoji="1" lang="en-US" altLang="ja-JP" b="1" dirty="0" smtClean="0"/>
          </a:p>
          <a:p>
            <a:pPr marL="0" indent="0">
              <a:buNone/>
            </a:pPr>
            <a:r>
              <a:rPr kumimoji="1" lang="ja-JP" altLang="en-US" dirty="0" smtClean="0"/>
              <a:t>第三者的な立ち位置のスクラムマスターからフィードバックを受けることで自身の行動を改善する機会を作れる。またプロダクト開発における障害を相談することで支援を受けることもできる。</a:t>
            </a:r>
            <a:endParaRPr kumimoji="1" lang="ja-JP" altLang="en-US" dirty="0"/>
          </a:p>
        </p:txBody>
      </p:sp>
      <p:grpSp>
        <p:nvGrpSpPr>
          <p:cNvPr id="17" name="グループ化 16"/>
          <p:cNvGrpSpPr/>
          <p:nvPr/>
        </p:nvGrpSpPr>
        <p:grpSpPr>
          <a:xfrm>
            <a:off x="884021" y="4528459"/>
            <a:ext cx="4984123" cy="1774844"/>
            <a:chOff x="1073469" y="3501008"/>
            <a:chExt cx="4984123" cy="1774844"/>
          </a:xfrm>
        </p:grpSpPr>
        <p:grpSp>
          <p:nvGrpSpPr>
            <p:cNvPr id="18" name="グループ化 17"/>
            <p:cNvGrpSpPr/>
            <p:nvPr/>
          </p:nvGrpSpPr>
          <p:grpSpPr>
            <a:xfrm>
              <a:off x="1073469" y="3991520"/>
              <a:ext cx="4584887" cy="1284332"/>
              <a:chOff x="857445" y="3502456"/>
              <a:chExt cx="4584887" cy="1284332"/>
            </a:xfrm>
          </p:grpSpPr>
          <p:sp>
            <p:nvSpPr>
              <p:cNvPr id="28" name="テキスト ボックス 27"/>
              <p:cNvSpPr txBox="1"/>
              <p:nvPr/>
            </p:nvSpPr>
            <p:spPr>
              <a:xfrm>
                <a:off x="857445" y="4417456"/>
                <a:ext cx="2319827" cy="369332"/>
              </a:xfrm>
              <a:prstGeom prst="rect">
                <a:avLst/>
              </a:prstGeom>
              <a:noFill/>
            </p:spPr>
            <p:txBody>
              <a:bodyPr wrap="square" rtlCol="0">
                <a:spAutoFit/>
              </a:bodyPr>
              <a:lstStyle/>
              <a:p>
                <a:pPr algn="ctr"/>
                <a:r>
                  <a:rPr lang="ja-JP" altLang="en-US" b="1" dirty="0">
                    <a:solidFill>
                      <a:srgbClr val="000000"/>
                    </a:solidFill>
                    <a:latin typeface="メイリオ" panose="020B0604030504040204" pitchFamily="50" charset="-128"/>
                    <a:ea typeface="メイリオ" panose="020B0604030504040204" pitchFamily="50" charset="-128"/>
                  </a:rPr>
                  <a:t>プロダクトオーナー</a:t>
                </a:r>
              </a:p>
            </p:txBody>
          </p:sp>
          <p:cxnSp>
            <p:nvCxnSpPr>
              <p:cNvPr id="23" name="直線矢印コネクタ 22"/>
              <p:cNvCxnSpPr/>
              <p:nvPr/>
            </p:nvCxnSpPr>
            <p:spPr>
              <a:xfrm>
                <a:off x="2915816" y="3502456"/>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H="1">
                <a:off x="2915816" y="4077072"/>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9" name="テキスト ボックス 18"/>
            <p:cNvSpPr txBox="1"/>
            <p:nvPr/>
          </p:nvSpPr>
          <p:spPr>
            <a:xfrm>
              <a:off x="2838548" y="3501008"/>
              <a:ext cx="3219044" cy="338554"/>
            </a:xfrm>
            <a:prstGeom prst="rect">
              <a:avLst/>
            </a:prstGeom>
            <a:noFill/>
          </p:spPr>
          <p:txBody>
            <a:bodyPr wrap="square" rtlCol="0">
              <a:spAutoFit/>
            </a:bodyPr>
            <a:lstStyle/>
            <a:p>
              <a:pPr algn="ctr"/>
              <a:r>
                <a:rPr lang="ja-JP" altLang="en-US" sz="1600" dirty="0" smtClean="0">
                  <a:solidFill>
                    <a:srgbClr val="000000"/>
                  </a:solidFill>
                  <a:latin typeface="メイリオ" panose="020B0604030504040204" pitchFamily="50" charset="-128"/>
                  <a:ea typeface="メイリオ" panose="020B0604030504040204" pitchFamily="50" charset="-128"/>
                </a:rPr>
                <a:t>相談</a:t>
              </a:r>
              <a:endParaRPr lang="ja-JP" altLang="en-US" sz="1600" dirty="0">
                <a:solidFill>
                  <a:srgbClr val="000000"/>
                </a:solidFill>
                <a:latin typeface="メイリオ" panose="020B0604030504040204" pitchFamily="50" charset="-128"/>
                <a:ea typeface="メイリオ" panose="020B0604030504040204" pitchFamily="50" charset="-128"/>
              </a:endParaRPr>
            </a:p>
          </p:txBody>
        </p:sp>
        <p:sp>
          <p:nvSpPr>
            <p:cNvPr id="20" name="テキスト ボックス 19"/>
            <p:cNvSpPr txBox="1"/>
            <p:nvPr/>
          </p:nvSpPr>
          <p:spPr>
            <a:xfrm>
              <a:off x="3484248" y="4683740"/>
              <a:ext cx="1853264" cy="584775"/>
            </a:xfrm>
            <a:prstGeom prst="rect">
              <a:avLst/>
            </a:prstGeom>
            <a:noFill/>
          </p:spPr>
          <p:txBody>
            <a:bodyPr wrap="square" rtlCol="0">
              <a:spAutoFit/>
            </a:bodyPr>
            <a:lstStyle/>
            <a:p>
              <a:pPr algn="ctr"/>
              <a:r>
                <a:rPr lang="ja-JP" altLang="en-US" sz="1600" dirty="0" smtClean="0">
                  <a:solidFill>
                    <a:srgbClr val="000000"/>
                  </a:solidFill>
                  <a:latin typeface="メイリオ" panose="020B0604030504040204" pitchFamily="50" charset="-128"/>
                  <a:ea typeface="メイリオ" panose="020B0604030504040204" pitchFamily="50" charset="-128"/>
                </a:rPr>
                <a:t>支援・</a:t>
              </a:r>
              <a:endParaRPr lang="en-US" altLang="ja-JP" sz="1600" dirty="0">
                <a:solidFill>
                  <a:srgbClr val="000000"/>
                </a:solidFill>
                <a:latin typeface="メイリオ" panose="020B0604030504040204" pitchFamily="50" charset="-128"/>
                <a:ea typeface="メイリオ" panose="020B0604030504040204" pitchFamily="50" charset="-128"/>
              </a:endParaRPr>
            </a:p>
            <a:p>
              <a:pPr algn="ctr"/>
              <a:r>
                <a:rPr lang="ja-JP" altLang="en-US" sz="1600" dirty="0" smtClean="0">
                  <a:solidFill>
                    <a:srgbClr val="000000"/>
                  </a:solidFill>
                  <a:latin typeface="メイリオ" panose="020B0604030504040204" pitchFamily="50" charset="-128"/>
                  <a:ea typeface="メイリオ" panose="020B0604030504040204" pitchFamily="50" charset="-128"/>
                </a:rPr>
                <a:t>フィードバック</a:t>
              </a:r>
              <a:endParaRPr lang="en-US" altLang="ja-JP" sz="1600" dirty="0" smtClean="0">
                <a:solidFill>
                  <a:srgbClr val="000000"/>
                </a:solidFill>
                <a:latin typeface="メイリオ" panose="020B0604030504040204" pitchFamily="50" charset="-128"/>
                <a:ea typeface="メイリオ" panose="020B0604030504040204" pitchFamily="50" charset="-128"/>
              </a:endParaRPr>
            </a:p>
          </p:txBody>
        </p:sp>
      </p:grpSp>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4683" y="4329945"/>
            <a:ext cx="1589125" cy="1589125"/>
          </a:xfrm>
          <a:prstGeom prst="rect">
            <a:avLst/>
          </a:prstGeom>
        </p:spPr>
      </p:pic>
      <p:pic>
        <p:nvPicPr>
          <p:cNvPr id="30" name="図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1187" y="4111344"/>
            <a:ext cx="1959165" cy="1959165"/>
          </a:xfrm>
          <a:prstGeom prst="rect">
            <a:avLst/>
          </a:prstGeom>
        </p:spPr>
      </p:pic>
      <p:sp>
        <p:nvSpPr>
          <p:cNvPr id="31" name="テキスト ボックス 30"/>
          <p:cNvSpPr txBox="1"/>
          <p:nvPr/>
        </p:nvSpPr>
        <p:spPr>
          <a:xfrm>
            <a:off x="5195686" y="5877272"/>
            <a:ext cx="1968602" cy="338554"/>
          </a:xfrm>
          <a:prstGeom prst="rect">
            <a:avLst/>
          </a:prstGeom>
          <a:noFill/>
        </p:spPr>
        <p:txBody>
          <a:bodyPr wrap="square" rtlCol="0">
            <a:spAutoFit/>
          </a:bodyPr>
          <a:lstStyle/>
          <a:p>
            <a:pPr algn="ctr"/>
            <a:r>
              <a:rPr kumimoji="1" lang="ja-JP" altLang="en-US" sz="1600" dirty="0" smtClean="0">
                <a:latin typeface="メイリオ" panose="020B0604030504040204" pitchFamily="50" charset="-128"/>
                <a:ea typeface="メイリオ" panose="020B0604030504040204" pitchFamily="50" charset="-128"/>
              </a:rPr>
              <a:t>スクラムマスター</a:t>
            </a:r>
            <a:endParaRPr kumimoji="1" lang="ja-JP" altLang="en-US" sz="1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281020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403048" y="4797152"/>
            <a:ext cx="8273408" cy="158417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メイリオ" panose="020B0604030504040204" pitchFamily="50" charset="-128"/>
                <a:ea typeface="メイリオ" panose="020B0604030504040204" pitchFamily="50" charset="-128"/>
              </a:rPr>
              <a:t>開発チームが自己組織化チームになるためにプロダクトに関する理解を深める必要がある。プロダクトオーナーは開発チームへの支援として</a:t>
            </a:r>
            <a:r>
              <a:rPr lang="ja-JP" altLang="en-US" b="1" dirty="0" smtClean="0">
                <a:solidFill>
                  <a:srgbClr val="FF0000"/>
                </a:solidFill>
                <a:latin typeface="メイリオ" panose="020B0604030504040204" pitchFamily="50" charset="-128"/>
                <a:ea typeface="メイリオ" panose="020B0604030504040204" pitchFamily="50" charset="-128"/>
              </a:rPr>
              <a:t>可能な限りプロダクトに関わる情報はすべてオープンする</a:t>
            </a:r>
            <a:r>
              <a:rPr lang="ja-JP" altLang="en-US" dirty="0" smtClean="0">
                <a:solidFill>
                  <a:schemeClr val="tx1"/>
                </a:solidFill>
                <a:latin typeface="メイリオ" panose="020B0604030504040204" pitchFamily="50" charset="-128"/>
                <a:ea typeface="メイリオ" panose="020B0604030504040204" pitchFamily="50" charset="-128"/>
              </a:rPr>
              <a:t>ことが望ましい。また理解を促すためにも</a:t>
            </a:r>
            <a:r>
              <a:rPr lang="ja-JP" altLang="en-US" b="1" dirty="0" smtClean="0">
                <a:solidFill>
                  <a:srgbClr val="FF0000"/>
                </a:solidFill>
                <a:latin typeface="メイリオ" panose="020B0604030504040204" pitchFamily="50" charset="-128"/>
                <a:ea typeface="メイリオ" panose="020B0604030504040204" pitchFamily="50" charset="-128"/>
              </a:rPr>
              <a:t>ドキュメント</a:t>
            </a:r>
            <a:r>
              <a:rPr lang="ja-JP" altLang="en-US" b="1" dirty="0">
                <a:solidFill>
                  <a:srgbClr val="FF0000"/>
                </a:solidFill>
                <a:latin typeface="メイリオ" panose="020B0604030504040204" pitchFamily="50" charset="-128"/>
                <a:ea typeface="メイリオ" panose="020B0604030504040204" pitchFamily="50" charset="-128"/>
              </a:rPr>
              <a:t>より</a:t>
            </a:r>
            <a:r>
              <a:rPr lang="ja-JP" altLang="en-US" b="1" dirty="0" smtClean="0">
                <a:solidFill>
                  <a:srgbClr val="FF0000"/>
                </a:solidFill>
                <a:latin typeface="メイリオ" panose="020B0604030504040204" pitchFamily="50" charset="-128"/>
                <a:ea typeface="メイリオ" panose="020B0604030504040204" pitchFamily="50" charset="-128"/>
              </a:rPr>
              <a:t>対面で話す</a:t>
            </a:r>
            <a:r>
              <a:rPr lang="ja-JP" altLang="en-US" dirty="0" smtClean="0">
                <a:solidFill>
                  <a:schemeClr val="tx1"/>
                </a:solidFill>
                <a:latin typeface="メイリオ" panose="020B0604030504040204" pitchFamily="50" charset="-128"/>
                <a:ea typeface="メイリオ" panose="020B0604030504040204" pitchFamily="50" charset="-128"/>
              </a:rPr>
              <a:t>ことが最も効果的である。</a:t>
            </a:r>
            <a:endParaRPr lang="en-US" altLang="ja-JP" dirty="0">
              <a:solidFill>
                <a:schemeClr val="tx1"/>
              </a:solidFill>
              <a:latin typeface="メイリオ" panose="020B0604030504040204" pitchFamily="50" charset="-128"/>
              <a:ea typeface="メイリオ" panose="020B0604030504040204" pitchFamily="50" charset="-128"/>
            </a:endParaRPr>
          </a:p>
        </p:txBody>
      </p:sp>
      <p:sp>
        <p:nvSpPr>
          <p:cNvPr id="2" name="タイトル 1"/>
          <p:cNvSpPr>
            <a:spLocks noGrp="1"/>
          </p:cNvSpPr>
          <p:nvPr>
            <p:ph type="title"/>
          </p:nvPr>
        </p:nvSpPr>
        <p:spPr/>
        <p:txBody>
          <a:bodyPr/>
          <a:lstStyle/>
          <a:p>
            <a:r>
              <a:rPr kumimoji="1" lang="ja-JP" altLang="en-US" dirty="0" smtClean="0"/>
              <a:t>スクラムチームとの</a:t>
            </a:r>
            <a:r>
              <a:rPr lang="ja-JP" altLang="en-US" dirty="0"/>
              <a:t>協力</a:t>
            </a:r>
            <a:endParaRPr kumimoji="1" lang="ja-JP" altLang="en-US" dirty="0"/>
          </a:p>
        </p:txBody>
      </p:sp>
      <p:sp>
        <p:nvSpPr>
          <p:cNvPr id="3" name="コンテンツ プレースホルダー 2"/>
          <p:cNvSpPr>
            <a:spLocks noGrp="1"/>
          </p:cNvSpPr>
          <p:nvPr>
            <p:ph idx="1"/>
          </p:nvPr>
        </p:nvSpPr>
        <p:spPr>
          <a:xfrm>
            <a:off x="467544" y="1268759"/>
            <a:ext cx="8064896" cy="3672409"/>
          </a:xfrm>
        </p:spPr>
        <p:txBody>
          <a:bodyPr>
            <a:normAutofit lnSpcReduction="10000"/>
          </a:bodyPr>
          <a:lstStyle/>
          <a:p>
            <a:pPr marL="0" indent="0">
              <a:buNone/>
            </a:pPr>
            <a:r>
              <a:rPr lang="ja-JP" altLang="en-US" dirty="0" smtClean="0"/>
              <a:t>注意すべき点</a:t>
            </a:r>
            <a:endParaRPr lang="en-US" altLang="ja-JP" dirty="0" smtClean="0"/>
          </a:p>
          <a:p>
            <a:pPr marL="0" indent="0">
              <a:buNone/>
            </a:pPr>
            <a:endParaRPr lang="en-US" altLang="ja-JP" dirty="0" smtClean="0"/>
          </a:p>
          <a:p>
            <a:pPr>
              <a:buFont typeface="Wingdings" panose="05000000000000000000" pitchFamily="2" charset="2"/>
              <a:buChar char="l"/>
            </a:pPr>
            <a:r>
              <a:rPr lang="ja-JP" altLang="en-US" b="1" dirty="0" smtClean="0"/>
              <a:t>マイクロマネジメントをしないこと</a:t>
            </a:r>
            <a:endParaRPr lang="en-US" altLang="ja-JP" b="1"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a:p>
          <a:p>
            <a:pPr>
              <a:buFont typeface="Wingdings" panose="05000000000000000000" pitchFamily="2" charset="2"/>
              <a:buChar char="l"/>
            </a:pPr>
            <a:r>
              <a:rPr lang="ja-JP" altLang="en-US" b="1" dirty="0" smtClean="0"/>
              <a:t>開発チームがプロダクトに関する理解を深めるための支援を</a:t>
            </a:r>
            <a:r>
              <a:rPr lang="ja-JP" altLang="en-US" b="1" dirty="0"/>
              <a:t>惜しまない</a:t>
            </a:r>
            <a:r>
              <a:rPr lang="ja-JP" altLang="en-US" b="1" dirty="0" smtClean="0"/>
              <a:t>こと</a:t>
            </a:r>
            <a:endParaRPr lang="en-US" altLang="ja-JP" b="1" dirty="0" smtClean="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29</a:t>
            </a:fld>
            <a:endParaRPr lang="ja-JP" altLang="en-US">
              <a:solidFill>
                <a:srgbClr val="000000"/>
              </a:solidFill>
            </a:endParaRPr>
          </a:p>
        </p:txBody>
      </p:sp>
      <p:sp>
        <p:nvSpPr>
          <p:cNvPr id="5" name="角丸四角形 4"/>
          <p:cNvSpPr/>
          <p:nvPr/>
        </p:nvSpPr>
        <p:spPr>
          <a:xfrm>
            <a:off x="403048" y="2492896"/>
            <a:ext cx="8273408" cy="144016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メイリオ" panose="020B0604030504040204" pitchFamily="50" charset="-128"/>
                <a:ea typeface="メイリオ" panose="020B0604030504040204" pitchFamily="50" charset="-128"/>
              </a:rPr>
              <a:t>スクラムでは開発チームの自己組織化に価値を置いている。そのためプロダクトオーナーは開発</a:t>
            </a:r>
            <a:r>
              <a:rPr lang="ja-JP" altLang="en-US" dirty="0">
                <a:solidFill>
                  <a:schemeClr val="tx1"/>
                </a:solidFill>
                <a:latin typeface="メイリオ" panose="020B0604030504040204" pitchFamily="50" charset="-128"/>
                <a:ea typeface="メイリオ" panose="020B0604030504040204" pitchFamily="50" charset="-128"/>
              </a:rPr>
              <a:t>チームを尊重し、開発チーム内の</a:t>
            </a:r>
            <a:r>
              <a:rPr lang="ja-JP" altLang="en-US" dirty="0" smtClean="0">
                <a:solidFill>
                  <a:schemeClr val="tx1"/>
                </a:solidFill>
                <a:latin typeface="メイリオ" panose="020B0604030504040204" pitchFamily="50" charset="-128"/>
                <a:ea typeface="メイリオ" panose="020B0604030504040204" pitchFamily="50" charset="-128"/>
              </a:rPr>
              <a:t>やり方・ベロシティに</a:t>
            </a:r>
            <a:r>
              <a:rPr lang="ja-JP" altLang="en-US" dirty="0">
                <a:solidFill>
                  <a:schemeClr val="tx1"/>
                </a:solidFill>
                <a:latin typeface="メイリオ" panose="020B0604030504040204" pitchFamily="50" charset="-128"/>
                <a:ea typeface="メイリオ" panose="020B0604030504040204" pitchFamily="50" charset="-128"/>
              </a:rPr>
              <a:t>口を</a:t>
            </a:r>
            <a:r>
              <a:rPr lang="ja-JP" altLang="en-US" dirty="0" smtClean="0">
                <a:solidFill>
                  <a:schemeClr val="tx1"/>
                </a:solidFill>
                <a:latin typeface="メイリオ" panose="020B0604030504040204" pitchFamily="50" charset="-128"/>
                <a:ea typeface="メイリオ" panose="020B0604030504040204" pitchFamily="50" charset="-128"/>
              </a:rPr>
              <a:t>出すのは望ましくない。そして開発</a:t>
            </a:r>
            <a:r>
              <a:rPr lang="ja-JP" altLang="en-US" dirty="0">
                <a:solidFill>
                  <a:schemeClr val="tx1"/>
                </a:solidFill>
                <a:latin typeface="メイリオ" panose="020B0604030504040204" pitchFamily="50" charset="-128"/>
                <a:ea typeface="メイリオ" panose="020B0604030504040204" pitchFamily="50" charset="-128"/>
              </a:rPr>
              <a:t>チーム</a:t>
            </a:r>
            <a:r>
              <a:rPr lang="ja-JP" altLang="en-US" dirty="0" smtClean="0">
                <a:solidFill>
                  <a:schemeClr val="tx1"/>
                </a:solidFill>
                <a:latin typeface="メイリオ" panose="020B0604030504040204" pitchFamily="50" charset="-128"/>
                <a:ea typeface="メイリオ" panose="020B0604030504040204" pitchFamily="50" charset="-128"/>
              </a:rPr>
              <a:t>がスプリントのゴールを達成できる計画づくりをするための能力を尊重しないといけない。</a:t>
            </a:r>
            <a:endParaRPr lang="en-US" altLang="ja-JP"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734321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前提</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u"/>
            </a:pPr>
            <a:r>
              <a:rPr kumimoji="1" lang="ja-JP" altLang="en-US" dirty="0" smtClean="0"/>
              <a:t>スクラムの基本的な概念、セレモニーの内容</a:t>
            </a:r>
            <a:r>
              <a:rPr lang="en-US" altLang="ja-JP" baseline="30000" dirty="0"/>
              <a:t>※</a:t>
            </a:r>
            <a:r>
              <a:rPr kumimoji="1" lang="ja-JP" altLang="en-US" dirty="0" smtClean="0"/>
              <a:t>を理解している認識で話を進め</a:t>
            </a:r>
            <a:r>
              <a:rPr lang="ja-JP" altLang="en-US" dirty="0" smtClean="0"/>
              <a:t>ます</a:t>
            </a:r>
            <a:r>
              <a:rPr kumimoji="1" lang="ja-JP" altLang="en-US" dirty="0" smtClean="0"/>
              <a:t>。</a:t>
            </a:r>
            <a:endParaRPr kumimoji="1" lang="en-US" altLang="ja-JP" dirty="0" smtClean="0"/>
          </a:p>
          <a:p>
            <a:pPr marL="0" indent="0">
              <a:buNone/>
            </a:pPr>
            <a:endParaRPr kumimoji="1" lang="en-US" altLang="ja-JP" sz="1800" dirty="0" smtClean="0"/>
          </a:p>
          <a:p>
            <a:pPr marL="0" indent="0">
              <a:buNone/>
            </a:pPr>
            <a:r>
              <a:rPr kumimoji="1" lang="ja-JP" altLang="en-US" sz="1800" dirty="0" smtClean="0"/>
              <a:t>　</a:t>
            </a:r>
            <a:r>
              <a:rPr kumimoji="1" lang="en-US" altLang="ja-JP" sz="1800" dirty="0" smtClean="0"/>
              <a:t>※</a:t>
            </a:r>
            <a:r>
              <a:rPr kumimoji="1" lang="ja-JP" altLang="en-US" sz="1800" dirty="0" smtClean="0"/>
              <a:t>スクラムガイドに記載されている内容</a:t>
            </a:r>
            <a:endParaRPr kumimoji="1" lang="en-US" altLang="ja-JP" sz="1800" dirty="0" smtClean="0"/>
          </a:p>
          <a:p>
            <a:pPr marL="0" indent="0">
              <a:buNone/>
            </a:pPr>
            <a:r>
              <a:rPr lang="ja-JP" altLang="en-US" sz="1800" dirty="0"/>
              <a:t>　</a:t>
            </a:r>
            <a:r>
              <a:rPr lang="ja-JP" altLang="en-US" sz="1800" dirty="0" smtClean="0"/>
              <a:t>　</a:t>
            </a:r>
            <a:r>
              <a:rPr lang="en-US" altLang="ja-JP" sz="1600" dirty="0" smtClean="0">
                <a:hlinkClick r:id="rId2"/>
              </a:rPr>
              <a:t>https</a:t>
            </a:r>
            <a:r>
              <a:rPr lang="en-US" altLang="ja-JP" sz="1600" dirty="0">
                <a:hlinkClick r:id="rId2"/>
              </a:rPr>
              <a:t>://</a:t>
            </a:r>
            <a:r>
              <a:rPr lang="en-US" altLang="ja-JP" sz="1600" dirty="0" smtClean="0">
                <a:hlinkClick r:id="rId2"/>
              </a:rPr>
              <a:t>www.scrumguides.org/docs/scrumguide/v2017/2017-Scrum-Guide-Japanese.pdf</a:t>
            </a:r>
            <a:endParaRPr lang="en-US" altLang="ja-JP" sz="1600" dirty="0" smtClean="0"/>
          </a:p>
          <a:p>
            <a:pPr marL="0" indent="0">
              <a:buNone/>
            </a:pPr>
            <a:endParaRPr kumimoji="1" lang="en-US" altLang="ja-JP" sz="1600" dirty="0" smtClean="0"/>
          </a:p>
          <a:p>
            <a:pPr>
              <a:buFont typeface="Wingdings" panose="05000000000000000000" pitchFamily="2" charset="2"/>
              <a:buChar char="u"/>
            </a:pPr>
            <a:r>
              <a:rPr lang="ja-JP" altLang="en-US" dirty="0" smtClean="0"/>
              <a:t>本資料は以下の資料を基に作成しているため、記載資料を読むことで理解が深まります。</a:t>
            </a:r>
            <a:endParaRPr lang="en-US" altLang="ja-JP" dirty="0" smtClean="0"/>
          </a:p>
          <a:p>
            <a:pPr marL="0" indent="0">
              <a:buNone/>
            </a:pPr>
            <a:r>
              <a:rPr lang="ja-JP" altLang="en-US" sz="2000" dirty="0"/>
              <a:t>　</a:t>
            </a:r>
            <a:r>
              <a:rPr lang="ja-JP" altLang="en-US" sz="2000" dirty="0" smtClean="0"/>
              <a:t>「エッセンシャルスクラム</a:t>
            </a:r>
            <a:r>
              <a:rPr lang="en-US" altLang="ja-JP" sz="2000" dirty="0" smtClean="0"/>
              <a:t>(</a:t>
            </a:r>
            <a:r>
              <a:rPr lang="ja-JP" altLang="en-US" sz="2000" dirty="0" smtClean="0"/>
              <a:t>翔泳社発行</a:t>
            </a:r>
            <a:r>
              <a:rPr lang="en-US" altLang="ja-JP" sz="2000" dirty="0" smtClean="0"/>
              <a:t>)</a:t>
            </a:r>
            <a:r>
              <a:rPr lang="ja-JP" altLang="en-US" sz="2000" dirty="0" smtClean="0"/>
              <a:t>」</a:t>
            </a:r>
            <a:endParaRPr lang="en-US" altLang="ja-JP" sz="2000" dirty="0" smtClean="0"/>
          </a:p>
          <a:p>
            <a:pPr marL="0" indent="0">
              <a:buNone/>
            </a:pPr>
            <a:r>
              <a:rPr kumimoji="1" lang="ja-JP" altLang="en-US" sz="2000" dirty="0"/>
              <a:t>　</a:t>
            </a:r>
            <a:r>
              <a:rPr lang="ja-JP" altLang="en-US" sz="2000" dirty="0" smtClean="0"/>
              <a:t>「</a:t>
            </a:r>
            <a:r>
              <a:rPr lang="en-US" altLang="ja-JP" sz="2000" dirty="0" smtClean="0"/>
              <a:t>PMBOK</a:t>
            </a:r>
            <a:r>
              <a:rPr lang="ja-JP" altLang="en-US" sz="2000" dirty="0" smtClean="0"/>
              <a:t>ガイド（第</a:t>
            </a:r>
            <a:r>
              <a:rPr lang="en-US" altLang="ja-JP" sz="2000" dirty="0" smtClean="0"/>
              <a:t>6</a:t>
            </a:r>
            <a:r>
              <a:rPr lang="ja-JP" altLang="en-US" sz="2000" dirty="0" smtClean="0"/>
              <a:t>版）」</a:t>
            </a:r>
            <a:endParaRPr lang="en-US" altLang="ja-JP" sz="2000" dirty="0"/>
          </a:p>
          <a:p>
            <a:pPr marL="0" indent="0">
              <a:buNone/>
            </a:pPr>
            <a:r>
              <a:rPr lang="ja-JP" altLang="en-US" sz="2000" dirty="0"/>
              <a:t>　</a:t>
            </a:r>
            <a:r>
              <a:rPr lang="ja-JP" altLang="en-US" sz="2000" dirty="0" smtClean="0"/>
              <a:t>「スクラムガイド」</a:t>
            </a:r>
            <a:endParaRPr lang="en-US" altLang="ja-JP" dirty="0" smtClean="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3</a:t>
            </a:fld>
            <a:endParaRPr lang="ja-JP" altLang="en-US">
              <a:solidFill>
                <a:srgbClr val="000000"/>
              </a:solidFill>
            </a:endParaRPr>
          </a:p>
        </p:txBody>
      </p:sp>
    </p:spTree>
    <p:extLst>
      <p:ext uri="{BB962C8B-B14F-4D97-AF65-F5344CB8AC3E}">
        <p14:creationId xmlns:p14="http://schemas.microsoft.com/office/powerpoint/2010/main" val="8910793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ステークホルダーとの</a:t>
            </a:r>
            <a:r>
              <a:rPr lang="ja-JP" altLang="en-US" dirty="0"/>
              <a:t>協力</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ステークホルダー（</a:t>
            </a:r>
            <a:r>
              <a:rPr lang="ja-JP" altLang="en-US" dirty="0" smtClean="0"/>
              <a:t>スクラムチーム</a:t>
            </a:r>
            <a:r>
              <a:rPr lang="ja-JP" altLang="en-US" dirty="0"/>
              <a:t>以外のプロダクト関係者の総称）</a:t>
            </a:r>
            <a:r>
              <a:rPr kumimoji="1" lang="ja-JP" altLang="en-US" dirty="0" smtClean="0"/>
              <a:t>と協力関係を築くこと</a:t>
            </a:r>
            <a:r>
              <a:rPr lang="ja-JP" altLang="en-US" dirty="0"/>
              <a:t>で、プロダクトに関する有用</a:t>
            </a:r>
            <a:r>
              <a:rPr kumimoji="1" lang="ja-JP" altLang="en-US" dirty="0" smtClean="0"/>
              <a:t>な情報の獲得やフィードバックをもらうことができる。</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30</a:t>
            </a:fld>
            <a:endParaRPr lang="ja-JP" altLang="en-US">
              <a:solidFill>
                <a:srgbClr val="000000"/>
              </a:solidFill>
            </a:endParaRPr>
          </a:p>
        </p:txBody>
      </p:sp>
      <p:grpSp>
        <p:nvGrpSpPr>
          <p:cNvPr id="14" name="グループ化 13"/>
          <p:cNvGrpSpPr/>
          <p:nvPr/>
        </p:nvGrpSpPr>
        <p:grpSpPr>
          <a:xfrm>
            <a:off x="2195736" y="2636912"/>
            <a:ext cx="4424653" cy="3634498"/>
            <a:chOff x="2250335" y="2708920"/>
            <a:chExt cx="4424653" cy="3634498"/>
          </a:xfrm>
        </p:grpSpPr>
        <p:grpSp>
          <p:nvGrpSpPr>
            <p:cNvPr id="5" name="グループ化 4"/>
            <p:cNvGrpSpPr/>
            <p:nvPr/>
          </p:nvGrpSpPr>
          <p:grpSpPr>
            <a:xfrm>
              <a:off x="2250335" y="2708920"/>
              <a:ext cx="3977849" cy="3634498"/>
              <a:chOff x="2173477" y="2060848"/>
              <a:chExt cx="4756404" cy="4282570"/>
            </a:xfrm>
          </p:grpSpPr>
          <p:sp>
            <p:nvSpPr>
              <p:cNvPr id="6" name="ドーナツ 5"/>
              <p:cNvSpPr/>
              <p:nvPr/>
            </p:nvSpPr>
            <p:spPr>
              <a:xfrm>
                <a:off x="2517594" y="2564904"/>
                <a:ext cx="3744416" cy="3265281"/>
              </a:xfrm>
              <a:prstGeom prst="donut">
                <a:avLst>
                  <a:gd name="adj" fmla="val 13398"/>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9681" y="2994174"/>
                <a:ext cx="1800200" cy="1800200"/>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1760" y="2060848"/>
                <a:ext cx="1728192" cy="1728192"/>
              </a:xfrm>
              <a:prstGeom prst="rect">
                <a:avLst/>
              </a:prstGeom>
            </p:spPr>
          </p:pic>
          <p:pic>
            <p:nvPicPr>
              <p:cNvPr id="9" name="図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68195" y="4509119"/>
                <a:ext cx="1468604" cy="1468604"/>
              </a:xfrm>
              <a:prstGeom prst="rect">
                <a:avLst/>
              </a:prstGeom>
            </p:spPr>
          </p:pic>
          <p:pic>
            <p:nvPicPr>
              <p:cNvPr id="10" name="図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31840" y="4509120"/>
                <a:ext cx="1468604" cy="1468604"/>
              </a:xfrm>
              <a:prstGeom prst="rect">
                <a:avLst/>
              </a:prstGeom>
            </p:spPr>
          </p:pic>
          <p:sp>
            <p:nvSpPr>
              <p:cNvPr id="11" name="テキスト ボックス 10"/>
              <p:cNvSpPr txBox="1"/>
              <p:nvPr/>
            </p:nvSpPr>
            <p:spPr>
              <a:xfrm>
                <a:off x="2318519" y="3873944"/>
                <a:ext cx="1914674" cy="338554"/>
              </a:xfrm>
              <a:prstGeom prst="rect">
                <a:avLst/>
              </a:prstGeom>
              <a:noFill/>
            </p:spPr>
            <p:txBody>
              <a:bodyPr wrap="square" rtlCol="0">
                <a:spAutoFit/>
              </a:bodyPr>
              <a:lstStyle/>
              <a:p>
                <a:pPr algn="ctr"/>
                <a:r>
                  <a:rPr lang="ja-JP" altLang="en-US" sz="1600" dirty="0" smtClean="0">
                    <a:latin typeface="メイリオ" panose="020B0604030504040204" pitchFamily="50" charset="-128"/>
                    <a:ea typeface="メイリオ" panose="020B0604030504040204" pitchFamily="50" charset="-128"/>
                  </a:rPr>
                  <a:t>顧客</a:t>
                </a:r>
                <a:r>
                  <a:rPr lang="en-US" altLang="ja-JP" sz="1600" dirty="0" smtClean="0">
                    <a:latin typeface="メイリオ" panose="020B0604030504040204" pitchFamily="50" charset="-128"/>
                    <a:ea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rPr>
                  <a:t>ユーザー</a:t>
                </a:r>
                <a:endParaRPr kumimoji="1" lang="ja-JP" altLang="en-US" sz="1600"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2173477" y="6004864"/>
                <a:ext cx="2515899" cy="338554"/>
              </a:xfrm>
              <a:prstGeom prst="rect">
                <a:avLst/>
              </a:prstGeom>
              <a:noFill/>
            </p:spPr>
            <p:txBody>
              <a:bodyPr wrap="square" rtlCol="0">
                <a:spAutoFit/>
              </a:bodyPr>
              <a:lstStyle/>
              <a:p>
                <a:pPr algn="ctr"/>
                <a:r>
                  <a:rPr lang="ja-JP" altLang="en-US" sz="1600" dirty="0">
                    <a:latin typeface="メイリオ" panose="020B0604030504040204" pitchFamily="50" charset="-128"/>
                    <a:ea typeface="メイリオ" panose="020B0604030504040204" pitchFamily="50" charset="-128"/>
                  </a:rPr>
                  <a:t>上司</a:t>
                </a:r>
                <a:r>
                  <a:rPr lang="en-US" altLang="ja-JP" sz="1600" dirty="0" smtClean="0">
                    <a:latin typeface="メイリオ" panose="020B0604030504040204" pitchFamily="50" charset="-128"/>
                    <a:ea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rPr>
                  <a:t>営業</a:t>
                </a:r>
                <a:r>
                  <a:rPr lang="en-US" altLang="ja-JP" sz="1600" dirty="0" smtClean="0">
                    <a:latin typeface="メイリオ" panose="020B0604030504040204" pitchFamily="50" charset="-128"/>
                    <a:ea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rPr>
                  <a:t>法務</a:t>
                </a:r>
                <a:r>
                  <a:rPr lang="en-US" altLang="ja-JP" sz="1600" dirty="0" err="1" smtClean="0">
                    <a:latin typeface="メイリオ" panose="020B0604030504040204" pitchFamily="50" charset="-128"/>
                    <a:ea typeface="メイリオ" panose="020B0604030504040204" pitchFamily="50" charset="-128"/>
                  </a:rPr>
                  <a:t>etc</a:t>
                </a:r>
                <a:endParaRPr kumimoji="1" lang="ja-JP" altLang="en-US" sz="1600" dirty="0">
                  <a:latin typeface="メイリオ" panose="020B0604030504040204" pitchFamily="50" charset="-128"/>
                  <a:ea typeface="メイリオ" panose="020B0604030504040204" pitchFamily="50" charset="-128"/>
                </a:endParaRPr>
              </a:p>
            </p:txBody>
          </p:sp>
        </p:grpSp>
        <p:sp>
          <p:nvSpPr>
            <p:cNvPr id="13" name="テキスト ボックス 12"/>
            <p:cNvSpPr txBox="1"/>
            <p:nvPr/>
          </p:nvSpPr>
          <p:spPr>
            <a:xfrm>
              <a:off x="4355161" y="5053838"/>
              <a:ext cx="2319827" cy="338554"/>
            </a:xfrm>
            <a:prstGeom prst="rect">
              <a:avLst/>
            </a:prstGeom>
            <a:noFill/>
          </p:spPr>
          <p:txBody>
            <a:bodyPr wrap="square" rtlCol="0">
              <a:spAutoFit/>
            </a:bodyPr>
            <a:lstStyle/>
            <a:p>
              <a:pPr algn="ctr"/>
              <a:r>
                <a:rPr lang="ja-JP" altLang="en-US" sz="1600" b="1" dirty="0" smtClean="0">
                  <a:latin typeface="メイリオ" panose="020B0604030504040204" pitchFamily="50" charset="-128"/>
                  <a:ea typeface="メイリオ" panose="020B0604030504040204" pitchFamily="50" charset="-128"/>
                </a:rPr>
                <a:t>プロダクトオーナー</a:t>
              </a:r>
              <a:endParaRPr kumimoji="1" lang="ja-JP" altLang="en-US" sz="1600" b="1" dirty="0">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23241004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ステークホルダーとの</a:t>
            </a:r>
            <a:r>
              <a:rPr lang="ja-JP" altLang="en-US" dirty="0"/>
              <a:t>協力</a:t>
            </a:r>
            <a:endParaRPr kumimoji="1" lang="ja-JP" altLang="en-US" dirty="0"/>
          </a:p>
        </p:txBody>
      </p:sp>
      <p:sp>
        <p:nvSpPr>
          <p:cNvPr id="3" name="コンテンツ プレースホルダー 2"/>
          <p:cNvSpPr>
            <a:spLocks noGrp="1"/>
          </p:cNvSpPr>
          <p:nvPr>
            <p:ph idx="1"/>
          </p:nvPr>
        </p:nvSpPr>
        <p:spPr>
          <a:xfrm>
            <a:off x="467544" y="1268759"/>
            <a:ext cx="8424936" cy="3816425"/>
          </a:xfrm>
        </p:spPr>
        <p:txBody>
          <a:bodyPr>
            <a:normAutofit lnSpcReduction="10000"/>
          </a:bodyPr>
          <a:lstStyle/>
          <a:p>
            <a:pPr marL="0" indent="0">
              <a:buNone/>
            </a:pPr>
            <a:r>
              <a:rPr kumimoji="1" lang="ja-JP" altLang="en-US" dirty="0" smtClean="0"/>
              <a:t>注意すべき点</a:t>
            </a:r>
            <a:endParaRPr kumimoji="1" lang="en-US" altLang="ja-JP" dirty="0" smtClean="0"/>
          </a:p>
          <a:p>
            <a:pPr marL="0" indent="0">
              <a:buNone/>
            </a:pPr>
            <a:endParaRPr lang="en-US" altLang="ja-JP" dirty="0"/>
          </a:p>
          <a:p>
            <a:pPr>
              <a:buFont typeface="Wingdings" panose="05000000000000000000" pitchFamily="2" charset="2"/>
              <a:buChar char="l"/>
            </a:pPr>
            <a:r>
              <a:rPr kumimoji="1" lang="ja-JP" altLang="en-US" b="1" dirty="0" smtClean="0"/>
              <a:t>ステークホルダーからプロダクトに関する有用な情報を得るための努力を行うのが望ましい</a:t>
            </a:r>
            <a:endParaRPr kumimoji="1" lang="en-US" altLang="ja-JP" b="1" dirty="0" smtClean="0"/>
          </a:p>
          <a:p>
            <a:pPr>
              <a:buFont typeface="Wingdings" panose="05000000000000000000" pitchFamily="2" charset="2"/>
              <a:buChar char="l"/>
            </a:pPr>
            <a:endParaRPr lang="en-US" altLang="ja-JP" b="1" dirty="0"/>
          </a:p>
          <a:p>
            <a:pPr>
              <a:buFont typeface="Wingdings" panose="05000000000000000000" pitchFamily="2" charset="2"/>
              <a:buChar char="l"/>
            </a:pPr>
            <a:endParaRPr lang="en-US" altLang="ja-JP" b="1" dirty="0"/>
          </a:p>
          <a:p>
            <a:pPr>
              <a:buFont typeface="Wingdings" panose="05000000000000000000" pitchFamily="2" charset="2"/>
              <a:buChar char="l"/>
            </a:pPr>
            <a:endParaRPr kumimoji="1" lang="en-US" altLang="ja-JP" b="1" dirty="0" smtClean="0"/>
          </a:p>
          <a:p>
            <a:pPr marL="0" indent="0">
              <a:buNone/>
            </a:pPr>
            <a:endParaRPr kumimoji="1" lang="en-US" altLang="ja-JP" b="1" dirty="0" smtClean="0"/>
          </a:p>
          <a:p>
            <a:pPr>
              <a:buFont typeface="Wingdings" panose="05000000000000000000" pitchFamily="2" charset="2"/>
              <a:buChar char="l"/>
            </a:pPr>
            <a:r>
              <a:rPr lang="ja-JP" altLang="en-US" b="1" dirty="0" smtClean="0"/>
              <a:t>ステークホルダーの要求を鵜呑みにし過ぎないこと</a:t>
            </a:r>
            <a:endParaRPr kumimoji="1" lang="ja-JP" altLang="en-US" b="1"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31</a:t>
            </a:fld>
            <a:endParaRPr lang="ja-JP" altLang="en-US">
              <a:solidFill>
                <a:srgbClr val="000000"/>
              </a:solidFill>
            </a:endParaRPr>
          </a:p>
        </p:txBody>
      </p:sp>
      <p:sp>
        <p:nvSpPr>
          <p:cNvPr id="5" name="角丸四角形 4"/>
          <p:cNvSpPr/>
          <p:nvPr/>
        </p:nvSpPr>
        <p:spPr>
          <a:xfrm>
            <a:off x="403048" y="2852936"/>
            <a:ext cx="8273408" cy="1368152"/>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solidFill>
                <a:latin typeface="メイリオ" panose="020B0604030504040204" pitchFamily="50" charset="-128"/>
                <a:ea typeface="メイリオ" panose="020B0604030504040204" pitchFamily="50" charset="-128"/>
              </a:rPr>
              <a:t>ステークホルダーからフィードバックを受けることでプロダクトに関する有用な情報や思いもよらないインサイトを得られる可能性がある。</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r>
              <a:rPr kumimoji="1" lang="ja-JP" altLang="en-US" dirty="0" smtClean="0">
                <a:solidFill>
                  <a:schemeClr val="tx1"/>
                </a:solidFill>
                <a:latin typeface="メイリオ" panose="020B0604030504040204" pitchFamily="50" charset="-128"/>
                <a:ea typeface="メイリオ" panose="020B0604030504040204" pitchFamily="50" charset="-128"/>
              </a:rPr>
              <a:t>そのため適切な経済性の管理の元スプリントレビューなどの場を通してステークホルダーからフィードバックが得られる努力を行うのが望ましい。</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6" name="角丸四角形 5"/>
          <p:cNvSpPr/>
          <p:nvPr/>
        </p:nvSpPr>
        <p:spPr>
          <a:xfrm>
            <a:off x="393870" y="4869160"/>
            <a:ext cx="8273408" cy="165618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solidFill>
                <a:latin typeface="メイリオ" panose="020B0604030504040204" pitchFamily="50" charset="-128"/>
                <a:ea typeface="メイリオ" panose="020B0604030504040204" pitchFamily="50" charset="-128"/>
              </a:rPr>
              <a:t>ステークホルダーの要求は優先順位にも影響を与えるため尊重すべきだが、慎重に検討しないといけない。なぜなら</a:t>
            </a:r>
            <a:r>
              <a:rPr kumimoji="1" lang="ja-JP" altLang="en-US" b="1" dirty="0" smtClean="0">
                <a:solidFill>
                  <a:srgbClr val="FF0000"/>
                </a:solidFill>
                <a:latin typeface="メイリオ" panose="020B0604030504040204" pitchFamily="50" charset="-128"/>
                <a:ea typeface="メイリオ" panose="020B0604030504040204" pitchFamily="50" charset="-128"/>
              </a:rPr>
              <a:t>ステーク</a:t>
            </a:r>
            <a:r>
              <a:rPr lang="ja-JP" altLang="en-US" b="1" dirty="0" smtClean="0">
                <a:solidFill>
                  <a:srgbClr val="FF0000"/>
                </a:solidFill>
                <a:latin typeface="メイリオ" panose="020B0604030504040204" pitchFamily="50" charset="-128"/>
                <a:ea typeface="メイリオ" panose="020B0604030504040204" pitchFamily="50" charset="-128"/>
              </a:rPr>
              <a:t>ホルダーの要求を満たすことが</a:t>
            </a:r>
            <a:r>
              <a:rPr lang="en-US" altLang="ja-JP" b="1" dirty="0" smtClean="0">
                <a:solidFill>
                  <a:srgbClr val="FF0000"/>
                </a:solidFill>
                <a:latin typeface="メイリオ" panose="020B0604030504040204" pitchFamily="50" charset="-128"/>
                <a:ea typeface="メイリオ" panose="020B0604030504040204" pitchFamily="50" charset="-128"/>
              </a:rPr>
              <a:t>ROI</a:t>
            </a:r>
            <a:r>
              <a:rPr lang="ja-JP" altLang="en-US" b="1" dirty="0" smtClean="0">
                <a:solidFill>
                  <a:srgbClr val="FF0000"/>
                </a:solidFill>
                <a:latin typeface="メイリオ" panose="020B0604030504040204" pitchFamily="50" charset="-128"/>
                <a:ea typeface="メイリオ" panose="020B0604030504040204" pitchFamily="50" charset="-128"/>
              </a:rPr>
              <a:t>の向上につながるとは限らない</a:t>
            </a:r>
            <a:r>
              <a:rPr lang="ja-JP" altLang="en-US" dirty="0" smtClean="0">
                <a:solidFill>
                  <a:schemeClr val="tx1"/>
                </a:solidFill>
                <a:latin typeface="メイリオ" panose="020B0604030504040204" pitchFamily="50" charset="-128"/>
                <a:ea typeface="メイリオ" panose="020B0604030504040204" pitchFamily="50" charset="-128"/>
              </a:rPr>
              <a:t>ため。</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プロダクトオーナーは自身のミッションがあくまで「</a:t>
            </a:r>
            <a:r>
              <a:rPr kumimoji="1" lang="ja-JP" altLang="en-US" dirty="0" smtClean="0">
                <a:solidFill>
                  <a:schemeClr val="tx1"/>
                </a:solidFill>
                <a:latin typeface="メイリオ" panose="020B0604030504040204" pitchFamily="50" charset="-128"/>
                <a:ea typeface="メイリオ" panose="020B0604030504040204" pitchFamily="50" charset="-128"/>
              </a:rPr>
              <a:t>プロダクトの価値向上」であることを忘れてはならない。</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702572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各セレモニーでの</a:t>
            </a:r>
            <a:r>
              <a:rPr lang="ja-JP" altLang="en-US" dirty="0"/>
              <a:t>関わりについて</a:t>
            </a:r>
            <a:endParaRPr kumimoji="1" lang="ja-JP" altLang="en-US" dirty="0"/>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32</a:t>
            </a:fld>
            <a:endParaRPr lang="ja-JP" altLang="en-US" dirty="0">
              <a:solidFill>
                <a:srgbClr val="000000"/>
              </a:solidFill>
            </a:endParaRPr>
          </a:p>
        </p:txBody>
      </p:sp>
    </p:spTree>
    <p:extLst>
      <p:ext uri="{BB962C8B-B14F-4D97-AF65-F5344CB8AC3E}">
        <p14:creationId xmlns:p14="http://schemas.microsoft.com/office/powerpoint/2010/main" val="42330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539552" y="2369392"/>
            <a:ext cx="4968552" cy="4011936"/>
          </a:xfrm>
          <a:prstGeom prst="rect">
            <a:avLst/>
          </a:prstGeom>
          <a:solidFill>
            <a:schemeClr val="bg1">
              <a:lumMod val="95000"/>
            </a:schemeClr>
          </a:solidFill>
          <a:ln w="571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スクラムを支える３つの概念</a:t>
            </a:r>
            <a:endParaRPr kumimoji="1" lang="ja-JP" altLang="en-US" dirty="0"/>
          </a:p>
        </p:txBody>
      </p:sp>
      <p:sp>
        <p:nvSpPr>
          <p:cNvPr id="3" name="コンテンツ プレースホルダー 2"/>
          <p:cNvSpPr>
            <a:spLocks noGrp="1"/>
          </p:cNvSpPr>
          <p:nvPr>
            <p:ph idx="1"/>
          </p:nvPr>
        </p:nvSpPr>
        <p:spPr>
          <a:xfrm>
            <a:off x="467544" y="1268759"/>
            <a:ext cx="8424936" cy="1100633"/>
          </a:xfrm>
        </p:spPr>
        <p:txBody>
          <a:bodyPr/>
          <a:lstStyle/>
          <a:p>
            <a:pPr marL="0" indent="0">
              <a:buNone/>
            </a:pPr>
            <a:r>
              <a:rPr lang="ja-JP" altLang="en-US" dirty="0"/>
              <a:t>スクラムは以下の３つの概念が中心にある。</a:t>
            </a:r>
            <a:endParaRPr lang="en-US" altLang="ja-JP" dirty="0"/>
          </a:p>
          <a:p>
            <a:pPr marL="0" indent="0">
              <a:buNone/>
            </a:pPr>
            <a:r>
              <a:rPr lang="ja-JP" altLang="en-US" dirty="0"/>
              <a:t>なお、</a:t>
            </a:r>
            <a:r>
              <a:rPr lang="ja-JP" altLang="en-US" b="1" dirty="0"/>
              <a:t>各セレモニーはすべて３つの概念を体現する場である</a:t>
            </a:r>
            <a:r>
              <a:rPr lang="ja-JP" altLang="en-US" dirty="0" smtClean="0"/>
              <a:t>。</a:t>
            </a:r>
            <a:endParaRPr kumimoji="1" lang="en-US" altLang="ja-JP" sz="5400" b="1" dirty="0"/>
          </a:p>
          <a:p>
            <a:pPr marL="0" indent="0">
              <a:buNone/>
            </a:pPr>
            <a:endParaRPr kumimoji="1" lang="ja-JP" altLang="en-US" b="1"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33</a:t>
            </a:fld>
            <a:endParaRPr lang="ja-JP" altLang="en-US">
              <a:solidFill>
                <a:srgbClr val="000000"/>
              </a:solidFill>
            </a:endParaRPr>
          </a:p>
        </p:txBody>
      </p:sp>
      <p:graphicFrame>
        <p:nvGraphicFramePr>
          <p:cNvPr id="9" name="図表 8"/>
          <p:cNvGraphicFramePr/>
          <p:nvPr>
            <p:extLst>
              <p:ext uri="{D42A27DB-BD31-4B8C-83A1-F6EECF244321}">
                <p14:modId xmlns:p14="http://schemas.microsoft.com/office/powerpoint/2010/main" val="3643647557"/>
              </p:ext>
            </p:extLst>
          </p:nvPr>
        </p:nvGraphicFramePr>
        <p:xfrm>
          <a:off x="243504" y="2369392"/>
          <a:ext cx="5264600" cy="3393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テキスト ボックス 10"/>
          <p:cNvSpPr txBox="1"/>
          <p:nvPr/>
        </p:nvSpPr>
        <p:spPr>
          <a:xfrm>
            <a:off x="1907704" y="5611887"/>
            <a:ext cx="2088232" cy="769441"/>
          </a:xfrm>
          <a:prstGeom prst="rect">
            <a:avLst/>
          </a:prstGeom>
          <a:noFill/>
        </p:spPr>
        <p:txBody>
          <a:bodyPr wrap="square" rtlCol="0">
            <a:spAutoFit/>
          </a:bodyPr>
          <a:lstStyle/>
          <a:p>
            <a:pPr algn="ctr"/>
            <a:r>
              <a:rPr kumimoji="1" lang="ja-JP" altLang="en-US" sz="4400" dirty="0" smtClean="0">
                <a:latin typeface="メイリオ" panose="020B0604030504040204" pitchFamily="50" charset="-128"/>
                <a:ea typeface="メイリオ" panose="020B0604030504040204" pitchFamily="50" charset="-128"/>
              </a:rPr>
              <a:t>透明性</a:t>
            </a:r>
            <a:endParaRPr kumimoji="1" lang="ja-JP" altLang="en-US" sz="4400" dirty="0">
              <a:latin typeface="メイリオ" panose="020B0604030504040204" pitchFamily="50" charset="-128"/>
              <a:ea typeface="メイリオ" panose="020B0604030504040204" pitchFamily="50" charset="-128"/>
            </a:endParaRPr>
          </a:p>
        </p:txBody>
      </p:sp>
      <p:sp>
        <p:nvSpPr>
          <p:cNvPr id="12" name="角丸四角形 11"/>
          <p:cNvSpPr/>
          <p:nvPr/>
        </p:nvSpPr>
        <p:spPr>
          <a:xfrm>
            <a:off x="5683388" y="2369392"/>
            <a:ext cx="3263497" cy="352839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各セレモニーにおいて</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algn="ctr"/>
            <a:r>
              <a:rPr kumimoji="1" lang="ja-JP" altLang="en-US" dirty="0" smtClean="0">
                <a:solidFill>
                  <a:schemeClr val="tx1"/>
                </a:solidFill>
                <a:latin typeface="メイリオ" panose="020B0604030504040204" pitchFamily="50" charset="-128"/>
                <a:ea typeface="メイリオ" panose="020B0604030504040204" pitchFamily="50" charset="-128"/>
              </a:rPr>
              <a:t>常に自分たちのプロセス、成果を検証し、新たな事実が判明</a:t>
            </a:r>
            <a:r>
              <a:rPr lang="ja-JP" altLang="en-US" dirty="0" smtClean="0">
                <a:solidFill>
                  <a:schemeClr val="tx1"/>
                </a:solidFill>
                <a:latin typeface="メイリオ" panose="020B0604030504040204" pitchFamily="50" charset="-128"/>
                <a:ea typeface="メイリオ" panose="020B0604030504040204" pitchFamily="50" charset="-128"/>
              </a:rPr>
              <a:t>するたびに適応</a:t>
            </a:r>
            <a:r>
              <a:rPr lang="ja-JP" altLang="en-US" dirty="0">
                <a:solidFill>
                  <a:schemeClr val="tx1"/>
                </a:solidFill>
                <a:latin typeface="メイリオ" panose="020B0604030504040204" pitchFamily="50" charset="-128"/>
                <a:ea typeface="メイリオ" panose="020B0604030504040204" pitchFamily="50" charset="-128"/>
              </a:rPr>
              <a:t>していく</a:t>
            </a:r>
            <a:r>
              <a:rPr kumimoji="1" lang="ja-JP" altLang="en-US" dirty="0" smtClean="0">
                <a:solidFill>
                  <a:schemeClr val="tx1"/>
                </a:solidFill>
                <a:latin typeface="メイリオ" panose="020B0604030504040204" pitchFamily="50" charset="-128"/>
                <a:ea typeface="メイリオ" panose="020B0604030504040204" pitchFamily="50" charset="-128"/>
              </a:rPr>
              <a:t>ことで仮説検証を行う。</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algn="ctr"/>
            <a:r>
              <a:rPr kumimoji="1" lang="ja-JP" altLang="en-US" dirty="0" smtClean="0">
                <a:solidFill>
                  <a:schemeClr val="tx1"/>
                </a:solidFill>
                <a:latin typeface="メイリオ" panose="020B0604030504040204" pitchFamily="50" charset="-128"/>
                <a:ea typeface="メイリオ" panose="020B0604030504040204" pitchFamily="50" charset="-128"/>
              </a:rPr>
              <a:t>これら一連の流れは</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algn="ctr"/>
            <a:r>
              <a:rPr kumimoji="1" lang="ja-JP" altLang="en-US" dirty="0" smtClean="0">
                <a:solidFill>
                  <a:schemeClr val="tx1"/>
                </a:solidFill>
                <a:latin typeface="メイリオ" panose="020B0604030504040204" pitchFamily="50" charset="-128"/>
                <a:ea typeface="メイリオ" panose="020B0604030504040204" pitchFamily="50" charset="-128"/>
              </a:rPr>
              <a:t>透明性が担保されることで初めて行うことができる。</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721715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457200" indent="-457200"/>
            <a:r>
              <a:rPr lang="ja-JP" altLang="en-US" dirty="0" smtClean="0"/>
              <a:t>各セレモニーでの関わり</a:t>
            </a:r>
            <a:r>
              <a:rPr lang="ja-JP" altLang="en-US" dirty="0"/>
              <a:t>について</a:t>
            </a:r>
            <a:endParaRPr lang="en-US" altLang="ja-JP"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673817429"/>
              </p:ext>
            </p:extLst>
          </p:nvPr>
        </p:nvGraphicFramePr>
        <p:xfrm>
          <a:off x="468312" y="1268413"/>
          <a:ext cx="8496175" cy="4790440"/>
        </p:xfrm>
        <a:graphic>
          <a:graphicData uri="http://schemas.openxmlformats.org/drawingml/2006/table">
            <a:tbl>
              <a:tblPr firstRow="1" bandRow="1">
                <a:tableStyleId>{93296810-A885-4BE3-A3E7-6D5BEEA58F35}</a:tableStyleId>
              </a:tblPr>
              <a:tblGrid>
                <a:gridCol w="2359659"/>
                <a:gridCol w="1239973"/>
                <a:gridCol w="4896543"/>
              </a:tblGrid>
              <a:tr h="370840">
                <a:tc>
                  <a:txBody>
                    <a:bodyPr/>
                    <a:lstStyle/>
                    <a:p>
                      <a:pPr algn="ctr"/>
                      <a:r>
                        <a:rPr kumimoji="1" lang="ja-JP" altLang="en-US" dirty="0" smtClean="0">
                          <a:latin typeface="メイリオ" panose="020B0604030504040204" pitchFamily="50" charset="-128"/>
                          <a:ea typeface="メイリオ" panose="020B0604030504040204" pitchFamily="50" charset="-128"/>
                        </a:rPr>
                        <a:t>イベント名</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dirty="0" smtClean="0">
                          <a:latin typeface="メイリオ" panose="020B0604030504040204" pitchFamily="50" charset="-128"/>
                          <a:ea typeface="メイリオ" panose="020B0604030504040204" pitchFamily="50" charset="-128"/>
                        </a:rPr>
                        <a:t>参加可否</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rPr>
                        <a:t>プロダクトオーナーの関わり</a:t>
                      </a:r>
                      <a:endParaRPr kumimoji="1" lang="ja-JP" altLang="en-US" dirty="0">
                        <a:latin typeface="メイリオ" panose="020B0604030504040204" pitchFamily="50" charset="-128"/>
                        <a:ea typeface="メイリオ" panose="020B0604030504040204" pitchFamily="50" charset="-128"/>
                      </a:endParaRPr>
                    </a:p>
                  </a:txBody>
                  <a:tcPr/>
                </a:tc>
              </a:tr>
              <a:tr h="370840">
                <a:tc>
                  <a:txBody>
                    <a:bodyPr/>
                    <a:lstStyle/>
                    <a:p>
                      <a:r>
                        <a:rPr kumimoji="1" lang="ja-JP" altLang="en-US" dirty="0" smtClean="0">
                          <a:latin typeface="メイリオ" panose="020B0604030504040204" pitchFamily="50" charset="-128"/>
                          <a:ea typeface="メイリオ" panose="020B0604030504040204" pitchFamily="50" charset="-128"/>
                        </a:rPr>
                        <a:t>デイリースクラム</a:t>
                      </a:r>
                      <a:endParaRPr kumimoji="1" lang="en-US" altLang="ja-JP" dirty="0" smtClean="0">
                        <a:latin typeface="メイリオ" panose="020B0604030504040204" pitchFamily="50" charset="-128"/>
                        <a:ea typeface="メイリオ" panose="020B0604030504040204" pitchFamily="50" charset="-128"/>
                      </a:endParaRPr>
                    </a:p>
                  </a:txBody>
                  <a:tcPr/>
                </a:tc>
                <a:tc>
                  <a:txBody>
                    <a:bodyPr/>
                    <a:lstStyle/>
                    <a:p>
                      <a:pPr algn="ctr"/>
                      <a:r>
                        <a:rPr kumimoji="1" lang="ja-JP" altLang="en-US" sz="4400" dirty="0" smtClean="0">
                          <a:latin typeface="メイリオ" panose="020B0604030504040204" pitchFamily="50" charset="-128"/>
                          <a:ea typeface="メイリオ" panose="020B0604030504040204" pitchFamily="50" charset="-128"/>
                        </a:rPr>
                        <a:t>△</a:t>
                      </a:r>
                      <a:endParaRPr kumimoji="1" lang="en-US" altLang="ja-JP" sz="4400" dirty="0" smtClean="0">
                        <a:latin typeface="メイリオ" panose="020B0604030504040204" pitchFamily="50" charset="-128"/>
                        <a:ea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rPr>
                        <a:t>必須ではないが、参加することで現在の進捗状況を把握することができる。</a:t>
                      </a:r>
                      <a:endParaRPr kumimoji="1" lang="ja-JP" altLang="en-US" dirty="0">
                        <a:latin typeface="メイリオ" panose="020B0604030504040204" pitchFamily="50" charset="-128"/>
                        <a:ea typeface="メイリオ" panose="020B0604030504040204" pitchFamily="50" charset="-128"/>
                      </a:endParaRPr>
                    </a:p>
                  </a:txBody>
                  <a:tcPr/>
                </a:tc>
              </a:tr>
              <a:tr h="370840">
                <a:tc>
                  <a:txBody>
                    <a:bodyPr/>
                    <a:lstStyle/>
                    <a:p>
                      <a:r>
                        <a:rPr kumimoji="1" lang="ja-JP" altLang="en-US" dirty="0" smtClean="0">
                          <a:latin typeface="メイリオ" panose="020B0604030504040204" pitchFamily="50" charset="-128"/>
                          <a:ea typeface="メイリオ" panose="020B0604030504040204" pitchFamily="50" charset="-128"/>
                        </a:rPr>
                        <a:t>バックログ</a:t>
                      </a:r>
                      <a:endParaRPr kumimoji="1"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リファインメント</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4400" dirty="0" smtClean="0">
                          <a:latin typeface="メイリオ" panose="020B0604030504040204" pitchFamily="50" charset="-128"/>
                          <a:ea typeface="メイリオ" panose="020B0604030504040204" pitchFamily="50" charset="-128"/>
                        </a:rPr>
                        <a:t>◎</a:t>
                      </a:r>
                      <a:endParaRPr kumimoji="1" lang="ja-JP" altLang="en-US" sz="4400" dirty="0">
                        <a:latin typeface="メイリオ" panose="020B0604030504040204" pitchFamily="50" charset="-128"/>
                        <a:ea typeface="メイリオ" panose="020B0604030504040204" pitchFamily="50" charset="-128"/>
                      </a:endParaRPr>
                    </a:p>
                  </a:txBody>
                  <a:tcPr/>
                </a:tc>
                <a:tc>
                  <a:txBody>
                    <a:bodyPr/>
                    <a:lstStyle/>
                    <a:p>
                      <a:r>
                        <a:rPr kumimoji="1" lang="ja-JP" altLang="en-US" b="1" dirty="0" smtClean="0">
                          <a:latin typeface="メイリオ" panose="020B0604030504040204" pitchFamily="50" charset="-128"/>
                          <a:ea typeface="メイリオ" panose="020B0604030504040204" pitchFamily="50" charset="-128"/>
                        </a:rPr>
                        <a:t>必須</a:t>
                      </a:r>
                      <a:r>
                        <a:rPr kumimoji="1" lang="ja-JP" altLang="en-US" dirty="0" smtClean="0">
                          <a:latin typeface="メイリオ" panose="020B0604030504040204" pitchFamily="50" charset="-128"/>
                          <a:ea typeface="メイリオ" panose="020B0604030504040204" pitchFamily="50" charset="-128"/>
                        </a:rPr>
                        <a:t>。開発チームが見積もれるようにプロダクトオーナーは各プロダクトバックログアイテムについて情報を共有する必要がある。</a:t>
                      </a:r>
                      <a:endParaRPr kumimoji="1" lang="ja-JP" altLang="en-US" dirty="0">
                        <a:latin typeface="メイリオ" panose="020B0604030504040204" pitchFamily="50" charset="-128"/>
                        <a:ea typeface="メイリオ" panose="020B0604030504040204" pitchFamily="50" charset="-128"/>
                      </a:endParaRPr>
                    </a:p>
                  </a:txBody>
                  <a:tcPr/>
                </a:tc>
              </a:tr>
              <a:tr h="370840">
                <a:tc>
                  <a:txBody>
                    <a:bodyPr/>
                    <a:lstStyle/>
                    <a:p>
                      <a:r>
                        <a:rPr kumimoji="1" lang="ja-JP" altLang="en-US" dirty="0" smtClean="0">
                          <a:latin typeface="メイリオ" panose="020B0604030504040204" pitchFamily="50" charset="-128"/>
                          <a:ea typeface="メイリオ" panose="020B0604030504040204" pitchFamily="50" charset="-128"/>
                        </a:rPr>
                        <a:t>プランニング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4400" dirty="0" smtClean="0">
                          <a:latin typeface="メイリオ" panose="020B0604030504040204" pitchFamily="50" charset="-128"/>
                          <a:ea typeface="メイリオ" panose="020B0604030504040204" pitchFamily="50" charset="-128"/>
                        </a:rPr>
                        <a:t>◎</a:t>
                      </a:r>
                      <a:endParaRPr kumimoji="1" lang="ja-JP" altLang="en-US" sz="4400" dirty="0">
                        <a:latin typeface="メイリオ" panose="020B0604030504040204" pitchFamily="50" charset="-128"/>
                        <a:ea typeface="メイリオ" panose="020B0604030504040204" pitchFamily="50" charset="-128"/>
                      </a:endParaRPr>
                    </a:p>
                  </a:txBody>
                  <a:tcPr/>
                </a:tc>
                <a:tc>
                  <a:txBody>
                    <a:bodyPr/>
                    <a:lstStyle/>
                    <a:p>
                      <a:r>
                        <a:rPr kumimoji="1" lang="ja-JP" altLang="en-US" b="1" dirty="0" smtClean="0">
                          <a:latin typeface="メイリオ" panose="020B0604030504040204" pitchFamily="50" charset="-128"/>
                          <a:ea typeface="メイリオ" panose="020B0604030504040204" pitchFamily="50" charset="-128"/>
                        </a:rPr>
                        <a:t>必須</a:t>
                      </a:r>
                      <a:r>
                        <a:rPr kumimoji="1" lang="ja-JP" altLang="en-US" dirty="0" smtClean="0">
                          <a:latin typeface="メイリオ" panose="020B0604030504040204" pitchFamily="50" charset="-128"/>
                          <a:ea typeface="メイリオ" panose="020B0604030504040204" pitchFamily="50" charset="-128"/>
                        </a:rPr>
                        <a:t>。現在の経済状況・スプリントゴール・今後の戦略について開発チームと共有することで、開発チームのコミットメントを促す。</a:t>
                      </a:r>
                      <a:endParaRPr kumimoji="1" lang="ja-JP" altLang="en-US" dirty="0">
                        <a:latin typeface="メイリオ" panose="020B0604030504040204" pitchFamily="50" charset="-128"/>
                        <a:ea typeface="メイリオ" panose="020B0604030504040204" pitchFamily="50" charset="-128"/>
                      </a:endParaRPr>
                    </a:p>
                  </a:txBody>
                  <a:tcPr/>
                </a:tc>
              </a:tr>
              <a:tr h="370840">
                <a:tc>
                  <a:txBody>
                    <a:bodyPr/>
                    <a:lstStyle/>
                    <a:p>
                      <a:r>
                        <a:rPr kumimoji="1" lang="ja-JP" altLang="en-US" dirty="0" smtClean="0">
                          <a:latin typeface="メイリオ" panose="020B0604030504040204" pitchFamily="50" charset="-128"/>
                          <a:ea typeface="メイリオ" panose="020B0604030504040204" pitchFamily="50" charset="-128"/>
                        </a:rPr>
                        <a:t>スプリントレビュー</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4400" dirty="0" smtClean="0">
                          <a:latin typeface="メイリオ" panose="020B0604030504040204" pitchFamily="50" charset="-128"/>
                          <a:ea typeface="メイリオ" panose="020B0604030504040204" pitchFamily="50" charset="-128"/>
                        </a:rPr>
                        <a:t>◎</a:t>
                      </a:r>
                      <a:endParaRPr kumimoji="1" lang="ja-JP" altLang="en-US" sz="4400" dirty="0">
                        <a:latin typeface="メイリオ" panose="020B0604030504040204" pitchFamily="50" charset="-128"/>
                        <a:ea typeface="メイリオ" panose="020B0604030504040204" pitchFamily="50" charset="-128"/>
                      </a:endParaRPr>
                    </a:p>
                  </a:txBody>
                  <a:tcPr/>
                </a:tc>
                <a:tc>
                  <a:txBody>
                    <a:bodyPr/>
                    <a:lstStyle/>
                    <a:p>
                      <a:r>
                        <a:rPr kumimoji="1" lang="ja-JP" altLang="en-US" b="1" dirty="0" smtClean="0">
                          <a:latin typeface="メイリオ" panose="020B0604030504040204" pitchFamily="50" charset="-128"/>
                          <a:ea typeface="メイリオ" panose="020B0604030504040204" pitchFamily="50" charset="-128"/>
                        </a:rPr>
                        <a:t>必須</a:t>
                      </a:r>
                      <a:r>
                        <a:rPr kumimoji="1" lang="ja-JP" altLang="en-US" dirty="0" smtClean="0">
                          <a:latin typeface="メイリオ" panose="020B0604030504040204" pitchFamily="50" charset="-128"/>
                          <a:ea typeface="メイリオ" panose="020B0604030504040204" pitchFamily="50" charset="-128"/>
                        </a:rPr>
                        <a:t>。レビューで得た情報をバックログに反映させることでバックログの透明性を保つことができる。</a:t>
                      </a:r>
                      <a:endParaRPr kumimoji="1" lang="ja-JP" altLang="en-US" dirty="0">
                        <a:latin typeface="メイリオ" panose="020B0604030504040204" pitchFamily="50" charset="-128"/>
                        <a:ea typeface="メイリオ" panose="020B0604030504040204" pitchFamily="50" charset="-128"/>
                      </a:endParaRPr>
                    </a:p>
                  </a:txBody>
                  <a:tcPr/>
                </a:tc>
              </a:tr>
              <a:tr h="370840">
                <a:tc>
                  <a:txBody>
                    <a:bodyPr/>
                    <a:lstStyle/>
                    <a:p>
                      <a:r>
                        <a:rPr kumimoji="1" lang="ja-JP" altLang="en-US" dirty="0" smtClean="0">
                          <a:latin typeface="メイリオ" panose="020B0604030504040204" pitchFamily="50" charset="-128"/>
                          <a:ea typeface="メイリオ" panose="020B0604030504040204" pitchFamily="50" charset="-128"/>
                        </a:rPr>
                        <a:t>レトロスペクティブ</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4400" dirty="0" smtClean="0">
                          <a:latin typeface="メイリオ" panose="020B0604030504040204" pitchFamily="50" charset="-128"/>
                          <a:ea typeface="メイリオ" panose="020B0604030504040204" pitchFamily="50" charset="-128"/>
                        </a:rPr>
                        <a:t>△</a:t>
                      </a:r>
                      <a:endParaRPr kumimoji="1" lang="ja-JP" altLang="en-US" sz="4400" dirty="0">
                        <a:latin typeface="メイリオ" panose="020B0604030504040204" pitchFamily="50" charset="-128"/>
                        <a:ea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rPr>
                        <a:t>必須ではないが、参加することで開発チームだけでは解決困難な課題の解決を図ることができる。</a:t>
                      </a:r>
                      <a:endParaRPr kumimoji="1" lang="ja-JP" altLang="en-US" dirty="0">
                        <a:latin typeface="メイリオ" panose="020B0604030504040204" pitchFamily="50" charset="-128"/>
                        <a:ea typeface="メイリオ" panose="020B0604030504040204" pitchFamily="50" charset="-128"/>
                      </a:endParaRPr>
                    </a:p>
                  </a:txBody>
                  <a:tcPr/>
                </a:tc>
              </a:tr>
            </a:tbl>
          </a:graphicData>
        </a:graphic>
      </p:graphicFrame>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34</a:t>
            </a:fld>
            <a:endParaRPr lang="ja-JP" altLang="en-US">
              <a:solidFill>
                <a:srgbClr val="000000"/>
              </a:solidFill>
            </a:endParaRPr>
          </a:p>
        </p:txBody>
      </p:sp>
    </p:spTree>
    <p:extLst>
      <p:ext uri="{BB962C8B-B14F-4D97-AF65-F5344CB8AC3E}">
        <p14:creationId xmlns:p14="http://schemas.microsoft.com/office/powerpoint/2010/main" val="1044262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クレジット</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u"/>
            </a:pPr>
            <a:r>
              <a:rPr kumimoji="1" lang="ja-JP" altLang="en-US" dirty="0" smtClean="0"/>
              <a:t>本資料ではスクラムガイドを引用して説明しています。</a:t>
            </a:r>
            <a:endParaRPr kumimoji="1" lang="en-US" altLang="ja-JP" dirty="0" smtClean="0"/>
          </a:p>
          <a:p>
            <a:pPr marL="457200" lvl="1" indent="0">
              <a:buNone/>
            </a:pPr>
            <a:endParaRPr lang="en-US" altLang="ja-JP" sz="900" dirty="0" smtClean="0"/>
          </a:p>
          <a:p>
            <a:pPr marL="457200" lvl="1" indent="0">
              <a:buNone/>
            </a:pPr>
            <a:r>
              <a:rPr lang="ja-JP" altLang="en-US" dirty="0" smtClean="0"/>
              <a:t>スクラムガイド</a:t>
            </a:r>
            <a:endParaRPr lang="en-US" altLang="ja-JP" dirty="0"/>
          </a:p>
          <a:p>
            <a:pPr marL="457200" lvl="1" indent="0">
              <a:buNone/>
            </a:pPr>
            <a:r>
              <a:rPr lang="en-US" altLang="ja-JP" sz="1600" dirty="0" smtClean="0"/>
              <a:t>©</a:t>
            </a:r>
            <a:r>
              <a:rPr lang="en-US" altLang="ja-JP" sz="1600" dirty="0"/>
              <a:t>2017 Ken </a:t>
            </a:r>
            <a:r>
              <a:rPr lang="en-US" altLang="ja-JP" sz="1600" dirty="0" err="1"/>
              <a:t>Schwaber</a:t>
            </a:r>
            <a:r>
              <a:rPr lang="en-US" altLang="ja-JP" sz="1600" dirty="0"/>
              <a:t> and Jeff Sutherland. Offered for license under the Attribution Share-Alike license of Creative </a:t>
            </a:r>
            <a:r>
              <a:rPr lang="en-US" altLang="ja-JP" sz="1600" dirty="0" smtClean="0"/>
              <a:t>Commons</a:t>
            </a:r>
            <a:endParaRPr lang="en-US" altLang="ja-JP" sz="1600" dirty="0"/>
          </a:p>
          <a:p>
            <a:pPr marL="457200" lvl="1" indent="0">
              <a:buNone/>
            </a:pPr>
            <a:r>
              <a:rPr lang="en-US" altLang="ja-JP" sz="1600" dirty="0" smtClean="0">
                <a:hlinkClick r:id="rId2"/>
              </a:rPr>
              <a:t>https</a:t>
            </a:r>
            <a:r>
              <a:rPr lang="en-US" altLang="ja-JP" sz="1600" dirty="0">
                <a:hlinkClick r:id="rId2"/>
              </a:rPr>
              <a:t>://</a:t>
            </a:r>
            <a:r>
              <a:rPr lang="en-US" altLang="ja-JP" sz="1600" dirty="0" smtClean="0">
                <a:hlinkClick r:id="rId2"/>
              </a:rPr>
              <a:t>www.scrumguides.org/docs/scrumguide/v2017/2017-Scrum-Guide-Japanese.pdf</a:t>
            </a:r>
            <a:endParaRPr lang="en-US" altLang="ja-JP" sz="1600" dirty="0" smtClean="0"/>
          </a:p>
          <a:p>
            <a:pPr marL="0" indent="0">
              <a:buNone/>
            </a:pPr>
            <a:endParaRPr kumimoji="1" lang="en-US" altLang="ja-JP" sz="1600" dirty="0" smtClean="0"/>
          </a:p>
          <a:p>
            <a:pPr>
              <a:buFont typeface="Wingdings" panose="05000000000000000000" pitchFamily="2" charset="2"/>
              <a:buChar char="u"/>
            </a:pPr>
            <a:r>
              <a:rPr lang="ja-JP" altLang="en-US" dirty="0"/>
              <a:t>資料中で利用しているアイコン</a:t>
            </a:r>
            <a:r>
              <a:rPr lang="ja-JP" altLang="en-US" dirty="0" smtClean="0"/>
              <a:t>は</a:t>
            </a:r>
            <a:r>
              <a:rPr lang="ja-JP" altLang="en-US" dirty="0"/>
              <a:t>　</a:t>
            </a:r>
            <a:r>
              <a:rPr lang="en-US" altLang="ja-JP" dirty="0" err="1"/>
              <a:t>Freepik</a:t>
            </a:r>
            <a:r>
              <a:rPr lang="en-US" altLang="ja-JP" dirty="0"/>
              <a:t>(</a:t>
            </a:r>
            <a:r>
              <a:rPr lang="en-US" altLang="ja-JP" dirty="0">
                <a:hlinkClick r:id="rId3"/>
              </a:rPr>
              <a:t>https://www.freepik.com</a:t>
            </a:r>
            <a:r>
              <a:rPr lang="en-US" altLang="ja-JP" dirty="0" smtClean="0">
                <a:hlinkClick r:id="rId3"/>
              </a:rPr>
              <a:t>/</a:t>
            </a:r>
            <a:r>
              <a:rPr lang="en-US" altLang="ja-JP" dirty="0" smtClean="0"/>
              <a:t>)</a:t>
            </a:r>
            <a:r>
              <a:rPr lang="ja-JP" altLang="en-US" dirty="0"/>
              <a:t>によって作成され</a:t>
            </a:r>
            <a:r>
              <a:rPr lang="ja-JP" altLang="en-US" dirty="0" smtClean="0"/>
              <a:t>、</a:t>
            </a:r>
            <a:r>
              <a:rPr lang="en-US" altLang="ja-JP" dirty="0" smtClean="0">
                <a:hlinkClick r:id="rId4"/>
              </a:rPr>
              <a:t>https</a:t>
            </a:r>
            <a:r>
              <a:rPr lang="en-US" altLang="ja-JP" dirty="0">
                <a:hlinkClick r:id="rId4"/>
              </a:rPr>
              <a:t>://www.flaticon.com</a:t>
            </a:r>
            <a:r>
              <a:rPr lang="en-US" altLang="ja-JP" dirty="0" smtClean="0">
                <a:hlinkClick r:id="rId4"/>
              </a:rPr>
              <a:t>/</a:t>
            </a:r>
            <a:r>
              <a:rPr lang="en-US" altLang="ja-JP" dirty="0" smtClean="0"/>
              <a:t> </a:t>
            </a:r>
            <a:r>
              <a:rPr lang="ja-JP" altLang="en-US" dirty="0" err="1"/>
              <a:t>にて</a:t>
            </a:r>
            <a:r>
              <a:rPr lang="ja-JP" altLang="en-US" dirty="0"/>
              <a:t>公開されています</a:t>
            </a:r>
            <a:r>
              <a:rPr lang="ja-JP" altLang="en-US" dirty="0" smtClean="0"/>
              <a:t>。</a:t>
            </a:r>
            <a:endParaRPr lang="en-US" altLang="ja-JP" dirty="0" smtClean="0"/>
          </a:p>
          <a:p>
            <a:pPr marL="0" indent="0">
              <a:buNone/>
            </a:pPr>
            <a:endParaRPr lang="en-US" altLang="ja-JP" dirty="0" smtClean="0"/>
          </a:p>
          <a:p>
            <a:pPr marL="0" indent="0">
              <a:buNone/>
            </a:pPr>
            <a:endParaRPr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4</a:t>
            </a:fld>
            <a:endParaRPr lang="ja-JP" altLang="en-US">
              <a:solidFill>
                <a:srgbClr val="000000"/>
              </a:solidFill>
            </a:endParaRPr>
          </a:p>
        </p:txBody>
      </p:sp>
    </p:spTree>
    <p:extLst>
      <p:ext uri="{BB962C8B-B14F-4D97-AF65-F5344CB8AC3E}">
        <p14:creationId xmlns:p14="http://schemas.microsoft.com/office/powerpoint/2010/main" val="2669852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プロダクトオーナーとは</a:t>
            </a:r>
            <a:endParaRPr kumimoji="1" lang="ja-JP" altLang="en-US" dirty="0"/>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5</a:t>
            </a:fld>
            <a:endParaRPr lang="ja-JP" altLang="en-US" dirty="0">
              <a:solidFill>
                <a:srgbClr val="000000"/>
              </a:solidFill>
            </a:endParaRPr>
          </a:p>
        </p:txBody>
      </p:sp>
    </p:spTree>
    <p:extLst>
      <p:ext uri="{BB962C8B-B14F-4D97-AF65-F5344CB8AC3E}">
        <p14:creationId xmlns:p14="http://schemas.microsoft.com/office/powerpoint/2010/main" val="1748251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1115616" y="2321351"/>
            <a:ext cx="6408712" cy="4131985"/>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プロダクトオーナー</a:t>
            </a:r>
            <a:r>
              <a:rPr kumimoji="1" lang="ja-JP" altLang="en-US" dirty="0" smtClean="0"/>
              <a:t>とは</a:t>
            </a:r>
            <a:endParaRPr kumimoji="1" lang="ja-JP" altLang="en-US" dirty="0"/>
          </a:p>
        </p:txBody>
      </p:sp>
      <p:sp>
        <p:nvSpPr>
          <p:cNvPr id="6" name="コンテンツ プレースホルダー 5"/>
          <p:cNvSpPr>
            <a:spLocks noGrp="1"/>
          </p:cNvSpPr>
          <p:nvPr>
            <p:ph idx="1"/>
          </p:nvPr>
        </p:nvSpPr>
        <p:spPr/>
        <p:txBody>
          <a:bodyPr/>
          <a:lstStyle/>
          <a:p>
            <a:pPr marL="0" indent="0">
              <a:buNone/>
            </a:pPr>
            <a:r>
              <a:rPr kumimoji="1" lang="ja-JP" altLang="en-US" sz="2000" dirty="0" smtClean="0"/>
              <a:t>スクラムチームを構成する</a:t>
            </a:r>
            <a:r>
              <a:rPr kumimoji="1" lang="ja-JP" altLang="en-US" sz="2000" b="1" i="1" dirty="0" smtClean="0">
                <a:solidFill>
                  <a:srgbClr val="FF0000"/>
                </a:solidFill>
              </a:rPr>
              <a:t>役割</a:t>
            </a:r>
            <a:r>
              <a:rPr kumimoji="1" lang="ja-JP" altLang="en-US" sz="2000" dirty="0" smtClean="0"/>
              <a:t>の一つ。</a:t>
            </a:r>
            <a:r>
              <a:rPr lang="ja-JP" altLang="en-US" sz="1800" dirty="0" smtClean="0"/>
              <a:t>スクラムチームやステークホルダー（スクラムチーム以外のプロダクト関係者の総称）との協力、潜在マーケットの開拓等を通して</a:t>
            </a:r>
            <a:r>
              <a:rPr lang="ja-JP" altLang="en-US" sz="2000" dirty="0" smtClean="0"/>
              <a:t>プロダクトの価値</a:t>
            </a:r>
            <a:r>
              <a:rPr lang="en-US" altLang="ja-JP" sz="2000" dirty="0" smtClean="0"/>
              <a:t>(</a:t>
            </a:r>
            <a:r>
              <a:rPr lang="ja-JP" altLang="en-US" sz="2000" dirty="0" smtClean="0"/>
              <a:t>投資利益率</a:t>
            </a:r>
            <a:r>
              <a:rPr lang="en-US" altLang="ja-JP" sz="2000" dirty="0" smtClean="0"/>
              <a:t>=ROI)</a:t>
            </a:r>
            <a:r>
              <a:rPr lang="ja-JP" altLang="en-US" sz="2000" dirty="0" smtClean="0"/>
              <a:t>向上に責任を持つ。</a:t>
            </a:r>
            <a:endParaRPr kumimoji="1" lang="en-US" altLang="ja-JP" sz="2000" dirty="0" smtClean="0"/>
          </a:p>
          <a:p>
            <a:pPr marL="0" indent="0">
              <a:buNone/>
            </a:pPr>
            <a:endParaRPr kumimoji="1" lang="ja-JP" altLang="en-US" dirty="0"/>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6</a:t>
            </a:fld>
            <a:endParaRPr lang="ja-JP" altLang="en-US" dirty="0">
              <a:solidFill>
                <a:srgbClr val="000000"/>
              </a:solidFill>
            </a:endParaRPr>
          </a:p>
        </p:txBody>
      </p:sp>
      <p:grpSp>
        <p:nvGrpSpPr>
          <p:cNvPr id="75" name="グループ化 74"/>
          <p:cNvGrpSpPr/>
          <p:nvPr/>
        </p:nvGrpSpPr>
        <p:grpSpPr>
          <a:xfrm>
            <a:off x="1752382" y="2378820"/>
            <a:ext cx="5231886" cy="3859734"/>
            <a:chOff x="-3798930" y="2239245"/>
            <a:chExt cx="5231886" cy="3859734"/>
          </a:xfrm>
        </p:grpSpPr>
        <p:sp>
          <p:nvSpPr>
            <p:cNvPr id="56" name="円/楕円 55"/>
            <p:cNvSpPr/>
            <p:nvPr/>
          </p:nvSpPr>
          <p:spPr>
            <a:xfrm>
              <a:off x="-2430778" y="2239245"/>
              <a:ext cx="2653525" cy="2346324"/>
            </a:xfrm>
            <a:prstGeom prst="ellipse">
              <a:avLst/>
            </a:prstGeom>
            <a:solidFill>
              <a:schemeClr val="accent6">
                <a:lumMod val="20000"/>
                <a:lumOff val="80000"/>
              </a:schemeClr>
            </a:solidFill>
            <a:ln w="381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3787624" y="3679404"/>
              <a:ext cx="2653525" cy="2419575"/>
            </a:xfrm>
            <a:prstGeom prst="ellipse">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1400589" y="3606153"/>
              <a:ext cx="2653525" cy="2419575"/>
            </a:xfrm>
            <a:prstGeom prst="ellipse">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9" name="グループ化 58"/>
            <p:cNvGrpSpPr/>
            <p:nvPr/>
          </p:nvGrpSpPr>
          <p:grpSpPr>
            <a:xfrm>
              <a:off x="-1915416" y="3368858"/>
              <a:ext cx="1332148" cy="1575508"/>
              <a:chOff x="3215154" y="2919811"/>
              <a:chExt cx="1332148" cy="1575508"/>
            </a:xfrm>
          </p:grpSpPr>
          <p:pic>
            <p:nvPicPr>
              <p:cNvPr id="60" name="図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2534" y="2919811"/>
                <a:ext cx="1148764" cy="1019833"/>
              </a:xfrm>
              <a:prstGeom prst="rect">
                <a:avLst/>
              </a:prstGeom>
            </p:spPr>
          </p:pic>
          <p:sp>
            <p:nvSpPr>
              <p:cNvPr id="61" name="テキスト ボックス 60"/>
              <p:cNvSpPr txBox="1"/>
              <p:nvPr/>
            </p:nvSpPr>
            <p:spPr>
              <a:xfrm>
                <a:off x="3215154" y="3972099"/>
                <a:ext cx="1332148" cy="523220"/>
              </a:xfrm>
              <a:prstGeom prst="rect">
                <a:avLst/>
              </a:prstGeom>
              <a:noFill/>
            </p:spPr>
            <p:txBody>
              <a:bodyPr wrap="square" rtlCol="0">
                <a:spAutoFit/>
              </a:bodyPr>
              <a:lstStyle/>
              <a:p>
                <a:pPr algn="ctr"/>
                <a:r>
                  <a:rPr lang="ja-JP" altLang="en-US" sz="1400" b="1" dirty="0" smtClean="0">
                    <a:latin typeface="メイリオ" panose="020B0604030504040204" pitchFamily="50" charset="-128"/>
                    <a:ea typeface="メイリオ" panose="020B0604030504040204" pitchFamily="50" charset="-128"/>
                  </a:rPr>
                  <a:t>プロダクト</a:t>
                </a:r>
                <a:endParaRPr lang="en-US" altLang="ja-JP" sz="1400" b="1" dirty="0" smtClean="0">
                  <a:latin typeface="メイリオ" panose="020B0604030504040204" pitchFamily="50" charset="-128"/>
                  <a:ea typeface="メイリオ" panose="020B0604030504040204" pitchFamily="50" charset="-128"/>
                </a:endParaRPr>
              </a:p>
              <a:p>
                <a:pPr algn="ctr"/>
                <a:r>
                  <a:rPr lang="ja-JP" altLang="en-US" sz="1400" b="1" dirty="0" smtClean="0">
                    <a:latin typeface="メイリオ" panose="020B0604030504040204" pitchFamily="50" charset="-128"/>
                    <a:ea typeface="メイリオ" panose="020B0604030504040204" pitchFamily="50" charset="-128"/>
                  </a:rPr>
                  <a:t>オーナー</a:t>
                </a:r>
                <a:endParaRPr kumimoji="1" lang="ja-JP" altLang="en-US" sz="1400" b="1" dirty="0">
                  <a:latin typeface="メイリオ" panose="020B0604030504040204" pitchFamily="50" charset="-128"/>
                  <a:ea typeface="メイリオ" panose="020B0604030504040204" pitchFamily="50" charset="-128"/>
                </a:endParaRPr>
              </a:p>
            </p:txBody>
          </p:sp>
        </p:grpSp>
        <p:pic>
          <p:nvPicPr>
            <p:cNvPr id="62" name="図 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5870" y="4081512"/>
              <a:ext cx="953493" cy="1068791"/>
            </a:xfrm>
            <a:prstGeom prst="rect">
              <a:avLst/>
            </a:prstGeom>
          </p:spPr>
        </p:pic>
        <p:sp>
          <p:nvSpPr>
            <p:cNvPr id="63" name="テキスト ボックス 62"/>
            <p:cNvSpPr txBox="1"/>
            <p:nvPr/>
          </p:nvSpPr>
          <p:spPr>
            <a:xfrm>
              <a:off x="-43208" y="4945609"/>
              <a:ext cx="965154" cy="523220"/>
            </a:xfrm>
            <a:prstGeom prst="rect">
              <a:avLst/>
            </a:prstGeom>
            <a:noFill/>
          </p:spPr>
          <p:txBody>
            <a:bodyPr wrap="square" rtlCol="0">
              <a:spAutoFit/>
            </a:bodyPr>
            <a:lstStyle/>
            <a:p>
              <a:pPr algn="ctr"/>
              <a:r>
                <a:rPr kumimoji="1" lang="ja-JP" altLang="en-US" sz="1400" dirty="0" smtClean="0">
                  <a:latin typeface="メイリオ" panose="020B0604030504040204" pitchFamily="50" charset="-128"/>
                  <a:ea typeface="メイリオ" panose="020B0604030504040204" pitchFamily="50" charset="-128"/>
                </a:rPr>
                <a:t>スクラム</a:t>
              </a:r>
              <a:endParaRPr kumimoji="1" lang="en-US" altLang="ja-JP" sz="1400" dirty="0" smtClean="0">
                <a:latin typeface="メイリオ" panose="020B0604030504040204" pitchFamily="50" charset="-128"/>
                <a:ea typeface="メイリオ" panose="020B0604030504040204" pitchFamily="50" charset="-128"/>
              </a:endParaRPr>
            </a:p>
            <a:p>
              <a:pPr algn="ctr"/>
              <a:r>
                <a:rPr kumimoji="1" lang="ja-JP" altLang="en-US" sz="1400" dirty="0" smtClean="0">
                  <a:latin typeface="メイリオ" panose="020B0604030504040204" pitchFamily="50" charset="-128"/>
                  <a:ea typeface="メイリオ" panose="020B0604030504040204" pitchFamily="50" charset="-128"/>
                </a:rPr>
                <a:t>マスター</a:t>
              </a:r>
              <a:endParaRPr kumimoji="1" lang="ja-JP" altLang="en-US" sz="1400" dirty="0">
                <a:latin typeface="メイリオ" panose="020B0604030504040204" pitchFamily="50" charset="-128"/>
                <a:ea typeface="メイリオ" panose="020B0604030504040204" pitchFamily="50" charset="-128"/>
              </a:endParaRPr>
            </a:p>
          </p:txBody>
        </p:sp>
        <p:pic>
          <p:nvPicPr>
            <p:cNvPr id="64" name="図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7304" y="4657577"/>
              <a:ext cx="892869" cy="1000838"/>
            </a:xfrm>
            <a:prstGeom prst="rect">
              <a:avLst/>
            </a:prstGeom>
          </p:spPr>
        </p:pic>
        <p:sp>
          <p:nvSpPr>
            <p:cNvPr id="65" name="テキスト ボックス 64"/>
            <p:cNvSpPr txBox="1"/>
            <p:nvPr/>
          </p:nvSpPr>
          <p:spPr>
            <a:xfrm>
              <a:off x="-991219" y="5521906"/>
              <a:ext cx="1184899" cy="307777"/>
            </a:xfrm>
            <a:prstGeom prst="rect">
              <a:avLst/>
            </a:prstGeom>
            <a:noFill/>
          </p:spPr>
          <p:txBody>
            <a:bodyPr wrap="square" rtlCol="0">
              <a:spAutoFit/>
            </a:bodyPr>
            <a:lstStyle/>
            <a:p>
              <a:pPr algn="ctr"/>
              <a:r>
                <a:rPr kumimoji="1" lang="ja-JP" altLang="en-US" sz="1400" dirty="0" smtClean="0">
                  <a:latin typeface="メイリオ" panose="020B0604030504040204" pitchFamily="50" charset="-128"/>
                  <a:ea typeface="メイリオ" panose="020B0604030504040204" pitchFamily="50" charset="-128"/>
                </a:rPr>
                <a:t>開発チーム</a:t>
              </a:r>
              <a:endParaRPr kumimoji="1" lang="ja-JP" altLang="en-US" sz="1400" dirty="0">
                <a:latin typeface="メイリオ" panose="020B0604030504040204" pitchFamily="50" charset="-128"/>
                <a:ea typeface="メイリオ" panose="020B0604030504040204" pitchFamily="50" charset="-128"/>
              </a:endParaRPr>
            </a:p>
          </p:txBody>
        </p:sp>
        <p:grpSp>
          <p:nvGrpSpPr>
            <p:cNvPr id="66" name="グループ化 65"/>
            <p:cNvGrpSpPr/>
            <p:nvPr/>
          </p:nvGrpSpPr>
          <p:grpSpPr>
            <a:xfrm>
              <a:off x="-3502640" y="4262877"/>
              <a:ext cx="976284" cy="831436"/>
              <a:chOff x="755576" y="2332514"/>
              <a:chExt cx="976284" cy="831436"/>
            </a:xfrm>
          </p:grpSpPr>
          <p:pic>
            <p:nvPicPr>
              <p:cNvPr id="67" name="図 6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2868" y="2332514"/>
                <a:ext cx="708992" cy="794724"/>
              </a:xfrm>
              <a:prstGeom prst="rect">
                <a:avLst/>
              </a:prstGeom>
            </p:spPr>
          </p:pic>
          <p:pic>
            <p:nvPicPr>
              <p:cNvPr id="68" name="図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5576" y="2369229"/>
                <a:ext cx="708991" cy="794721"/>
              </a:xfrm>
              <a:prstGeom prst="rect">
                <a:avLst/>
              </a:prstGeom>
            </p:spPr>
          </p:pic>
        </p:grpSp>
        <p:sp>
          <p:nvSpPr>
            <p:cNvPr id="69" name="テキスト ボックス 68"/>
            <p:cNvSpPr txBox="1"/>
            <p:nvPr/>
          </p:nvSpPr>
          <p:spPr>
            <a:xfrm>
              <a:off x="-3798930" y="5140645"/>
              <a:ext cx="1301573" cy="307777"/>
            </a:xfrm>
            <a:prstGeom prst="rect">
              <a:avLst/>
            </a:prstGeom>
            <a:noFill/>
          </p:spPr>
          <p:txBody>
            <a:bodyPr wrap="square" rtlCol="0">
              <a:spAutoFit/>
            </a:bodyPr>
            <a:lstStyle/>
            <a:p>
              <a:pPr algn="ctr"/>
              <a:r>
                <a:rPr lang="ja-JP" altLang="en-US" sz="1400" dirty="0" smtClean="0">
                  <a:latin typeface="メイリオ" panose="020B0604030504040204" pitchFamily="50" charset="-128"/>
                  <a:ea typeface="メイリオ" panose="020B0604030504040204" pitchFamily="50" charset="-128"/>
                </a:rPr>
                <a:t>上司</a:t>
              </a:r>
              <a:r>
                <a:rPr lang="en-US" altLang="ja-JP" sz="1400" dirty="0" smtClean="0">
                  <a:latin typeface="メイリオ" panose="020B0604030504040204" pitchFamily="50" charset="-128"/>
                  <a:ea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rPr>
                <a:t>営業</a:t>
              </a:r>
              <a:r>
                <a:rPr lang="en-US" altLang="ja-JP" sz="1400" dirty="0" err="1" smtClean="0">
                  <a:latin typeface="メイリオ" panose="020B0604030504040204" pitchFamily="50" charset="-128"/>
                  <a:ea typeface="メイリオ" panose="020B0604030504040204" pitchFamily="50" charset="-128"/>
                </a:rPr>
                <a:t>etc</a:t>
              </a:r>
              <a:endParaRPr kumimoji="1" lang="ja-JP" altLang="en-US" sz="1400" dirty="0">
                <a:latin typeface="メイリオ" panose="020B0604030504040204" pitchFamily="50" charset="-128"/>
                <a:ea typeface="メイリオ" panose="020B0604030504040204" pitchFamily="50" charset="-128"/>
              </a:endParaRPr>
            </a:p>
          </p:txBody>
        </p:sp>
        <p:pic>
          <p:nvPicPr>
            <p:cNvPr id="70" name="図 6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91480" y="4729585"/>
              <a:ext cx="700510" cy="785217"/>
            </a:xfrm>
            <a:prstGeom prst="rect">
              <a:avLst/>
            </a:prstGeom>
          </p:spPr>
        </p:pic>
        <p:sp>
          <p:nvSpPr>
            <p:cNvPr id="71" name="テキスト ボックス 70"/>
            <p:cNvSpPr txBox="1"/>
            <p:nvPr/>
          </p:nvSpPr>
          <p:spPr>
            <a:xfrm>
              <a:off x="-2851520" y="5521673"/>
              <a:ext cx="1435518" cy="307777"/>
            </a:xfrm>
            <a:prstGeom prst="rect">
              <a:avLst/>
            </a:prstGeom>
            <a:noFill/>
          </p:spPr>
          <p:txBody>
            <a:bodyPr wrap="square" rtlCol="0">
              <a:spAutoFit/>
            </a:bodyPr>
            <a:lstStyle/>
            <a:p>
              <a:pPr algn="ctr"/>
              <a:r>
                <a:rPr lang="ja-JP" altLang="en-US" sz="1400" dirty="0" smtClean="0">
                  <a:latin typeface="メイリオ" panose="020B0604030504040204" pitchFamily="50" charset="-128"/>
                  <a:ea typeface="メイリオ" panose="020B0604030504040204" pitchFamily="50" charset="-128"/>
                </a:rPr>
                <a:t>顧客</a:t>
              </a:r>
              <a:r>
                <a:rPr lang="en-US" altLang="ja-JP" sz="1400" dirty="0" smtClean="0">
                  <a:latin typeface="メイリオ" panose="020B0604030504040204" pitchFamily="50" charset="-128"/>
                  <a:ea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rPr>
                <a:t>ユーザー</a:t>
              </a:r>
              <a:endParaRPr kumimoji="1" lang="ja-JP" altLang="en-US" sz="1400" dirty="0">
                <a:latin typeface="メイリオ" panose="020B0604030504040204" pitchFamily="50" charset="-128"/>
                <a:ea typeface="メイリオ" panose="020B0604030504040204" pitchFamily="50" charset="-128"/>
              </a:endParaRPr>
            </a:p>
          </p:txBody>
        </p:sp>
        <p:sp>
          <p:nvSpPr>
            <p:cNvPr id="72" name="正方形/長方形 71"/>
            <p:cNvSpPr/>
            <p:nvPr/>
          </p:nvSpPr>
          <p:spPr>
            <a:xfrm>
              <a:off x="-2131440" y="2239245"/>
              <a:ext cx="2016224" cy="35879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smtClean="0">
                  <a:solidFill>
                    <a:schemeClr val="tx1"/>
                  </a:solidFill>
                  <a:latin typeface="メイリオ" panose="020B0604030504040204" pitchFamily="50" charset="-128"/>
                  <a:ea typeface="メイリオ" panose="020B0604030504040204" pitchFamily="50" charset="-128"/>
                </a:rPr>
                <a:t>潜在的なマーケット</a:t>
              </a:r>
              <a:endParaRPr kumimoji="1" lang="ja-JP" altLang="en-US" sz="1600" b="1" dirty="0">
                <a:solidFill>
                  <a:schemeClr val="tx1"/>
                </a:solidFill>
                <a:latin typeface="メイリオ" panose="020B0604030504040204" pitchFamily="50" charset="-128"/>
                <a:ea typeface="メイリオ" panose="020B0604030504040204" pitchFamily="50" charset="-128"/>
              </a:endParaRPr>
            </a:p>
          </p:txBody>
        </p:sp>
        <p:sp>
          <p:nvSpPr>
            <p:cNvPr id="73" name="正方形/長方形 72"/>
            <p:cNvSpPr/>
            <p:nvPr/>
          </p:nvSpPr>
          <p:spPr>
            <a:xfrm>
              <a:off x="-583268" y="3576214"/>
              <a:ext cx="2016224" cy="35879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smtClean="0">
                  <a:solidFill>
                    <a:schemeClr val="tx1"/>
                  </a:solidFill>
                  <a:latin typeface="メイリオ" panose="020B0604030504040204" pitchFamily="50" charset="-128"/>
                  <a:ea typeface="メイリオ" panose="020B0604030504040204" pitchFamily="50" charset="-128"/>
                </a:rPr>
                <a:t>スクラムチーム</a:t>
              </a:r>
              <a:endParaRPr kumimoji="1" lang="ja-JP" altLang="en-US" sz="1600" b="1" dirty="0">
                <a:solidFill>
                  <a:schemeClr val="tx1"/>
                </a:solidFill>
                <a:latin typeface="メイリオ" panose="020B0604030504040204" pitchFamily="50" charset="-128"/>
                <a:ea typeface="メイリオ" panose="020B0604030504040204" pitchFamily="50" charset="-128"/>
              </a:endParaRPr>
            </a:p>
          </p:txBody>
        </p:sp>
        <p:sp>
          <p:nvSpPr>
            <p:cNvPr id="74" name="正方形/長方形 73"/>
            <p:cNvSpPr/>
            <p:nvPr/>
          </p:nvSpPr>
          <p:spPr>
            <a:xfrm>
              <a:off x="-3780812" y="3643407"/>
              <a:ext cx="2016224" cy="35879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smtClean="0">
                  <a:solidFill>
                    <a:schemeClr val="tx1"/>
                  </a:solidFill>
                  <a:latin typeface="メイリオ" panose="020B0604030504040204" pitchFamily="50" charset="-128"/>
                  <a:ea typeface="メイリオ" panose="020B0604030504040204" pitchFamily="50" charset="-128"/>
                </a:rPr>
                <a:t>ステークホルダー</a:t>
              </a:r>
              <a:endParaRPr kumimoji="1" lang="ja-JP" altLang="en-US" sz="1600" b="1" dirty="0">
                <a:solidFill>
                  <a:schemeClr val="tx1"/>
                </a:solidFill>
                <a:latin typeface="メイリオ" panose="020B0604030504040204" pitchFamily="50" charset="-128"/>
                <a:ea typeface="メイリオ" panose="020B0604030504040204" pitchFamily="50" charset="-128"/>
              </a:endParaRPr>
            </a:p>
          </p:txBody>
        </p:sp>
      </p:grpSp>
      <p:sp>
        <p:nvSpPr>
          <p:cNvPr id="7" name="角丸四角形 6"/>
          <p:cNvSpPr/>
          <p:nvPr/>
        </p:nvSpPr>
        <p:spPr>
          <a:xfrm>
            <a:off x="3563888" y="2924944"/>
            <a:ext cx="1619055" cy="432048"/>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latin typeface="メイリオ" panose="020B0604030504040204" pitchFamily="50" charset="-128"/>
                <a:ea typeface="メイリオ" panose="020B0604030504040204" pitchFamily="50" charset="-128"/>
              </a:rPr>
              <a:t>潜在顧客</a:t>
            </a:r>
            <a:r>
              <a:rPr lang="en-US" altLang="ja-JP" sz="1400" dirty="0" smtClean="0">
                <a:solidFill>
                  <a:schemeClr val="tx1"/>
                </a:solidFill>
                <a:latin typeface="メイリオ" panose="020B0604030504040204" pitchFamily="50" charset="-128"/>
                <a:ea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rPr>
              <a:t>市場</a:t>
            </a:r>
            <a:endParaRPr kumimoji="1" lang="ja-JP" altLang="en-US" sz="1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35724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8240" y="2960984"/>
            <a:ext cx="6840064" cy="396008"/>
          </a:xfrm>
        </p:spPr>
        <p:txBody>
          <a:bodyPr/>
          <a:lstStyle/>
          <a:p>
            <a:r>
              <a:rPr lang="ja-JP" altLang="en-US" dirty="0" smtClean="0"/>
              <a:t>プロジェクトマネージャーとの違い</a:t>
            </a:r>
            <a:endParaRPr kumimoji="1" lang="ja-JP" altLang="en-US" dirty="0"/>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7</a:t>
            </a:fld>
            <a:endParaRPr lang="ja-JP" altLang="en-US" dirty="0">
              <a:solidFill>
                <a:srgbClr val="000000"/>
              </a:solidFill>
            </a:endParaRPr>
          </a:p>
        </p:txBody>
      </p:sp>
    </p:spTree>
    <p:extLst>
      <p:ext uri="{BB962C8B-B14F-4D97-AF65-F5344CB8AC3E}">
        <p14:creationId xmlns:p14="http://schemas.microsoft.com/office/powerpoint/2010/main" val="1807254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467544" y="1916832"/>
            <a:ext cx="8424936" cy="108012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a:solidFill>
                  <a:schemeClr val="tx1"/>
                </a:solidFill>
              </a:rPr>
              <a:t>「独自のプロダクト、サービス、所産を創造するために</a:t>
            </a:r>
            <a:endParaRPr lang="en-US" altLang="ja-JP" sz="2800" dirty="0">
              <a:solidFill>
                <a:schemeClr val="tx1"/>
              </a:solidFill>
            </a:endParaRPr>
          </a:p>
          <a:p>
            <a:r>
              <a:rPr lang="ja-JP" altLang="en-US" sz="2800" dirty="0">
                <a:solidFill>
                  <a:schemeClr val="tx1"/>
                </a:solidFill>
              </a:rPr>
              <a:t>実施する、</a:t>
            </a:r>
            <a:r>
              <a:rPr lang="ja-JP" altLang="en-US" sz="2800" u="sng" dirty="0" smtClean="0">
                <a:solidFill>
                  <a:schemeClr val="tx1"/>
                </a:solidFill>
              </a:rPr>
              <a:t>有期性</a:t>
            </a:r>
            <a:r>
              <a:rPr lang="ja-JP" altLang="en-US" sz="2800" dirty="0">
                <a:solidFill>
                  <a:schemeClr val="tx1"/>
                </a:solidFill>
              </a:rPr>
              <a:t>のある業務」</a:t>
            </a:r>
            <a:r>
              <a:rPr lang="en-US" altLang="ja-JP" sz="2800" dirty="0">
                <a:solidFill>
                  <a:schemeClr val="tx1"/>
                </a:solidFill>
              </a:rPr>
              <a:t>(PMBOK</a:t>
            </a:r>
            <a:r>
              <a:rPr lang="ja-JP" altLang="en-US" sz="2800" dirty="0">
                <a:solidFill>
                  <a:schemeClr val="tx1"/>
                </a:solidFill>
              </a:rPr>
              <a:t>第</a:t>
            </a:r>
            <a:r>
              <a:rPr lang="en-US" altLang="ja-JP" sz="2800" dirty="0">
                <a:solidFill>
                  <a:schemeClr val="tx1"/>
                </a:solidFill>
              </a:rPr>
              <a:t>6</a:t>
            </a:r>
            <a:r>
              <a:rPr lang="ja-JP" altLang="en-US" sz="2800" dirty="0">
                <a:solidFill>
                  <a:schemeClr val="tx1"/>
                </a:solidFill>
              </a:rPr>
              <a:t>版より</a:t>
            </a:r>
            <a:r>
              <a:rPr lang="en-US" altLang="ja-JP" sz="2800" dirty="0">
                <a:solidFill>
                  <a:schemeClr val="tx1"/>
                </a:solidFill>
              </a:rPr>
              <a:t>)</a:t>
            </a:r>
            <a:endParaRPr lang="ja-JP" altLang="en-US" sz="2800" dirty="0">
              <a:solidFill>
                <a:schemeClr val="tx1"/>
              </a:solidFill>
            </a:endParaRPr>
          </a:p>
        </p:txBody>
      </p:sp>
      <p:sp>
        <p:nvSpPr>
          <p:cNvPr id="2" name="タイトル 1"/>
          <p:cNvSpPr>
            <a:spLocks noGrp="1"/>
          </p:cNvSpPr>
          <p:nvPr>
            <p:ph type="title"/>
          </p:nvPr>
        </p:nvSpPr>
        <p:spPr/>
        <p:txBody>
          <a:bodyPr/>
          <a:lstStyle/>
          <a:p>
            <a:r>
              <a:rPr kumimoji="1" lang="ja-JP" altLang="en-US" dirty="0" smtClean="0"/>
              <a:t>プロダクトマネージャーについて</a:t>
            </a:r>
            <a:endParaRPr kumimoji="1" lang="ja-JP" altLang="en-US" dirty="0"/>
          </a:p>
        </p:txBody>
      </p:sp>
      <p:sp>
        <p:nvSpPr>
          <p:cNvPr id="3" name="コンテンツ プレースホルダー 2"/>
          <p:cNvSpPr>
            <a:spLocks noGrp="1"/>
          </p:cNvSpPr>
          <p:nvPr>
            <p:ph idx="1"/>
          </p:nvPr>
        </p:nvSpPr>
        <p:spPr>
          <a:xfrm>
            <a:off x="467544" y="1268759"/>
            <a:ext cx="8424936" cy="576065"/>
          </a:xfrm>
        </p:spPr>
        <p:txBody>
          <a:bodyPr>
            <a:normAutofit/>
          </a:bodyPr>
          <a:lstStyle/>
          <a:p>
            <a:pPr marL="0" indent="0">
              <a:buNone/>
            </a:pPr>
            <a:r>
              <a:rPr lang="ja-JP" altLang="en-US" sz="1400" dirty="0"/>
              <a:t>そもそも</a:t>
            </a:r>
            <a:r>
              <a:rPr kumimoji="1" lang="ja-JP" altLang="en-US" sz="2800" b="1" dirty="0" smtClean="0"/>
              <a:t>プロジェクト</a:t>
            </a:r>
            <a:r>
              <a:rPr kumimoji="1" lang="ja-JP" altLang="en-US" sz="1400" dirty="0" smtClean="0"/>
              <a:t>とは</a:t>
            </a:r>
            <a:endParaRPr kumimoji="1" lang="en-US" altLang="ja-JP" sz="2800" dirty="0" smtClean="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8</a:t>
            </a:fld>
            <a:endParaRPr lang="ja-JP" altLang="en-US">
              <a:solidFill>
                <a:srgbClr val="000000"/>
              </a:solidFill>
            </a:endParaRPr>
          </a:p>
        </p:txBody>
      </p:sp>
      <p:cxnSp>
        <p:nvCxnSpPr>
          <p:cNvPr id="7" name="直線矢印コネクタ 6"/>
          <p:cNvCxnSpPr/>
          <p:nvPr/>
        </p:nvCxnSpPr>
        <p:spPr>
          <a:xfrm flipH="1">
            <a:off x="2411760" y="2852936"/>
            <a:ext cx="504056" cy="50405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539552" y="3356992"/>
            <a:ext cx="4680520"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有期性：始まりと終わりが存在すること</a:t>
            </a:r>
            <a:endParaRPr kumimoji="1" lang="ja-JP" altLang="en-US" dirty="0">
              <a:latin typeface="メイリオ" panose="020B0604030504040204" pitchFamily="50" charset="-128"/>
              <a:ea typeface="メイリオ" panose="020B0604030504040204" pitchFamily="50" charset="-128"/>
            </a:endParaRPr>
          </a:p>
        </p:txBody>
      </p:sp>
      <p:sp>
        <p:nvSpPr>
          <p:cNvPr id="12" name="角丸四角形 11"/>
          <p:cNvSpPr/>
          <p:nvPr/>
        </p:nvSpPr>
        <p:spPr>
          <a:xfrm>
            <a:off x="467544" y="4653137"/>
            <a:ext cx="8424936" cy="158417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smtClean="0">
                <a:solidFill>
                  <a:schemeClr val="tx1"/>
                </a:solidFill>
                <a:latin typeface="メイリオ" panose="020B0604030504040204" pitchFamily="50" charset="-128"/>
                <a:ea typeface="メイリオ" panose="020B0604030504040204" pitchFamily="50" charset="-128"/>
              </a:rPr>
              <a:t>プロジェクトで注視すべきは「終わらせること（定められた条件内で）」で</a:t>
            </a:r>
            <a:r>
              <a:rPr lang="ja-JP" altLang="en-US" sz="2800" dirty="0">
                <a:solidFill>
                  <a:schemeClr val="tx1"/>
                </a:solidFill>
                <a:latin typeface="メイリオ" panose="020B0604030504040204" pitchFamily="50" charset="-128"/>
                <a:ea typeface="メイリオ" panose="020B0604030504040204" pitchFamily="50" charset="-128"/>
              </a:rPr>
              <a:t>あり</a:t>
            </a:r>
            <a:r>
              <a:rPr lang="ja-JP" altLang="en-US" sz="2800" dirty="0" smtClean="0">
                <a:solidFill>
                  <a:schemeClr val="tx1"/>
                </a:solidFill>
                <a:latin typeface="メイリオ" panose="020B0604030504040204" pitchFamily="50" charset="-128"/>
                <a:ea typeface="メイリオ" panose="020B0604030504040204" pitchFamily="50" charset="-128"/>
              </a:rPr>
              <a:t>、最も見るべきものは</a:t>
            </a:r>
            <a:r>
              <a:rPr lang="ja-JP" altLang="en-US" sz="2800" b="1" dirty="0" smtClean="0">
                <a:solidFill>
                  <a:srgbClr val="FF0000"/>
                </a:solidFill>
                <a:latin typeface="メイリオ" panose="020B0604030504040204" pitchFamily="50" charset="-128"/>
                <a:ea typeface="メイリオ" panose="020B0604030504040204" pitchFamily="50" charset="-128"/>
              </a:rPr>
              <a:t>スケジュール</a:t>
            </a:r>
            <a:r>
              <a:rPr lang="ja-JP" altLang="en-US" sz="2800" dirty="0" smtClean="0">
                <a:solidFill>
                  <a:schemeClr val="tx1"/>
                </a:solidFill>
                <a:latin typeface="メイリオ" panose="020B0604030504040204" pitchFamily="50" charset="-128"/>
                <a:ea typeface="メイリオ" panose="020B0604030504040204" pitchFamily="50" charset="-128"/>
              </a:rPr>
              <a:t>になる。</a:t>
            </a:r>
            <a:endParaRPr lang="ja-JP" altLang="en-US" sz="2800" b="1" dirty="0">
              <a:solidFill>
                <a:srgbClr val="FF0000"/>
              </a:solidFill>
              <a:latin typeface="メイリオ" panose="020B0604030504040204" pitchFamily="50" charset="-128"/>
              <a:ea typeface="メイリオ" panose="020B0604030504040204" pitchFamily="50" charset="-128"/>
            </a:endParaRPr>
          </a:p>
        </p:txBody>
      </p:sp>
      <p:sp>
        <p:nvSpPr>
          <p:cNvPr id="13" name="コンテンツ プレースホルダー 2"/>
          <p:cNvSpPr txBox="1">
            <a:spLocks/>
          </p:cNvSpPr>
          <p:nvPr/>
        </p:nvSpPr>
        <p:spPr>
          <a:xfrm>
            <a:off x="539552" y="4077072"/>
            <a:ext cx="8424936" cy="5760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2400" kern="1200" baseline="0">
                <a:solidFill>
                  <a:schemeClr val="tx1"/>
                </a:solidFill>
                <a:latin typeface="(日本語用のフォントを使用)"/>
                <a:ea typeface="メイリオ" panose="020B060403050404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000" kern="1200" baseline="0">
                <a:solidFill>
                  <a:schemeClr val="tx1"/>
                </a:solidFill>
                <a:latin typeface="(日本語用のフォントを使用)"/>
                <a:ea typeface="メイリオ" panose="020B060403050404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日本語用のフォントを使用)"/>
                <a:ea typeface="メイリオ" panose="020B060403050404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400" dirty="0"/>
              <a:t>そのため</a:t>
            </a:r>
            <a:r>
              <a:rPr lang="ja-JP" altLang="en-US" sz="2800" b="1" dirty="0" smtClean="0"/>
              <a:t>プロジェクトマネージャー</a:t>
            </a:r>
            <a:r>
              <a:rPr lang="ja-JP" altLang="en-US" sz="1400" dirty="0"/>
              <a:t>は</a:t>
            </a:r>
            <a:r>
              <a:rPr lang="ja-JP" altLang="en-US" sz="1400" dirty="0" smtClean="0"/>
              <a:t>以下を意識する必要がある。</a:t>
            </a:r>
            <a:endParaRPr lang="en-US" altLang="ja-JP" sz="2800" dirty="0" smtClean="0"/>
          </a:p>
        </p:txBody>
      </p:sp>
    </p:spTree>
    <p:extLst>
      <p:ext uri="{BB962C8B-B14F-4D97-AF65-F5344CB8AC3E}">
        <p14:creationId xmlns:p14="http://schemas.microsoft.com/office/powerpoint/2010/main" val="1632947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467544" y="1916832"/>
            <a:ext cx="8424936" cy="108012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smtClean="0">
                <a:solidFill>
                  <a:schemeClr val="tx1"/>
                </a:solidFill>
              </a:rPr>
              <a:t>マーケットのニーズを満たすことで収益を上げられる。</a:t>
            </a:r>
            <a:endParaRPr lang="ja-JP" altLang="en-US" sz="2800" dirty="0">
              <a:solidFill>
                <a:schemeClr val="tx1"/>
              </a:solidFill>
            </a:endParaRPr>
          </a:p>
        </p:txBody>
      </p:sp>
      <p:sp>
        <p:nvSpPr>
          <p:cNvPr id="2" name="タイトル 1"/>
          <p:cNvSpPr>
            <a:spLocks noGrp="1"/>
          </p:cNvSpPr>
          <p:nvPr>
            <p:ph type="title"/>
          </p:nvPr>
        </p:nvSpPr>
        <p:spPr/>
        <p:txBody>
          <a:bodyPr/>
          <a:lstStyle/>
          <a:p>
            <a:r>
              <a:rPr kumimoji="1" lang="ja-JP" altLang="en-US" dirty="0" smtClean="0"/>
              <a:t>プロダクト</a:t>
            </a:r>
            <a:r>
              <a:rPr lang="ja-JP" altLang="en-US" dirty="0"/>
              <a:t>オーナ</a:t>
            </a:r>
            <a:r>
              <a:rPr kumimoji="1" lang="ja-JP" altLang="en-US" dirty="0" smtClean="0"/>
              <a:t>ーについて</a:t>
            </a:r>
            <a:endParaRPr kumimoji="1" lang="ja-JP" altLang="en-US" dirty="0"/>
          </a:p>
        </p:txBody>
      </p:sp>
      <p:sp>
        <p:nvSpPr>
          <p:cNvPr id="3" name="コンテンツ プレースホルダー 2"/>
          <p:cNvSpPr>
            <a:spLocks noGrp="1"/>
          </p:cNvSpPr>
          <p:nvPr>
            <p:ph idx="1"/>
          </p:nvPr>
        </p:nvSpPr>
        <p:spPr>
          <a:xfrm>
            <a:off x="467544" y="1268759"/>
            <a:ext cx="8424936" cy="576065"/>
          </a:xfrm>
        </p:spPr>
        <p:txBody>
          <a:bodyPr>
            <a:normAutofit/>
          </a:bodyPr>
          <a:lstStyle/>
          <a:p>
            <a:pPr marL="0" indent="0">
              <a:buNone/>
            </a:pPr>
            <a:r>
              <a:rPr lang="ja-JP" altLang="en-US" sz="1400" dirty="0" smtClean="0"/>
              <a:t>一方</a:t>
            </a:r>
            <a:r>
              <a:rPr lang="ja-JP" altLang="en-US" sz="2800" b="1" dirty="0" smtClean="0"/>
              <a:t>プロダク</a:t>
            </a:r>
            <a:r>
              <a:rPr kumimoji="1" lang="ja-JP" altLang="en-US" sz="2800" b="1" dirty="0" smtClean="0"/>
              <a:t>ト</a:t>
            </a:r>
            <a:r>
              <a:rPr kumimoji="1" lang="ja-JP" altLang="en-US" sz="1600" dirty="0" smtClean="0"/>
              <a:t>と</a:t>
            </a:r>
            <a:r>
              <a:rPr kumimoji="1" lang="ja-JP" altLang="en-US" sz="1400" dirty="0" smtClean="0"/>
              <a:t>は</a:t>
            </a:r>
            <a:endParaRPr kumimoji="1" lang="en-US" altLang="ja-JP" sz="2800" dirty="0" smtClean="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9</a:t>
            </a:fld>
            <a:endParaRPr lang="ja-JP" altLang="en-US">
              <a:solidFill>
                <a:srgbClr val="000000"/>
              </a:solidFill>
            </a:endParaRPr>
          </a:p>
        </p:txBody>
      </p:sp>
      <p:sp>
        <p:nvSpPr>
          <p:cNvPr id="12" name="角丸四角形 11"/>
          <p:cNvSpPr/>
          <p:nvPr/>
        </p:nvSpPr>
        <p:spPr>
          <a:xfrm>
            <a:off x="467544" y="4293096"/>
            <a:ext cx="8424936" cy="1632938"/>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smtClean="0">
                <a:solidFill>
                  <a:schemeClr val="tx1"/>
                </a:solidFill>
                <a:latin typeface="メイリオ" panose="020B0604030504040204" pitchFamily="50" charset="-128"/>
                <a:ea typeface="メイリオ" panose="020B0604030504040204" pitchFamily="50" charset="-128"/>
              </a:rPr>
              <a:t>プロダクト開発で注視すべきは「</a:t>
            </a:r>
            <a:r>
              <a:rPr lang="ja-JP" altLang="en-US" sz="2800" dirty="0">
                <a:solidFill>
                  <a:schemeClr val="tx1"/>
                </a:solidFill>
                <a:latin typeface="メイリオ" panose="020B0604030504040204" pitchFamily="50" charset="-128"/>
                <a:ea typeface="メイリオ" panose="020B0604030504040204" pitchFamily="50" charset="-128"/>
              </a:rPr>
              <a:t>マーケット</a:t>
            </a:r>
            <a:r>
              <a:rPr lang="ja-JP" altLang="en-US" sz="2800" dirty="0" smtClean="0">
                <a:solidFill>
                  <a:schemeClr val="tx1"/>
                </a:solidFill>
                <a:latin typeface="メイリオ" panose="020B0604030504040204" pitchFamily="50" charset="-128"/>
                <a:ea typeface="メイリオ" panose="020B0604030504040204" pitchFamily="50" charset="-128"/>
              </a:rPr>
              <a:t>のニーズを満たす」こと</a:t>
            </a:r>
            <a:r>
              <a:rPr lang="ja-JP" altLang="en-US" sz="2800" dirty="0">
                <a:solidFill>
                  <a:schemeClr val="tx1"/>
                </a:solidFill>
                <a:latin typeface="メイリオ" panose="020B0604030504040204" pitchFamily="50" charset="-128"/>
                <a:ea typeface="メイリオ" panose="020B0604030504040204" pitchFamily="50" charset="-128"/>
              </a:rPr>
              <a:t>であり</a:t>
            </a:r>
            <a:r>
              <a:rPr lang="ja-JP" altLang="en-US" sz="2800" dirty="0" smtClean="0">
                <a:solidFill>
                  <a:schemeClr val="tx1"/>
                </a:solidFill>
                <a:latin typeface="メイリオ" panose="020B0604030504040204" pitchFamily="50" charset="-128"/>
                <a:ea typeface="メイリオ" panose="020B0604030504040204" pitchFamily="50" charset="-128"/>
              </a:rPr>
              <a:t>、最も見るべきものは</a:t>
            </a:r>
            <a:r>
              <a:rPr lang="ja-JP" altLang="en-US" sz="2800" b="1" dirty="0" smtClean="0">
                <a:solidFill>
                  <a:srgbClr val="FF0000"/>
                </a:solidFill>
                <a:latin typeface="メイリオ" panose="020B0604030504040204" pitchFamily="50" charset="-128"/>
                <a:ea typeface="メイリオ" panose="020B0604030504040204" pitchFamily="50" charset="-128"/>
              </a:rPr>
              <a:t>マーケット</a:t>
            </a:r>
            <a:r>
              <a:rPr lang="ja-JP" altLang="en-US" sz="2800" dirty="0" smtClean="0">
                <a:solidFill>
                  <a:schemeClr val="tx1"/>
                </a:solidFill>
                <a:latin typeface="メイリオ" panose="020B0604030504040204" pitchFamily="50" charset="-128"/>
                <a:ea typeface="メイリオ" panose="020B0604030504040204" pitchFamily="50" charset="-128"/>
              </a:rPr>
              <a:t>になる。</a:t>
            </a:r>
            <a:endParaRPr lang="ja-JP" altLang="en-US" sz="2800" b="1" dirty="0">
              <a:solidFill>
                <a:srgbClr val="FF0000"/>
              </a:solidFill>
              <a:latin typeface="メイリオ" panose="020B0604030504040204" pitchFamily="50" charset="-128"/>
              <a:ea typeface="メイリオ" panose="020B0604030504040204" pitchFamily="50" charset="-128"/>
            </a:endParaRPr>
          </a:p>
        </p:txBody>
      </p:sp>
      <p:sp>
        <p:nvSpPr>
          <p:cNvPr id="13" name="コンテンツ プレースホルダー 2"/>
          <p:cNvSpPr txBox="1">
            <a:spLocks/>
          </p:cNvSpPr>
          <p:nvPr/>
        </p:nvSpPr>
        <p:spPr>
          <a:xfrm>
            <a:off x="539552" y="3717031"/>
            <a:ext cx="8424936" cy="5760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2400" kern="1200" baseline="0">
                <a:solidFill>
                  <a:schemeClr val="tx1"/>
                </a:solidFill>
                <a:latin typeface="(日本語用のフォントを使用)"/>
                <a:ea typeface="メイリオ" panose="020B060403050404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000" kern="1200" baseline="0">
                <a:solidFill>
                  <a:schemeClr val="tx1"/>
                </a:solidFill>
                <a:latin typeface="(日本語用のフォントを使用)"/>
                <a:ea typeface="メイリオ" panose="020B060403050404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日本語用のフォントを使用)"/>
                <a:ea typeface="メイリオ" panose="020B060403050404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sz="1400" dirty="0">
                <a:latin typeface="メイリオ"/>
              </a:rPr>
              <a:t>そのため</a:t>
            </a:r>
            <a:r>
              <a:rPr lang="ja-JP" altLang="en-US" sz="2800" b="1" dirty="0" smtClean="0">
                <a:latin typeface="メイリオ" panose="020B0604030504040204" pitchFamily="50" charset="-128"/>
              </a:rPr>
              <a:t>プロダクトオーナー</a:t>
            </a:r>
            <a:r>
              <a:rPr lang="ja-JP" altLang="en-US" sz="1400" dirty="0" smtClean="0"/>
              <a:t>は以下を意識する必要がある。</a:t>
            </a:r>
            <a:endParaRPr lang="en-US" altLang="ja-JP" sz="2800" dirty="0" smtClean="0"/>
          </a:p>
        </p:txBody>
      </p:sp>
    </p:spTree>
    <p:extLst>
      <p:ext uri="{BB962C8B-B14F-4D97-AF65-F5344CB8AC3E}">
        <p14:creationId xmlns:p14="http://schemas.microsoft.com/office/powerpoint/2010/main" val="1800836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表紙A">
  <a:themeElements>
    <a:clrScheme name="TIS">
      <a:dk1>
        <a:srgbClr val="000000"/>
      </a:dk1>
      <a:lt1>
        <a:srgbClr val="FFFFFF"/>
      </a:lt1>
      <a:dk2>
        <a:srgbClr val="12B3C7"/>
      </a:dk2>
      <a:lt2>
        <a:srgbClr val="7D7D7F"/>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TIS">
      <a:dk1>
        <a:srgbClr val="000000"/>
      </a:dk1>
      <a:lt1>
        <a:srgbClr val="FFFFFF"/>
      </a:lt1>
      <a:dk2>
        <a:srgbClr val="12B3C7"/>
      </a:dk2>
      <a:lt2>
        <a:srgbClr val="7D7D7F"/>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2400</Words>
  <Application>Microsoft Office PowerPoint</Application>
  <PresentationFormat>画面に合わせる (4:3)</PresentationFormat>
  <Paragraphs>389</Paragraphs>
  <Slides>34</Slides>
  <Notes>17</Notes>
  <HiddenSlides>0</HiddenSlides>
  <MMClips>0</MMClips>
  <ScaleCrop>false</ScaleCrop>
  <HeadingPairs>
    <vt:vector size="4" baseType="variant">
      <vt:variant>
        <vt:lpstr>テーマ</vt:lpstr>
      </vt:variant>
      <vt:variant>
        <vt:i4>2</vt:i4>
      </vt:variant>
      <vt:variant>
        <vt:lpstr>スライド タイトル</vt:lpstr>
      </vt:variant>
      <vt:variant>
        <vt:i4>34</vt:i4>
      </vt:variant>
    </vt:vector>
  </HeadingPairs>
  <TitlesOfParts>
    <vt:vector size="36" baseType="lpstr">
      <vt:lpstr>表紙A</vt:lpstr>
      <vt:lpstr>本文</vt:lpstr>
      <vt:lpstr>スクラム開発における プロダクトオーナーの役割</vt:lpstr>
      <vt:lpstr>目次</vt:lpstr>
      <vt:lpstr>前提</vt:lpstr>
      <vt:lpstr>クレジット</vt:lpstr>
      <vt:lpstr>プロダクトオーナーとは</vt:lpstr>
      <vt:lpstr>プロダクトオーナーとは</vt:lpstr>
      <vt:lpstr>プロジェクトマネージャーとの違い</vt:lpstr>
      <vt:lpstr>プロダクトマネージャーについて</vt:lpstr>
      <vt:lpstr>プロダクトオーナーについて</vt:lpstr>
      <vt:lpstr>マーケットの対象（一般的な領域）</vt:lpstr>
      <vt:lpstr>マーケットの対象（プロダクトオーナーからの視点）</vt:lpstr>
      <vt:lpstr>マーケットの対象</vt:lpstr>
      <vt:lpstr>プロダクトオーナーの役割</vt:lpstr>
      <vt:lpstr>プロダクトオーナーの役割</vt:lpstr>
      <vt:lpstr>プロダクトバックログの管理</vt:lpstr>
      <vt:lpstr>プロダクトバックログの管理</vt:lpstr>
      <vt:lpstr>プロダクトバックログの管理</vt:lpstr>
      <vt:lpstr>プロダクトバックログの管理</vt:lpstr>
      <vt:lpstr>経済性の管理</vt:lpstr>
      <vt:lpstr>経済性の管理</vt:lpstr>
      <vt:lpstr>経済性の管理</vt:lpstr>
      <vt:lpstr>経済性の管理</vt:lpstr>
      <vt:lpstr>経済性の管理</vt:lpstr>
      <vt:lpstr>経済性の管理</vt:lpstr>
      <vt:lpstr>スクラムチームとの協力</vt:lpstr>
      <vt:lpstr>開発チームとの関わりについて</vt:lpstr>
      <vt:lpstr>開発チームとの関わりについて</vt:lpstr>
      <vt:lpstr>スクラムチームとの協力</vt:lpstr>
      <vt:lpstr>スクラムチームとの協力</vt:lpstr>
      <vt:lpstr>ステークホルダーとの協力</vt:lpstr>
      <vt:lpstr>ステークホルダーとの協力</vt:lpstr>
      <vt:lpstr>各セレモニーでの関わりについて</vt:lpstr>
      <vt:lpstr>スクラムを支える３つの概念</vt:lpstr>
      <vt:lpstr>各セレモニーでの関わりについて</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2019-02-13T09:29:46Z</dcterms:created>
  <dcterms:modified xsi:type="dcterms:W3CDTF">2019-08-28T07:41:41Z</dcterms:modified>
</cp:coreProperties>
</file>