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2" r:id="rId2"/>
  </p:sldMasterIdLst>
  <p:notesMasterIdLst>
    <p:notesMasterId r:id="rId37"/>
  </p:notesMasterIdLst>
  <p:sldIdLst>
    <p:sldId id="257" r:id="rId3"/>
    <p:sldId id="258" r:id="rId4"/>
    <p:sldId id="261" r:id="rId5"/>
    <p:sldId id="328" r:id="rId6"/>
    <p:sldId id="260" r:id="rId7"/>
    <p:sldId id="259" r:id="rId8"/>
    <p:sldId id="323" r:id="rId9"/>
    <p:sldId id="324" r:id="rId10"/>
    <p:sldId id="325" r:id="rId11"/>
    <p:sldId id="270" r:id="rId12"/>
    <p:sldId id="271" r:id="rId13"/>
    <p:sldId id="309" r:id="rId14"/>
    <p:sldId id="272" r:id="rId15"/>
    <p:sldId id="263" r:id="rId16"/>
    <p:sldId id="278" r:id="rId17"/>
    <p:sldId id="307" r:id="rId18"/>
    <p:sldId id="279" r:id="rId19"/>
    <p:sldId id="303" r:id="rId20"/>
    <p:sldId id="267" r:id="rId21"/>
    <p:sldId id="286" r:id="rId22"/>
    <p:sldId id="311" r:id="rId23"/>
    <p:sldId id="305" r:id="rId24"/>
    <p:sldId id="277" r:id="rId25"/>
    <p:sldId id="287" r:id="rId26"/>
    <p:sldId id="281" r:id="rId27"/>
    <p:sldId id="322" r:id="rId28"/>
    <p:sldId id="315" r:id="rId29"/>
    <p:sldId id="293" r:id="rId30"/>
    <p:sldId id="282" r:id="rId31"/>
    <p:sldId id="294" r:id="rId32"/>
    <p:sldId id="295" r:id="rId33"/>
    <p:sldId id="297" r:id="rId34"/>
    <p:sldId id="326" r:id="rId35"/>
    <p:sldId id="296"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88005" autoAdjust="0"/>
  </p:normalViewPr>
  <p:slideViewPr>
    <p:cSldViewPr>
      <p:cViewPr varScale="1">
        <p:scale>
          <a:sx n="75" d="100"/>
          <a:sy n="75" d="100"/>
        </p:scale>
        <p:origin x="2064"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56D77-4416-4BE0-9086-C1BD6E7955CB}"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kumimoji="1" lang="ja-JP" altLang="en-US"/>
        </a:p>
      </dgm:t>
    </dgm:pt>
    <dgm:pt modelId="{3B5540FC-B7F6-488F-B3ED-AB89A66DB122}">
      <dgm:prSet phldrT="[テキスト]" custT="1"/>
      <dgm:spPr/>
      <dgm:t>
        <a:bodyPr/>
        <a:lstStyle/>
        <a:p>
          <a:r>
            <a:rPr kumimoji="1" lang="en-US" altLang="en-US" sz="2400" dirty="0">
              <a:latin typeface="メイリオ" panose="020B0604030504040204" pitchFamily="50" charset="-128"/>
              <a:ea typeface="メイリオ" panose="020B0604030504040204" pitchFamily="50" charset="-128"/>
            </a:rPr>
            <a:t>Adaptation</a:t>
          </a:r>
          <a:endParaRPr kumimoji="1" lang="ja-JP" altLang="en-US" sz="2400" dirty="0">
            <a:latin typeface="メイリオ" panose="020B0604030504040204" pitchFamily="50" charset="-128"/>
            <a:ea typeface="メイリオ" panose="020B0604030504040204" pitchFamily="50" charset="-128"/>
          </a:endParaRPr>
        </a:p>
      </dgm:t>
    </dgm:pt>
    <dgm:pt modelId="{EC772DEF-DD9E-42E0-8D1C-F50F3669193E}" type="parTrans" cxnId="{952FD10A-53EF-4504-887A-AEDA117FC29E}">
      <dgm:prSet/>
      <dgm:spPr/>
      <dgm:t>
        <a:bodyPr/>
        <a:lstStyle/>
        <a:p>
          <a:endParaRPr kumimoji="1" lang="ja-JP" altLang="en-US"/>
        </a:p>
      </dgm:t>
    </dgm:pt>
    <dgm:pt modelId="{16ED5C25-FB72-491F-9EEA-D0C334398BA6}" type="sibTrans" cxnId="{952FD10A-53EF-4504-887A-AEDA117FC29E}">
      <dgm:prSet/>
      <dgm:spPr/>
      <dgm:t>
        <a:bodyPr/>
        <a:lstStyle/>
        <a:p>
          <a:endParaRPr kumimoji="1" lang="ja-JP" altLang="en-US"/>
        </a:p>
      </dgm:t>
    </dgm:pt>
    <dgm:pt modelId="{61CEE6E0-88D3-44D0-8EDF-B21D7B59935F}">
      <dgm:prSet phldrT="[テキスト]" custT="1"/>
      <dgm:spPr/>
      <dgm:t>
        <a:bodyPr/>
        <a:lstStyle/>
        <a:p>
          <a:r>
            <a:rPr kumimoji="1" lang="en-US" altLang="en-US" sz="2400" dirty="0">
              <a:latin typeface="メイリオ" panose="020B0604030504040204" pitchFamily="50" charset="-128"/>
              <a:ea typeface="メイリオ" panose="020B0604030504040204" pitchFamily="50" charset="-128"/>
            </a:rPr>
            <a:t>Inspection</a:t>
          </a:r>
          <a:endParaRPr kumimoji="1" lang="ja-JP" altLang="en-US" sz="2400" dirty="0">
            <a:latin typeface="メイリオ" panose="020B0604030504040204" pitchFamily="50" charset="-128"/>
            <a:ea typeface="メイリオ" panose="020B0604030504040204" pitchFamily="50" charset="-128"/>
          </a:endParaRPr>
        </a:p>
      </dgm:t>
    </dgm:pt>
    <dgm:pt modelId="{184FF889-CF77-4963-A820-FC0D2073D2B8}" type="parTrans" cxnId="{5FB5CEBA-317F-4AF2-B8C7-78E0C63A3722}">
      <dgm:prSet/>
      <dgm:spPr/>
      <dgm:t>
        <a:bodyPr/>
        <a:lstStyle/>
        <a:p>
          <a:endParaRPr kumimoji="1" lang="ja-JP" altLang="en-US"/>
        </a:p>
      </dgm:t>
    </dgm:pt>
    <dgm:pt modelId="{D479E8D6-0953-4BE0-8E8F-46DA2F6159CB}" type="sibTrans" cxnId="{5FB5CEBA-317F-4AF2-B8C7-78E0C63A3722}">
      <dgm:prSet/>
      <dgm:spPr/>
      <dgm:t>
        <a:bodyPr/>
        <a:lstStyle/>
        <a:p>
          <a:endParaRPr kumimoji="1" lang="ja-JP" altLang="en-US"/>
        </a:p>
      </dgm:t>
    </dgm:pt>
    <dgm:pt modelId="{3219FA2C-389C-4A58-8AAD-96F9E0257317}" type="pres">
      <dgm:prSet presAssocID="{C8456D77-4416-4BE0-9086-C1BD6E7955CB}" presName="cycle" presStyleCnt="0">
        <dgm:presLayoutVars>
          <dgm:dir/>
          <dgm:resizeHandles val="exact"/>
        </dgm:presLayoutVars>
      </dgm:prSet>
      <dgm:spPr/>
    </dgm:pt>
    <dgm:pt modelId="{C6E5F061-83EE-4E93-A548-18B4118A274C}" type="pres">
      <dgm:prSet presAssocID="{3B5540FC-B7F6-488F-B3ED-AB89A66DB122}" presName="dummy" presStyleCnt="0"/>
      <dgm:spPr/>
    </dgm:pt>
    <dgm:pt modelId="{297E16BB-D720-4348-AFE7-C21A9332A6D6}" type="pres">
      <dgm:prSet presAssocID="{3B5540FC-B7F6-488F-B3ED-AB89A66DB122}" presName="node" presStyleLbl="revTx" presStyleIdx="0" presStyleCnt="2" custScaleX="149934">
        <dgm:presLayoutVars>
          <dgm:bulletEnabled val="1"/>
        </dgm:presLayoutVars>
      </dgm:prSet>
      <dgm:spPr/>
    </dgm:pt>
    <dgm:pt modelId="{07DC8127-4991-4EDB-8E5C-6AB140419D1F}" type="pres">
      <dgm:prSet presAssocID="{16ED5C25-FB72-491F-9EEA-D0C334398BA6}" presName="sibTrans" presStyleLbl="node1" presStyleIdx="0" presStyleCnt="2"/>
      <dgm:spPr/>
    </dgm:pt>
    <dgm:pt modelId="{CF769FEF-8C93-4802-9397-CCE3C4EBD4BB}" type="pres">
      <dgm:prSet presAssocID="{61CEE6E0-88D3-44D0-8EDF-B21D7B59935F}" presName="dummy" presStyleCnt="0"/>
      <dgm:spPr/>
    </dgm:pt>
    <dgm:pt modelId="{468E0165-C11A-459B-A55D-34B2D60EB29E}" type="pres">
      <dgm:prSet presAssocID="{61CEE6E0-88D3-44D0-8EDF-B21D7B59935F}" presName="node" presStyleLbl="revTx" presStyleIdx="1" presStyleCnt="2">
        <dgm:presLayoutVars>
          <dgm:bulletEnabled val="1"/>
        </dgm:presLayoutVars>
      </dgm:prSet>
      <dgm:spPr/>
    </dgm:pt>
    <dgm:pt modelId="{4FD79FEA-C542-45C4-BB57-D3550179A470}" type="pres">
      <dgm:prSet presAssocID="{D479E8D6-0953-4BE0-8E8F-46DA2F6159CB}" presName="sibTrans" presStyleLbl="node1" presStyleIdx="1" presStyleCnt="2"/>
      <dgm:spPr/>
    </dgm:pt>
  </dgm:ptLst>
  <dgm:cxnLst>
    <dgm:cxn modelId="{952FD10A-53EF-4504-887A-AEDA117FC29E}" srcId="{C8456D77-4416-4BE0-9086-C1BD6E7955CB}" destId="{3B5540FC-B7F6-488F-B3ED-AB89A66DB122}" srcOrd="0" destOrd="0" parTransId="{EC772DEF-DD9E-42E0-8D1C-F50F3669193E}" sibTransId="{16ED5C25-FB72-491F-9EEA-D0C334398BA6}"/>
    <dgm:cxn modelId="{0068E516-1241-4D9B-ACE2-50E18B0A8CF5}" type="presOf" srcId="{61CEE6E0-88D3-44D0-8EDF-B21D7B59935F}" destId="{468E0165-C11A-459B-A55D-34B2D60EB29E}" srcOrd="0" destOrd="0" presId="urn:microsoft.com/office/officeart/2005/8/layout/cycle1"/>
    <dgm:cxn modelId="{DFED0958-94FE-4460-A367-4FC49D250429}" type="presOf" srcId="{C8456D77-4416-4BE0-9086-C1BD6E7955CB}" destId="{3219FA2C-389C-4A58-8AAD-96F9E0257317}" srcOrd="0" destOrd="0" presId="urn:microsoft.com/office/officeart/2005/8/layout/cycle1"/>
    <dgm:cxn modelId="{7F382080-A9F3-42E7-A6F9-DDC3E2E67021}" type="presOf" srcId="{3B5540FC-B7F6-488F-B3ED-AB89A66DB122}" destId="{297E16BB-D720-4348-AFE7-C21A9332A6D6}" srcOrd="0" destOrd="0" presId="urn:microsoft.com/office/officeart/2005/8/layout/cycle1"/>
    <dgm:cxn modelId="{5FB5CEBA-317F-4AF2-B8C7-78E0C63A3722}" srcId="{C8456D77-4416-4BE0-9086-C1BD6E7955CB}" destId="{61CEE6E0-88D3-44D0-8EDF-B21D7B59935F}" srcOrd="1" destOrd="0" parTransId="{184FF889-CF77-4963-A820-FC0D2073D2B8}" sibTransId="{D479E8D6-0953-4BE0-8E8F-46DA2F6159CB}"/>
    <dgm:cxn modelId="{5800DDBC-E81B-45E3-873F-10957DD5482E}" type="presOf" srcId="{16ED5C25-FB72-491F-9EEA-D0C334398BA6}" destId="{07DC8127-4991-4EDB-8E5C-6AB140419D1F}" srcOrd="0" destOrd="0" presId="urn:microsoft.com/office/officeart/2005/8/layout/cycle1"/>
    <dgm:cxn modelId="{613061D6-F0D9-4DBB-9DE4-3D732E1DE30F}" type="presOf" srcId="{D479E8D6-0953-4BE0-8E8F-46DA2F6159CB}" destId="{4FD79FEA-C542-45C4-BB57-D3550179A470}" srcOrd="0" destOrd="0" presId="urn:microsoft.com/office/officeart/2005/8/layout/cycle1"/>
    <dgm:cxn modelId="{923CA149-95FF-40E8-8BDF-93971DD732D7}" type="presParOf" srcId="{3219FA2C-389C-4A58-8AAD-96F9E0257317}" destId="{C6E5F061-83EE-4E93-A548-18B4118A274C}" srcOrd="0" destOrd="0" presId="urn:microsoft.com/office/officeart/2005/8/layout/cycle1"/>
    <dgm:cxn modelId="{5FF2C46E-FB6A-4179-B784-5C7340DDE8BF}" type="presParOf" srcId="{3219FA2C-389C-4A58-8AAD-96F9E0257317}" destId="{297E16BB-D720-4348-AFE7-C21A9332A6D6}" srcOrd="1" destOrd="0" presId="urn:microsoft.com/office/officeart/2005/8/layout/cycle1"/>
    <dgm:cxn modelId="{4D8B2D15-360A-4FB0-85BB-8F3B01B1AF2A}" type="presParOf" srcId="{3219FA2C-389C-4A58-8AAD-96F9E0257317}" destId="{07DC8127-4991-4EDB-8E5C-6AB140419D1F}" srcOrd="2" destOrd="0" presId="urn:microsoft.com/office/officeart/2005/8/layout/cycle1"/>
    <dgm:cxn modelId="{56D4A3C2-0338-4D36-B3E5-03A5D6E57552}" type="presParOf" srcId="{3219FA2C-389C-4A58-8AAD-96F9E0257317}" destId="{CF769FEF-8C93-4802-9397-CCE3C4EBD4BB}" srcOrd="3" destOrd="0" presId="urn:microsoft.com/office/officeart/2005/8/layout/cycle1"/>
    <dgm:cxn modelId="{A3592826-34C8-4F4A-8E3E-181A98B69C2B}" type="presParOf" srcId="{3219FA2C-389C-4A58-8AAD-96F9E0257317}" destId="{468E0165-C11A-459B-A55D-34B2D60EB29E}" srcOrd="4" destOrd="0" presId="urn:microsoft.com/office/officeart/2005/8/layout/cycle1"/>
    <dgm:cxn modelId="{0CB54104-29EC-4903-9F85-0B78B6BC8BB1}" type="presParOf" srcId="{3219FA2C-389C-4A58-8AAD-96F9E0257317}" destId="{4FD79FEA-C542-45C4-BB57-D3550179A470}"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16BB-D720-4348-AFE7-C21A9332A6D6}">
      <dsp:nvSpPr>
        <dsp:cNvPr id="0" name=""/>
        <dsp:cNvSpPr/>
      </dsp:nvSpPr>
      <dsp:spPr>
        <a:xfrm>
          <a:off x="2538299" y="871387"/>
          <a:ext cx="2474403"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en-US" sz="2400" kern="1200" dirty="0">
              <a:latin typeface="メイリオ" panose="020B0604030504040204" pitchFamily="50" charset="-128"/>
              <a:ea typeface="メイリオ" panose="020B0604030504040204" pitchFamily="50" charset="-128"/>
            </a:rPr>
            <a:t>Adaptation</a:t>
          </a:r>
          <a:endParaRPr kumimoji="1" lang="ja-JP" altLang="en-US" sz="2400" kern="1200" dirty="0">
            <a:latin typeface="メイリオ" panose="020B0604030504040204" pitchFamily="50" charset="-128"/>
            <a:ea typeface="メイリオ" panose="020B0604030504040204" pitchFamily="50" charset="-128"/>
          </a:endParaRPr>
        </a:p>
      </dsp:txBody>
      <dsp:txXfrm>
        <a:off x="2538299" y="871387"/>
        <a:ext cx="2474403" cy="1650328"/>
      </dsp:txXfrm>
    </dsp:sp>
    <dsp:sp modelId="{07DC8127-4991-4EDB-8E5C-6AB140419D1F}">
      <dsp:nvSpPr>
        <dsp:cNvPr id="0" name=""/>
        <dsp:cNvSpPr/>
      </dsp:nvSpPr>
      <dsp:spPr>
        <a:xfrm>
          <a:off x="728429" y="-1299"/>
          <a:ext cx="3395703" cy="3395703"/>
        </a:xfrm>
        <a:prstGeom prst="circularArrow">
          <a:avLst>
            <a:gd name="adj1" fmla="val 9477"/>
            <a:gd name="adj2" fmla="val 684435"/>
            <a:gd name="adj3" fmla="val 7853307"/>
            <a:gd name="adj4" fmla="val 2262257"/>
            <a:gd name="adj5" fmla="val 1105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E0165-C11A-459B-A55D-34B2D60EB29E}">
      <dsp:nvSpPr>
        <dsp:cNvPr id="0" name=""/>
        <dsp:cNvSpPr/>
      </dsp:nvSpPr>
      <dsp:spPr>
        <a:xfrm>
          <a:off x="251897" y="871387"/>
          <a:ext cx="1650328"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en-US" sz="2400" kern="1200" dirty="0">
              <a:latin typeface="メイリオ" panose="020B0604030504040204" pitchFamily="50" charset="-128"/>
              <a:ea typeface="メイリオ" panose="020B0604030504040204" pitchFamily="50" charset="-128"/>
            </a:rPr>
            <a:t>Inspection</a:t>
          </a:r>
          <a:endParaRPr kumimoji="1" lang="ja-JP" altLang="en-US" sz="2400" kern="1200" dirty="0">
            <a:latin typeface="メイリオ" panose="020B0604030504040204" pitchFamily="50" charset="-128"/>
            <a:ea typeface="メイリオ" panose="020B0604030504040204" pitchFamily="50" charset="-128"/>
          </a:endParaRPr>
        </a:p>
      </dsp:txBody>
      <dsp:txXfrm>
        <a:off x="251897" y="871387"/>
        <a:ext cx="1650328" cy="1650328"/>
      </dsp:txXfrm>
    </dsp:sp>
    <dsp:sp modelId="{4FD79FEA-C542-45C4-BB57-D3550179A470}">
      <dsp:nvSpPr>
        <dsp:cNvPr id="0" name=""/>
        <dsp:cNvSpPr/>
      </dsp:nvSpPr>
      <dsp:spPr>
        <a:xfrm>
          <a:off x="728429" y="-1299"/>
          <a:ext cx="3395703" cy="3395703"/>
        </a:xfrm>
        <a:prstGeom prst="circularArrow">
          <a:avLst>
            <a:gd name="adj1" fmla="val 9477"/>
            <a:gd name="adj2" fmla="val 684435"/>
            <a:gd name="adj3" fmla="val 18653307"/>
            <a:gd name="adj4" fmla="val 13062257"/>
            <a:gd name="adj5" fmla="val 11057"/>
          </a:avLst>
        </a:prstGeom>
        <a:solidFill>
          <a:schemeClr val="accent5">
            <a:hueOff val="-5755075"/>
            <a:satOff val="-22165"/>
            <a:lumOff val="237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1DCDA-08E1-40B7-B9EB-15F057C75ABD}" type="datetimeFigureOut">
              <a:rPr kumimoji="1" lang="ja-JP" altLang="en-US" smtClean="0"/>
              <a:t>2020/12/18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8DDB-A56A-44BC-AFFA-ED23EB722968}" type="slidenum">
              <a:rPr kumimoji="1" lang="ja-JP" altLang="en-US" smtClean="0"/>
              <a:t>‹#›</a:t>
            </a:fld>
            <a:endParaRPr kumimoji="1" lang="ja-JP" altLang="en-US"/>
          </a:p>
        </p:txBody>
      </p:sp>
    </p:spTree>
    <p:extLst>
      <p:ext uri="{BB962C8B-B14F-4D97-AF65-F5344CB8AC3E}">
        <p14:creationId xmlns:p14="http://schemas.microsoft.com/office/powerpoint/2010/main" val="30940395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8354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22</a:t>
            </a:fld>
            <a:endParaRPr kumimoji="1" lang="ja-JP" altLang="en-US"/>
          </a:p>
        </p:txBody>
      </p:sp>
    </p:spTree>
    <p:extLst>
      <p:ext uri="{BB962C8B-B14F-4D97-AF65-F5344CB8AC3E}">
        <p14:creationId xmlns:p14="http://schemas.microsoft.com/office/powerpoint/2010/main" val="52288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24</a:t>
            </a:fld>
            <a:endParaRPr kumimoji="1" lang="ja-JP" altLang="en-US"/>
          </a:p>
        </p:txBody>
      </p:sp>
    </p:spTree>
    <p:extLst>
      <p:ext uri="{BB962C8B-B14F-4D97-AF65-F5344CB8AC3E}">
        <p14:creationId xmlns:p14="http://schemas.microsoft.com/office/powerpoint/2010/main" val="271716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26</a:t>
            </a:fld>
            <a:endParaRPr kumimoji="1" lang="ja-JP" altLang="en-US"/>
          </a:p>
        </p:txBody>
      </p:sp>
    </p:spTree>
    <p:extLst>
      <p:ext uri="{BB962C8B-B14F-4D97-AF65-F5344CB8AC3E}">
        <p14:creationId xmlns:p14="http://schemas.microsoft.com/office/powerpoint/2010/main" val="269669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27</a:t>
            </a:fld>
            <a:endParaRPr kumimoji="1" lang="ja-JP" altLang="en-US"/>
          </a:p>
        </p:txBody>
      </p:sp>
    </p:spTree>
    <p:extLst>
      <p:ext uri="{BB962C8B-B14F-4D97-AF65-F5344CB8AC3E}">
        <p14:creationId xmlns:p14="http://schemas.microsoft.com/office/powerpoint/2010/main" val="404241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29</a:t>
            </a:fld>
            <a:endParaRPr kumimoji="1" lang="ja-JP" altLang="en-US"/>
          </a:p>
        </p:txBody>
      </p:sp>
    </p:spTree>
    <p:extLst>
      <p:ext uri="{BB962C8B-B14F-4D97-AF65-F5344CB8AC3E}">
        <p14:creationId xmlns:p14="http://schemas.microsoft.com/office/powerpoint/2010/main" val="49569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30</a:t>
            </a:fld>
            <a:endParaRPr kumimoji="1" lang="ja-JP" altLang="en-US"/>
          </a:p>
        </p:txBody>
      </p:sp>
    </p:spTree>
    <p:extLst>
      <p:ext uri="{BB962C8B-B14F-4D97-AF65-F5344CB8AC3E}">
        <p14:creationId xmlns:p14="http://schemas.microsoft.com/office/powerpoint/2010/main" val="59263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31</a:t>
            </a:fld>
            <a:endParaRPr kumimoji="1" lang="ja-JP" altLang="en-US"/>
          </a:p>
        </p:txBody>
      </p:sp>
    </p:spTree>
    <p:extLst>
      <p:ext uri="{BB962C8B-B14F-4D97-AF65-F5344CB8AC3E}">
        <p14:creationId xmlns:p14="http://schemas.microsoft.com/office/powerpoint/2010/main" val="168380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BD88DDB-A56A-44BC-AFFA-ED23EB722968}" type="slidenum">
              <a:rPr kumimoji="1" lang="ja-JP" altLang="en-US" smtClean="0"/>
              <a:t>33</a:t>
            </a:fld>
            <a:endParaRPr kumimoji="1" lang="ja-JP" altLang="en-US"/>
          </a:p>
        </p:txBody>
      </p:sp>
    </p:spTree>
    <p:extLst>
      <p:ext uri="{BB962C8B-B14F-4D97-AF65-F5344CB8AC3E}">
        <p14:creationId xmlns:p14="http://schemas.microsoft.com/office/powerpoint/2010/main" val="2901886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34</a:t>
            </a:fld>
            <a:endParaRPr kumimoji="1" lang="ja-JP" altLang="en-US"/>
          </a:p>
        </p:txBody>
      </p:sp>
    </p:spTree>
    <p:extLst>
      <p:ext uri="{BB962C8B-B14F-4D97-AF65-F5344CB8AC3E}">
        <p14:creationId xmlns:p14="http://schemas.microsoft.com/office/powerpoint/2010/main" val="404305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6</a:t>
            </a:fld>
            <a:endParaRPr kumimoji="1" lang="ja-JP" altLang="en-US"/>
          </a:p>
        </p:txBody>
      </p:sp>
    </p:spTree>
    <p:extLst>
      <p:ext uri="{BB962C8B-B14F-4D97-AF65-F5344CB8AC3E}">
        <p14:creationId xmlns:p14="http://schemas.microsoft.com/office/powerpoint/2010/main" val="117671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7</a:t>
            </a:fld>
            <a:endParaRPr kumimoji="1" lang="ja-JP" altLang="en-US"/>
          </a:p>
        </p:txBody>
      </p:sp>
    </p:spTree>
    <p:extLst>
      <p:ext uri="{BB962C8B-B14F-4D97-AF65-F5344CB8AC3E}">
        <p14:creationId xmlns:p14="http://schemas.microsoft.com/office/powerpoint/2010/main" val="132776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8</a:t>
            </a:fld>
            <a:endParaRPr kumimoji="1" lang="ja-JP" altLang="en-US"/>
          </a:p>
        </p:txBody>
      </p:sp>
    </p:spTree>
    <p:extLst>
      <p:ext uri="{BB962C8B-B14F-4D97-AF65-F5344CB8AC3E}">
        <p14:creationId xmlns:p14="http://schemas.microsoft.com/office/powerpoint/2010/main" val="305227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9</a:t>
            </a:fld>
            <a:endParaRPr kumimoji="1" lang="ja-JP" altLang="en-US"/>
          </a:p>
        </p:txBody>
      </p:sp>
    </p:spTree>
    <p:extLst>
      <p:ext uri="{BB962C8B-B14F-4D97-AF65-F5344CB8AC3E}">
        <p14:creationId xmlns:p14="http://schemas.microsoft.com/office/powerpoint/2010/main" val="15384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11</a:t>
            </a:fld>
            <a:endParaRPr kumimoji="1" lang="ja-JP" altLang="en-US"/>
          </a:p>
        </p:txBody>
      </p:sp>
    </p:spTree>
    <p:extLst>
      <p:ext uri="{BB962C8B-B14F-4D97-AF65-F5344CB8AC3E}">
        <p14:creationId xmlns:p14="http://schemas.microsoft.com/office/powerpoint/2010/main" val="2997098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16</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17</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21</a:t>
            </a:fld>
            <a:endParaRPr kumimoji="1" lang="ja-JP" altLang="en-US"/>
          </a:p>
        </p:txBody>
      </p:sp>
    </p:spTree>
    <p:extLst>
      <p:ext uri="{BB962C8B-B14F-4D97-AF65-F5344CB8AC3E}">
        <p14:creationId xmlns:p14="http://schemas.microsoft.com/office/powerpoint/2010/main" val="4011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○○○○○○○○○株式会社御中</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baseline="0">
                <a:latin typeface="(日本語用のフォントを使用)"/>
                <a:ea typeface="メイリオ" panose="020B0604030504040204" pitchFamily="50" charset="-128"/>
                <a:cs typeface="ＭＳ Ｐゴシック"/>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5544616" cy="288453"/>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3" y="5899980"/>
            <a:ext cx="5510851" cy="252066"/>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△△△△△△△△部</a:t>
            </a:r>
          </a:p>
        </p:txBody>
      </p:sp>
      <p:sp>
        <p:nvSpPr>
          <p:cNvPr id="2" name="タイトル 1"/>
          <p:cNvSpPr>
            <a:spLocks noGrp="1"/>
          </p:cNvSpPr>
          <p:nvPr>
            <p:ph type="title" hasCustomPrompt="1"/>
          </p:nvPr>
        </p:nvSpPr>
        <p:spPr>
          <a:xfrm>
            <a:off x="457200" y="3356992"/>
            <a:ext cx="5148000" cy="324000"/>
          </a:xfrm>
          <a:prstGeom prst="rect">
            <a:avLst/>
          </a:prstGeom>
        </p:spPr>
        <p:txBody>
          <a:bodyPr anchor="ctr"/>
          <a:lstStyle>
            <a:lvl1pPr marL="0" indent="0" algn="l">
              <a:buFont typeface="Arial" panose="020B0604020202020204" pitchFamily="34" charset="0"/>
              <a:buNone/>
              <a:defRPr sz="2000" baseline="0">
                <a:latin typeface="(日本語用のフォントを使用)"/>
                <a:ea typeface="メイリオ" panose="020B0604030504040204" pitchFamily="50" charset="-128"/>
              </a:defRPr>
            </a:lvl1pPr>
          </a:lstStyle>
          <a:p>
            <a:r>
              <a:rPr kumimoji="1" lang="ja-JP" altLang="en-US" dirty="0"/>
              <a:t>表紙</a:t>
            </a:r>
            <a:r>
              <a:rPr kumimoji="1" lang="en-US" altLang="ja-JP" dirty="0"/>
              <a:t>A</a:t>
            </a:r>
            <a:r>
              <a:rPr kumimoji="1" lang="ja-JP" altLang="en-US" dirty="0"/>
              <a:t>のタイトル</a:t>
            </a:r>
          </a:p>
        </p:txBody>
      </p:sp>
    </p:spTree>
    <p:extLst>
      <p:ext uri="{BB962C8B-B14F-4D97-AF65-F5344CB8AC3E}">
        <p14:creationId xmlns:p14="http://schemas.microsoft.com/office/powerpoint/2010/main" val="277074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68240" y="2960984"/>
            <a:ext cx="6264000" cy="396008"/>
          </a:xfrm>
        </p:spPr>
        <p:txBody>
          <a:bodyPr/>
          <a:lstStyle/>
          <a:p>
            <a:r>
              <a:rPr kumimoji="1" lang="ja-JP" altLang="en-US" dirty="0"/>
              <a:t>中表紙タイトル</a:t>
            </a:r>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39552"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1268759"/>
            <a:ext cx="8424936" cy="525586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9" name="直線コネクタ 8"/>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4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6" name="スライド番号プレースホルダー 5"/>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74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75248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ー 7"/>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6" name="直線コネクタ 5"/>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4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5720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5248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75248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スライド番号プレースホルダー 9"/>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8" name="直線コネクタ 7"/>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7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5" name="直線コネクタ 4"/>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13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0000"/>
            <a:ext cx="5256000" cy="1588"/>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sp>
        <p:nvSpPr>
          <p:cNvPr id="3" name="スライド番号プレースホルダー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7174B0D1-D3E6-4026-82FD-BE5C069801D4}" type="slidenum">
              <a:rPr lang="ja-JP" altLang="en-US" smtClean="0">
                <a:solidFill>
                  <a:srgbClr val="FFFFFF"/>
                </a:solidFill>
              </a:rPr>
              <a:pPr defTabSz="457200"/>
              <a:t>‹#›</a:t>
            </a:fld>
            <a:endParaRPr lang="ja-JP" altLang="en-US" dirty="0">
              <a:solidFill>
                <a:srgbClr val="FFFFFF"/>
              </a:solidFill>
            </a:endParaRPr>
          </a:p>
        </p:txBody>
      </p:sp>
      <p:pic>
        <p:nvPicPr>
          <p:cNvPr id="8" name="図 7"/>
          <p:cNvPicPr>
            <a:picLocks noChangeAspect="1"/>
          </p:cNvPicPr>
          <p:nvPr userDrawn="1"/>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3662159380"/>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68240" y="656728"/>
            <a:ext cx="6264000" cy="324000"/>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67544" y="1268760"/>
            <a:ext cx="8424936" cy="508759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6974904" y="6520259"/>
            <a:ext cx="21336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B4D007DB-033F-4D0E-8F1F-F48F905DCDAE}" type="slidenum">
              <a:rPr lang="ja-JP" altLang="en-US" smtClean="0">
                <a:solidFill>
                  <a:srgbClr val="000000"/>
                </a:solidFill>
              </a:rPr>
              <a:pPr defTabSz="457200"/>
              <a:t>‹#›</a:t>
            </a:fld>
            <a:endParaRPr lang="ja-JP" altLang="en-US" dirty="0">
              <a:solidFill>
                <a:srgbClr val="000000"/>
              </a:solidFill>
            </a:endParaRPr>
          </a:p>
        </p:txBody>
      </p:sp>
      <p:pic>
        <p:nvPicPr>
          <p:cNvPr id="8" name="図 7"/>
          <p:cNvPicPr>
            <a:picLocks noChangeAspect="1"/>
          </p:cNvPicPr>
          <p:nvPr userDrawn="1"/>
        </p:nvPicPr>
        <p:blipFill>
          <a:blip r:embed="rId8"/>
          <a:srcRect r="96667"/>
          <a:stretch>
            <a:fillRect/>
          </a:stretch>
        </p:blipFill>
        <p:spPr>
          <a:xfrm>
            <a:off x="0" y="0"/>
            <a:ext cx="304800" cy="6858000"/>
          </a:xfrm>
          <a:prstGeom prst="rect">
            <a:avLst/>
          </a:prstGeom>
        </p:spPr>
      </p:pic>
      <p:sp>
        <p:nvSpPr>
          <p:cNvPr id="10" name="正方形/長方形 9"/>
          <p:cNvSpPr/>
          <p:nvPr userDrawn="1"/>
        </p:nvSpPr>
        <p:spPr>
          <a:xfrm>
            <a:off x="8676456" y="6669360"/>
            <a:ext cx="108000" cy="108000"/>
          </a:xfrm>
          <a:prstGeom prst="rect">
            <a:avLst/>
          </a:prstGeom>
          <a:solidFill>
            <a:srgbClr val="12B3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srgbClr val="FFFFFF"/>
              </a:solidFill>
            </a:endParaRPr>
          </a:p>
        </p:txBody>
      </p:sp>
    </p:spTree>
    <p:extLst>
      <p:ext uri="{BB962C8B-B14F-4D97-AF65-F5344CB8AC3E}">
        <p14:creationId xmlns:p14="http://schemas.microsoft.com/office/powerpoint/2010/main" val="38304538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hdr="0" ftr="0" dt="0"/>
  <p:txStyles>
    <p:titleStyle>
      <a:lvl1pPr algn="l" defTabSz="914400" rtl="0" eaLnBrk="1" latinLnBrk="0" hangingPunct="1">
        <a:spcBef>
          <a:spcPct val="0"/>
        </a:spcBef>
        <a:buNone/>
        <a:defRPr kumimoji="1" sz="2000" kern="1200" baseline="0">
          <a:solidFill>
            <a:schemeClr val="tx1"/>
          </a:solidFill>
          <a:latin typeface="(日本語用のフォントを使用)"/>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scrumguides.org/docs/scrumguide/v2020/2020-Scrum-Guide-US.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04120" y="3032992"/>
            <a:ext cx="4643944" cy="701731"/>
          </a:xfrm>
        </p:spPr>
        <p:txBody>
          <a:bodyPr/>
          <a:lstStyle/>
          <a:p>
            <a:r>
              <a:rPr lang="en-US" altLang="ja-JP" sz="2400" b="1" dirty="0">
                <a:latin typeface="Meiryo UI" panose="020B0604030504040204" pitchFamily="50" charset="-128"/>
                <a:ea typeface="Meiryo UI" panose="020B0604030504040204" pitchFamily="50" charset="-128"/>
                <a:cs typeface="Meiryo UI" panose="020B0604030504040204" pitchFamily="50" charset="-128"/>
              </a:rPr>
              <a:t>Role of product owners in Scrum development</a:t>
            </a:r>
            <a:endParaRPr kumimoji="1"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Version 1.1 </a:t>
            </a:r>
          </a:p>
          <a:p>
            <a:pPr lvl="0" defTabSz="914400">
              <a:spcBef>
                <a:spcPct val="20000"/>
              </a:spcBef>
            </a:pP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February 14, 2018 </a:t>
            </a:r>
          </a:p>
        </p:txBody>
      </p:sp>
      <p:pic>
        <p:nvPicPr>
          <p:cNvPr id="12" name="図 1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82399"/>
            <a:ext cx="825953" cy="295893"/>
          </a:xfrm>
          <a:prstGeom prst="rect">
            <a:avLst/>
          </a:prstGeom>
        </p:spPr>
      </p:pic>
      <p:sp>
        <p:nvSpPr>
          <p:cNvPr id="15" name="テキスト ボックス 5"/>
          <p:cNvSpPr txBox="1"/>
          <p:nvPr/>
        </p:nvSpPr>
        <p:spPr>
          <a:xfrm>
            <a:off x="467544" y="6200719"/>
            <a:ext cx="8064896" cy="430887"/>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en-US" altLang="ja-JP" sz="1100" dirty="0">
                <a:solidFill>
                  <a:srgbClr val="000000"/>
                </a:solidFill>
                <a:latin typeface="Meiryo UI"/>
                <a:ea typeface="Meiryo UI"/>
              </a:rPr>
              <a:t>This document is provided under the international Creative Commons Attribution + Share Alike 4.0 license.</a:t>
            </a:r>
          </a:p>
          <a:p>
            <a:endParaRPr lang="ja-JP" altLang="en-US" sz="1100" dirty="0">
              <a:solidFill>
                <a:srgbClr val="000000"/>
              </a:solidFill>
              <a:latin typeface="Meiryo UI"/>
              <a:ea typeface="Meiryo UI"/>
            </a:endParaRPr>
          </a:p>
        </p:txBody>
      </p:sp>
      <p:sp>
        <p:nvSpPr>
          <p:cNvPr id="7" name="テキスト ボックス 5"/>
          <p:cNvSpPr txBox="1"/>
          <p:nvPr/>
        </p:nvSpPr>
        <p:spPr>
          <a:xfrm>
            <a:off x="358226" y="6462329"/>
            <a:ext cx="7958189"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a:solidFill>
                  <a:srgbClr val="000000"/>
                </a:solidFill>
                <a:latin typeface="Meiryo UI"/>
                <a:ea typeface="Meiryo UI"/>
              </a:rPr>
              <a:t>　</a:t>
            </a:r>
            <a:r>
              <a:rPr lang="en-US" altLang="ja-JP" sz="1100" dirty="0">
                <a:solidFill>
                  <a:srgbClr val="000000"/>
                </a:solidFill>
                <a:latin typeface="Meiryo UI"/>
                <a:ea typeface="Meiryo UI"/>
              </a:rPr>
              <a:t>Introduction to Scrum ©2018 TIS INC. Creative Commons License (International Attribution + Share Alike 4.0)</a:t>
            </a:r>
            <a:endParaRPr lang="ja-JP" altLang="en-US" sz="1100" dirty="0">
              <a:solidFill>
                <a:srgbClr val="000000"/>
              </a:solidFill>
              <a:latin typeface="Meiryo UI"/>
              <a:ea typeface="Meiryo UI"/>
            </a:endParaRPr>
          </a:p>
        </p:txBody>
      </p:sp>
    </p:spTree>
    <p:extLst>
      <p:ext uri="{BB962C8B-B14F-4D97-AF65-F5344CB8AC3E}">
        <p14:creationId xmlns:p14="http://schemas.microsoft.com/office/powerpoint/2010/main" val="108455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Target market (general areas)</a:t>
            </a:r>
            <a:endParaRPr kumimoji="1" lang="ja-JP" altLang="en-US" dirty="0"/>
          </a:p>
        </p:txBody>
      </p:sp>
      <p:sp>
        <p:nvSpPr>
          <p:cNvPr id="3" name="コンテンツ プレースホルダー 2"/>
          <p:cNvSpPr>
            <a:spLocks noGrp="1"/>
          </p:cNvSpPr>
          <p:nvPr>
            <p:ph idx="1"/>
          </p:nvPr>
        </p:nvSpPr>
        <p:spPr>
          <a:xfrm>
            <a:off x="467544" y="1268759"/>
            <a:ext cx="8640960" cy="5255865"/>
          </a:xfrm>
        </p:spPr>
        <p:txBody>
          <a:bodyPr/>
          <a:lstStyle/>
          <a:p>
            <a:pPr marL="0" indent="0">
              <a:buNone/>
            </a:pPr>
            <a:r>
              <a:rPr lang="en-US" altLang="ja-JP" dirty="0"/>
              <a:t>“All individuals and organizations who purchase a product or service, or who </a:t>
            </a:r>
            <a:r>
              <a:rPr lang="en-US" altLang="ja-JP" u="sng" dirty="0">
                <a:solidFill>
                  <a:srgbClr val="FF0000"/>
                </a:solidFill>
              </a:rPr>
              <a:t>may do so</a:t>
            </a:r>
            <a:r>
              <a:rPr lang="en-US" altLang="ja-JP" dirty="0"/>
              <a:t>.” (from </a:t>
            </a:r>
            <a:r>
              <a:rPr lang="en-US" altLang="ja-JP" dirty="0" err="1"/>
              <a:t>Kotobank</a:t>
            </a:r>
            <a:r>
              <a:rPr lang="en-US" altLang="ja-JP" dirty="0"/>
              <a:t>)</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10</a:t>
            </a:fld>
            <a:endParaRPr lang="ja-JP" altLang="en-US">
              <a:solidFill>
                <a:srgbClr val="000000"/>
              </a:solidFill>
            </a:endParaRPr>
          </a:p>
        </p:txBody>
      </p:sp>
      <p:grpSp>
        <p:nvGrpSpPr>
          <p:cNvPr id="10" name="グループ化 9"/>
          <p:cNvGrpSpPr/>
          <p:nvPr/>
        </p:nvGrpSpPr>
        <p:grpSpPr>
          <a:xfrm>
            <a:off x="1972106" y="2484347"/>
            <a:ext cx="5416171" cy="3265281"/>
            <a:chOff x="1907704" y="2564904"/>
            <a:chExt cx="5416171" cy="3265281"/>
          </a:xfrm>
        </p:grpSpPr>
        <p:sp>
          <p:nvSpPr>
            <p:cNvPr id="7" name="ドーナツ 6"/>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064660"/>
              <a:ext cx="1800200" cy="18002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3048945"/>
              <a:ext cx="1728192" cy="1728192"/>
            </a:xfrm>
            <a:prstGeom prst="rect">
              <a:avLst/>
            </a:prstGeom>
          </p:spPr>
        </p:pic>
        <p:sp>
          <p:nvSpPr>
            <p:cNvPr id="8" name="テキスト ボックス 7"/>
            <p:cNvSpPr txBox="1"/>
            <p:nvPr/>
          </p:nvSpPr>
          <p:spPr>
            <a:xfrm>
              <a:off x="1907704" y="4864860"/>
              <a:ext cx="1914674"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Customers/users</a:t>
              </a:r>
              <a:endParaRPr kumimoji="1" lang="ja-JP" altLang="en-US" sz="1600"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5004048" y="4879760"/>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kumimoji="1" lang="ja-JP" altLang="en-US"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81946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円形吹き出し 22"/>
          <p:cNvSpPr/>
          <p:nvPr/>
        </p:nvSpPr>
        <p:spPr>
          <a:xfrm>
            <a:off x="251520" y="2593966"/>
            <a:ext cx="5832648" cy="4032448"/>
          </a:xfrm>
          <a:prstGeom prst="wedgeEllipseCallout">
            <a:avLst>
              <a:gd name="adj1" fmla="val 50041"/>
              <a:gd name="adj2" fmla="val 2903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68240" y="656728"/>
            <a:ext cx="7416128" cy="324000"/>
          </a:xfrm>
        </p:spPr>
        <p:txBody>
          <a:bodyPr/>
          <a:lstStyle/>
          <a:p>
            <a:r>
              <a:rPr lang="en-US" altLang="ja-JP" dirty="0"/>
              <a:t>Target market (from product owner’s perspective)</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All parties other than the product owner (regardless of whether they will purchase it) </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11</a:t>
            </a:fld>
            <a:endParaRPr lang="ja-JP" altLang="en-US">
              <a:solidFill>
                <a:srgbClr val="000000"/>
              </a:solidFill>
            </a:endParaRPr>
          </a:p>
        </p:txBody>
      </p:sp>
      <p:grpSp>
        <p:nvGrpSpPr>
          <p:cNvPr id="22" name="グループ化 21"/>
          <p:cNvGrpSpPr/>
          <p:nvPr/>
        </p:nvGrpSpPr>
        <p:grpSpPr>
          <a:xfrm>
            <a:off x="5364088" y="5042642"/>
            <a:ext cx="2319827" cy="1691732"/>
            <a:chOff x="6156176" y="4892362"/>
            <a:chExt cx="2319827" cy="1691732"/>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4892362"/>
              <a:ext cx="1322400" cy="1322400"/>
            </a:xfrm>
            <a:prstGeom prst="rect">
              <a:avLst/>
            </a:prstGeom>
          </p:spPr>
        </p:pic>
        <p:sp>
          <p:nvSpPr>
            <p:cNvPr id="13" name="テキスト ボックス 12"/>
            <p:cNvSpPr txBox="1"/>
            <p:nvPr/>
          </p:nvSpPr>
          <p:spPr>
            <a:xfrm>
              <a:off x="6156176" y="6214762"/>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kumimoji="1" lang="ja-JP" altLang="en-US" b="1" dirty="0">
                <a:latin typeface="メイリオ" panose="020B0604030504040204" pitchFamily="50" charset="-128"/>
                <a:ea typeface="メイリオ" panose="020B0604030504040204" pitchFamily="50" charset="-128"/>
              </a:endParaRPr>
            </a:p>
          </p:txBody>
        </p:sp>
      </p:grpSp>
      <p:sp>
        <p:nvSpPr>
          <p:cNvPr id="30" name="円/楕円 29"/>
          <p:cNvSpPr/>
          <p:nvPr/>
        </p:nvSpPr>
        <p:spPr>
          <a:xfrm>
            <a:off x="611560" y="3098022"/>
            <a:ext cx="2160240" cy="269720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2843808" y="3098022"/>
            <a:ext cx="3044130" cy="276116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15616" y="3530070"/>
            <a:ext cx="1568152" cy="50405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Apparent customers</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3275856" y="3314046"/>
            <a:ext cx="165618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Development</a:t>
            </a:r>
          </a:p>
          <a:p>
            <a:pPr algn="ctr"/>
            <a:r>
              <a:rPr lang="en-US" altLang="ja-JP" sz="1200" dirty="0">
                <a:solidFill>
                  <a:schemeClr val="tx1"/>
                </a:solidFill>
                <a:latin typeface="メイリオ" panose="020B0604030504040204" pitchFamily="50" charset="-128"/>
                <a:ea typeface="メイリオ" panose="020B0604030504040204" pitchFamily="50" charset="-128"/>
              </a:rPr>
              <a:t>team</a:t>
            </a:r>
          </a:p>
        </p:txBody>
      </p:sp>
      <p:sp>
        <p:nvSpPr>
          <p:cNvPr id="26" name="円/楕円 25"/>
          <p:cNvSpPr/>
          <p:nvPr/>
        </p:nvSpPr>
        <p:spPr>
          <a:xfrm>
            <a:off x="4827856" y="3733530"/>
            <a:ext cx="936104" cy="72008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Sales</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27" name="円/楕円 26"/>
          <p:cNvSpPr/>
          <p:nvPr/>
        </p:nvSpPr>
        <p:spPr>
          <a:xfrm>
            <a:off x="2933035" y="4216495"/>
            <a:ext cx="191967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Management</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28" name="円/楕円 27"/>
          <p:cNvSpPr/>
          <p:nvPr/>
        </p:nvSpPr>
        <p:spPr>
          <a:xfrm>
            <a:off x="4499992" y="4849178"/>
            <a:ext cx="1116842" cy="62510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Legal Affairs</a:t>
            </a:r>
          </a:p>
        </p:txBody>
      </p:sp>
      <p:sp>
        <p:nvSpPr>
          <p:cNvPr id="29" name="円/楕円 28"/>
          <p:cNvSpPr/>
          <p:nvPr/>
        </p:nvSpPr>
        <p:spPr>
          <a:xfrm>
            <a:off x="787624" y="4072479"/>
            <a:ext cx="169614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End users</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3493666" y="2564159"/>
            <a:ext cx="2012652" cy="523220"/>
          </a:xfrm>
          <a:prstGeom prst="rect">
            <a:avLst/>
          </a:prstGeom>
          <a:solidFill>
            <a:schemeClr val="accent2">
              <a:lumMod val="60000"/>
              <a:lumOff val="40000"/>
            </a:schemeClr>
          </a:solidFill>
        </p:spPr>
        <p:txBody>
          <a:bodyPr wrap="square" rtlCol="0">
            <a:spAutoFit/>
          </a:bodyPr>
          <a:lstStyle/>
          <a:p>
            <a:pPr algn="ctr"/>
            <a:r>
              <a:rPr lang="en-US" altLang="ja-JP" sz="1400" b="1" dirty="0">
                <a:latin typeface="メイリオ" panose="020B0604030504040204" pitchFamily="50" charset="-128"/>
                <a:ea typeface="メイリオ" panose="020B0604030504040204" pitchFamily="50" charset="-128"/>
              </a:rPr>
              <a:t>Internal market</a:t>
            </a:r>
          </a:p>
          <a:p>
            <a:pPr algn="ctr"/>
            <a:r>
              <a:rPr lang="en-US" altLang="ja-JP" sz="1400" b="1" dirty="0">
                <a:latin typeface="メイリオ" panose="020B0604030504040204" pitchFamily="50" charset="-128"/>
                <a:ea typeface="メイリオ" panose="020B0604030504040204" pitchFamily="50" charset="-128"/>
              </a:rPr>
              <a:t> (inside company)</a:t>
            </a:r>
          </a:p>
        </p:txBody>
      </p:sp>
      <p:sp>
        <p:nvSpPr>
          <p:cNvPr id="5" name="角丸四角形吹き出し 4"/>
          <p:cNvSpPr/>
          <p:nvPr/>
        </p:nvSpPr>
        <p:spPr>
          <a:xfrm>
            <a:off x="6383435" y="1916832"/>
            <a:ext cx="2600960" cy="2909382"/>
          </a:xfrm>
          <a:prstGeom prst="wedgeRoundRectCallout">
            <a:avLst>
              <a:gd name="adj1" fmla="val -36409"/>
              <a:gd name="adj2" fmla="val 61673"/>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Sometimes product owners need to do their own research and venture into new markets by appealing to customers and markets that are not yet recognized.</a:t>
            </a:r>
            <a:endParaRPr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円/楕円 32"/>
          <p:cNvSpPr/>
          <p:nvPr/>
        </p:nvSpPr>
        <p:spPr>
          <a:xfrm>
            <a:off x="1184038" y="5072433"/>
            <a:ext cx="3276364" cy="1348600"/>
          </a:xfrm>
          <a:prstGeom prst="ellipse">
            <a:avLst/>
          </a:prstGeom>
          <a:solidFill>
            <a:schemeClr val="accent5">
              <a:lumMod val="20000"/>
              <a:lumOff val="80000"/>
            </a:schemeClr>
          </a:solid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1364802" y="5267554"/>
            <a:ext cx="2919166" cy="92681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Unrecognized customers and decision-makers</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915580" y="6329090"/>
            <a:ext cx="1864332" cy="307777"/>
          </a:xfrm>
          <a:prstGeom prst="rect">
            <a:avLst/>
          </a:prstGeom>
          <a:solidFill>
            <a:schemeClr val="accent2">
              <a:lumMod val="60000"/>
              <a:lumOff val="40000"/>
            </a:schemeClr>
          </a:solidFill>
        </p:spPr>
        <p:txBody>
          <a:bodyPr wrap="square" rtlCol="0">
            <a:spAutoFit/>
          </a:bodyPr>
          <a:lstStyle/>
          <a:p>
            <a:pPr algn="ctr"/>
            <a:r>
              <a:rPr lang="en-US" altLang="ja-JP" sz="1400" b="1" dirty="0">
                <a:latin typeface="メイリオ" panose="020B0604030504040204" pitchFamily="50" charset="-128"/>
                <a:ea typeface="メイリオ" panose="020B0604030504040204" pitchFamily="50" charset="-128"/>
              </a:rPr>
              <a:t>Potential Market</a:t>
            </a:r>
            <a:endParaRPr kumimoji="1" lang="ja-JP" altLang="en-US" sz="1400" b="1"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683568" y="2616007"/>
            <a:ext cx="2016224" cy="523220"/>
          </a:xfrm>
          <a:prstGeom prst="rect">
            <a:avLst/>
          </a:prstGeom>
          <a:solidFill>
            <a:schemeClr val="accent2">
              <a:lumMod val="60000"/>
              <a:lumOff val="40000"/>
            </a:schemeClr>
          </a:solidFill>
        </p:spPr>
        <p:txBody>
          <a:bodyPr wrap="square" rtlCol="0">
            <a:spAutoFit/>
          </a:bodyPr>
          <a:lstStyle/>
          <a:p>
            <a:pPr algn="ctr"/>
            <a:r>
              <a:rPr lang="en-US" altLang="ja-JP" sz="1400" b="1" dirty="0">
                <a:latin typeface="メイリオ" panose="020B0604030504040204" pitchFamily="50" charset="-128"/>
                <a:ea typeface="メイリオ" panose="020B0604030504040204" pitchFamily="50" charset="-128"/>
              </a:rPr>
              <a:t>External market (outside company)</a:t>
            </a:r>
            <a:endParaRPr kumimoji="1" lang="ja-JP" altLang="en-US" sz="1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5138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1268759"/>
            <a:ext cx="8064896" cy="5255865"/>
          </a:xfrm>
        </p:spPr>
        <p:txBody>
          <a:bodyPr>
            <a:normAutofit/>
          </a:bodyPr>
          <a:lstStyle/>
          <a:p>
            <a:pPr marL="0" indent="0">
              <a:buNone/>
            </a:pPr>
            <a:r>
              <a:rPr lang="en-US" altLang="ja-JP" dirty="0"/>
              <a:t>Points of caution</a:t>
            </a:r>
          </a:p>
          <a:p>
            <a:pPr marL="0" indent="0">
              <a:buNone/>
            </a:pPr>
            <a:endParaRPr lang="en-US" altLang="ja-JP" sz="1100" dirty="0"/>
          </a:p>
          <a:p>
            <a:pPr>
              <a:buFont typeface="Wingdings" panose="05000000000000000000" pitchFamily="2" charset="2"/>
              <a:buChar char="l"/>
            </a:pPr>
            <a:r>
              <a:rPr lang="en-US" altLang="ja-JP" b="1" dirty="0"/>
              <a:t>Internal markets (within the company) need attention too</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sz="1800" dirty="0"/>
          </a:p>
          <a:p>
            <a:pPr>
              <a:buFont typeface="Wingdings" panose="05000000000000000000" pitchFamily="2" charset="2"/>
              <a:buChar char="l"/>
            </a:pPr>
            <a:r>
              <a:rPr lang="en-US" altLang="ja-JP" b="1" dirty="0"/>
              <a:t>Market needs are not necessarily apparent</a:t>
            </a:r>
          </a:p>
        </p:txBody>
      </p:sp>
      <p:sp>
        <p:nvSpPr>
          <p:cNvPr id="6" name="角丸四角形 5"/>
          <p:cNvSpPr/>
          <p:nvPr/>
        </p:nvSpPr>
        <p:spPr>
          <a:xfrm>
            <a:off x="403048" y="4725144"/>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Some issues in both your external and internal markets are apparent and others are not (the former are called apparent needs and the latter are called latent needs). In addition to pursuing apparent needs, product owners must be conscious that there are latent needs and </a:t>
            </a:r>
            <a:r>
              <a:rPr lang="en-US" altLang="ja-JP" b="1" dirty="0">
                <a:solidFill>
                  <a:srgbClr val="FF0000"/>
                </a:solidFill>
                <a:latin typeface="メイリオ" panose="020B0604030504040204" pitchFamily="50" charset="-128"/>
                <a:ea typeface="メイリオ" panose="020B0604030504040204" pitchFamily="50" charset="-128"/>
              </a:rPr>
              <a:t>if necessary, take the initiative to find out what those needs are.</a:t>
            </a:r>
            <a:endParaRPr kumimoji="1" lang="en-US" altLang="ja-JP" b="1" dirty="0">
              <a:solidFill>
                <a:srgbClr val="FF0000"/>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While the needs of external markets need to be met in order to generate revenue, the needs of your internal market also need to be met in order to create the product. For example, if you do not meet your developers’ need to know the direction of the product and why it is needed, they will not be able to judge what needs to be developed. </a:t>
            </a:r>
          </a:p>
        </p:txBody>
      </p:sp>
      <p:sp>
        <p:nvSpPr>
          <p:cNvPr id="2" name="タイトル 1"/>
          <p:cNvSpPr>
            <a:spLocks noGrp="1"/>
          </p:cNvSpPr>
          <p:nvPr>
            <p:ph type="title"/>
          </p:nvPr>
        </p:nvSpPr>
        <p:spPr/>
        <p:txBody>
          <a:bodyPr/>
          <a:lstStyle/>
          <a:p>
            <a:r>
              <a:rPr lang="en-US" altLang="ja-JP" dirty="0"/>
              <a:t>Target market</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12</a:t>
            </a:fld>
            <a:endParaRPr lang="ja-JP" altLang="en-US">
              <a:solidFill>
                <a:srgbClr val="000000"/>
              </a:solidFill>
            </a:endParaRPr>
          </a:p>
        </p:txBody>
      </p:sp>
    </p:spTree>
    <p:extLst>
      <p:ext uri="{BB962C8B-B14F-4D97-AF65-F5344CB8AC3E}">
        <p14:creationId xmlns:p14="http://schemas.microsoft.com/office/powerpoint/2010/main" val="151162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of product owners</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309934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Role of product owners</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14</a:t>
            </a:fld>
            <a:endParaRPr lang="ja-JP" altLang="en-US">
              <a:solidFill>
                <a:srgbClr val="000000"/>
              </a:solidFill>
            </a:endParaRPr>
          </a:p>
        </p:txBody>
      </p:sp>
      <p:sp>
        <p:nvSpPr>
          <p:cNvPr id="10" name="コンテンツ プレースホルダー 9"/>
          <p:cNvSpPr>
            <a:spLocks noGrp="1"/>
          </p:cNvSpPr>
          <p:nvPr>
            <p:ph idx="1"/>
          </p:nvPr>
        </p:nvSpPr>
        <p:spPr/>
        <p:txBody>
          <a:bodyPr/>
          <a:lstStyle/>
          <a:p>
            <a:pPr marL="0" indent="0">
              <a:buNone/>
            </a:pPr>
            <a:r>
              <a:rPr lang="en-US" altLang="ja-JP" dirty="0"/>
              <a:t>Product owners are responsible for focusing on market needs and increasing the value of the product.</a:t>
            </a:r>
            <a:endParaRPr kumimoji="1" lang="en-US" altLang="ja-JP" dirty="0"/>
          </a:p>
        </p:txBody>
      </p:sp>
      <p:grpSp>
        <p:nvGrpSpPr>
          <p:cNvPr id="17" name="グループ化 16"/>
          <p:cNvGrpSpPr/>
          <p:nvPr/>
        </p:nvGrpSpPr>
        <p:grpSpPr>
          <a:xfrm>
            <a:off x="1331640" y="2492896"/>
            <a:ext cx="6575485" cy="3672408"/>
            <a:chOff x="971600" y="2741494"/>
            <a:chExt cx="6575485" cy="3672408"/>
          </a:xfrm>
          <a:solidFill>
            <a:schemeClr val="accent6">
              <a:lumMod val="60000"/>
              <a:lumOff val="40000"/>
            </a:schemeClr>
          </a:solidFill>
        </p:grpSpPr>
        <p:sp>
          <p:nvSpPr>
            <p:cNvPr id="11" name="正方形/長方形 10"/>
            <p:cNvSpPr/>
            <p:nvPr/>
          </p:nvSpPr>
          <p:spPr>
            <a:xfrm>
              <a:off x="990365" y="2741494"/>
              <a:ext cx="6552728" cy="11521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メイリオ" panose="020B0604030504040204" pitchFamily="50" charset="-128"/>
                  <a:ea typeface="メイリオ" panose="020B0604030504040204" pitchFamily="50" charset="-128"/>
                </a:rPr>
                <a:t>Increasing the value of the product</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600"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Management of product backlog</a:t>
              </a:r>
              <a:endParaRPr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4270721"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Management of economic viability</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971600"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Working together with the scrum team</a:t>
              </a:r>
            </a:p>
          </p:txBody>
        </p:sp>
        <p:sp>
          <p:nvSpPr>
            <p:cNvPr id="16" name="正方形/長方形 15"/>
            <p:cNvSpPr/>
            <p:nvPr/>
          </p:nvSpPr>
          <p:spPr>
            <a:xfrm>
              <a:off x="4270721"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Working together with stakeholders</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grpSp>
      <p:sp>
        <p:nvSpPr>
          <p:cNvPr id="3" name="正方形/長方形 2"/>
          <p:cNvSpPr/>
          <p:nvPr/>
        </p:nvSpPr>
        <p:spPr>
          <a:xfrm>
            <a:off x="1331640" y="3803939"/>
            <a:ext cx="6575485" cy="2361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上矢印 4"/>
          <p:cNvSpPr/>
          <p:nvPr/>
        </p:nvSpPr>
        <p:spPr>
          <a:xfrm>
            <a:off x="3717850" y="3429000"/>
            <a:ext cx="1728192" cy="590963"/>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product backlog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What is product backlog?</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15</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latin typeface="メイリオ" panose="020B0604030504040204" pitchFamily="50" charset="-128"/>
                <a:ea typeface="メイリオ" panose="020B0604030504040204" pitchFamily="50" charset="-128"/>
              </a:rPr>
              <a:t>Product backlog is a list of everything known to be necessary for the product, in order of priority (from the Scrum Guide) </a:t>
            </a:r>
            <a:endParaRPr lang="ja-JP" altLang="en-US" sz="2000" dirty="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605243748"/>
              </p:ext>
            </p:extLst>
          </p:nvPr>
        </p:nvGraphicFramePr>
        <p:xfrm>
          <a:off x="899592" y="3356990"/>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en-US" altLang="ja-JP" dirty="0"/>
                        <a:t>Product backlog</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t>A</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C</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8" name="角丸四角形吹き出し 7"/>
          <p:cNvSpPr/>
          <p:nvPr/>
        </p:nvSpPr>
        <p:spPr>
          <a:xfrm>
            <a:off x="4572000" y="3246188"/>
            <a:ext cx="4347011" cy="3423171"/>
          </a:xfrm>
          <a:prstGeom prst="wedgeRoundRectCallout">
            <a:avLst>
              <a:gd name="adj1" fmla="val -67387"/>
              <a:gd name="adj2" fmla="val 2220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u="sng" dirty="0">
                <a:solidFill>
                  <a:schemeClr val="tx1"/>
                </a:solidFill>
                <a:latin typeface="メイリオ" panose="020B0604030504040204" pitchFamily="50" charset="-128"/>
                <a:ea typeface="メイリオ" panose="020B0604030504040204" pitchFamily="50" charset="-128"/>
              </a:rPr>
              <a:t>The scrum team and stakeholders can see the current status of the product by checking backlog. </a:t>
            </a: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A properly organized product backlog is a </a:t>
            </a:r>
            <a:r>
              <a:rPr lang="en-US" altLang="ja-JP" b="1" dirty="0">
                <a:solidFill>
                  <a:schemeClr val="tx1"/>
                </a:solidFill>
                <a:latin typeface="メイリオ" panose="020B0604030504040204" pitchFamily="50" charset="-128"/>
                <a:ea typeface="メイリオ" panose="020B0604030504040204" pitchFamily="50" charset="-128"/>
              </a:rPr>
              <a:t>common language </a:t>
            </a:r>
            <a:r>
              <a:rPr lang="en-US" altLang="ja-JP" dirty="0">
                <a:solidFill>
                  <a:schemeClr val="tx1"/>
                </a:solidFill>
                <a:latin typeface="メイリオ" panose="020B0604030504040204" pitchFamily="50" charset="-128"/>
                <a:ea typeface="メイリオ" panose="020B0604030504040204" pitchFamily="50" charset="-128"/>
              </a:rPr>
              <a:t>for the developers and stakeholders (in other words, it provides a means for discussion between people in different positions). </a:t>
            </a:r>
          </a:p>
        </p:txBody>
      </p:sp>
    </p:spTree>
    <p:extLst>
      <p:ext uri="{BB962C8B-B14F-4D97-AF65-F5344CB8AC3E}">
        <p14:creationId xmlns:p14="http://schemas.microsoft.com/office/powerpoint/2010/main" val="54953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product backlog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If the product backlog is not managed...</a:t>
            </a:r>
          </a:p>
          <a:p>
            <a:pPr marL="0" indent="0">
              <a:buNone/>
            </a:pPr>
            <a:r>
              <a:rPr lang="en-US" altLang="ja-JP" dirty="0"/>
              <a:t>...the development team will not know what they need to create and the stakeholders will not know the status of the product. In general, it is not possible to see the direction of the product if the product backlog is not organized. </a:t>
            </a:r>
            <a:endParaRPr kumimoji="1"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16</a:t>
            </a:fld>
            <a:endParaRPr lang="ja-JP" altLang="en-US">
              <a:solidFill>
                <a:srgbClr val="000000"/>
              </a:solidFill>
            </a:endParaRPr>
          </a:p>
        </p:txBody>
      </p:sp>
      <p:grpSp>
        <p:nvGrpSpPr>
          <p:cNvPr id="5" name="グループ化 4"/>
          <p:cNvGrpSpPr/>
          <p:nvPr/>
        </p:nvGrpSpPr>
        <p:grpSpPr>
          <a:xfrm>
            <a:off x="1831351" y="4293096"/>
            <a:ext cx="1592868" cy="1989882"/>
            <a:chOff x="6151831" y="4221088"/>
            <a:chExt cx="1592868" cy="1989882"/>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184" y="4221088"/>
              <a:ext cx="1516515" cy="1516515"/>
            </a:xfrm>
            <a:prstGeom prst="rect">
              <a:avLst/>
            </a:prstGeom>
          </p:spPr>
        </p:pic>
        <p:sp>
          <p:nvSpPr>
            <p:cNvPr id="9" name="テキスト ボックス 8"/>
            <p:cNvSpPr txBox="1"/>
            <p:nvPr/>
          </p:nvSpPr>
          <p:spPr>
            <a:xfrm>
              <a:off x="6151831" y="5626195"/>
              <a:ext cx="1516514"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Development team</a:t>
              </a:r>
              <a:endParaRPr kumimoji="1" lang="ja-JP" altLang="en-US" sz="1600" dirty="0">
                <a:latin typeface="メイリオ" panose="020B0604030504040204" pitchFamily="50" charset="-128"/>
                <a:ea typeface="メイリオ" panose="020B0604030504040204" pitchFamily="50" charset="-128"/>
              </a:endParaRPr>
            </a:p>
          </p:txBody>
        </p:sp>
      </p:grpSp>
      <p:sp>
        <p:nvSpPr>
          <p:cNvPr id="6" name="角丸四角形吹き出し 5"/>
          <p:cNvSpPr/>
          <p:nvPr/>
        </p:nvSpPr>
        <p:spPr>
          <a:xfrm>
            <a:off x="3563888" y="3645023"/>
            <a:ext cx="2299909" cy="1107175"/>
          </a:xfrm>
          <a:prstGeom prst="wedgeRoundRectCallout">
            <a:avLst>
              <a:gd name="adj1" fmla="val -58934"/>
              <a:gd name="adj2" fmla="val 3325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どんなプロダクトを作りたいのかが見えてこない！！</a:t>
            </a:r>
          </a:p>
        </p:txBody>
      </p:sp>
      <p:grpSp>
        <p:nvGrpSpPr>
          <p:cNvPr id="12" name="グループ化 11"/>
          <p:cNvGrpSpPr/>
          <p:nvPr/>
        </p:nvGrpSpPr>
        <p:grpSpPr>
          <a:xfrm>
            <a:off x="5796136" y="4641051"/>
            <a:ext cx="1758641" cy="1168560"/>
            <a:chOff x="4510823" y="5312240"/>
            <a:chExt cx="1584175" cy="1168560"/>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15" name="テキスト ボックス 14"/>
            <p:cNvSpPr txBox="1"/>
            <p:nvPr/>
          </p:nvSpPr>
          <p:spPr>
            <a:xfrm>
              <a:off x="4510823" y="6203801"/>
              <a:ext cx="1584175" cy="276999"/>
            </a:xfrm>
            <a:prstGeom prst="rect">
              <a:avLst/>
            </a:prstGeom>
            <a:noFill/>
          </p:spPr>
          <p:txBody>
            <a:bodyPr wrap="square" rtlCol="0">
              <a:spAutoFit/>
            </a:bodyPr>
            <a:lstStyle/>
            <a:p>
              <a:pPr algn="ctr"/>
              <a:r>
                <a:rPr lang="en-US" altLang="ja-JP" sz="1200" b="1" dirty="0">
                  <a:latin typeface="メイリオ" panose="020B0604030504040204" pitchFamily="50" charset="-128"/>
                  <a:ea typeface="メイリオ" panose="020B0604030504040204" pitchFamily="50" charset="-128"/>
                </a:rPr>
                <a:t>Stakeholders</a:t>
              </a:r>
              <a:endParaRPr kumimoji="1" lang="ja-JP" altLang="en-US" sz="1200" b="1" dirty="0">
                <a:latin typeface="メイリオ" panose="020B0604030504040204" pitchFamily="50" charset="-128"/>
                <a:ea typeface="メイリオ" panose="020B0604030504040204" pitchFamily="50" charset="-128"/>
              </a:endParaRPr>
            </a:p>
          </p:txBody>
        </p:sp>
      </p:grpSp>
      <p:sp>
        <p:nvSpPr>
          <p:cNvPr id="16" name="角丸四角形吹き出し 15"/>
          <p:cNvSpPr/>
          <p:nvPr/>
        </p:nvSpPr>
        <p:spPr>
          <a:xfrm>
            <a:off x="3544466" y="3645023"/>
            <a:ext cx="2299909" cy="1107175"/>
          </a:xfrm>
          <a:prstGeom prst="wedgeRoundRectCallout">
            <a:avLst>
              <a:gd name="adj1" fmla="val 63653"/>
              <a:gd name="adj2" fmla="val 4701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We cannot tell what</a:t>
            </a:r>
          </a:p>
          <a:p>
            <a:pPr algn="ctr"/>
            <a:r>
              <a:rPr lang="en-US" altLang="ja-JP" sz="1600" dirty="0">
                <a:solidFill>
                  <a:schemeClr val="tx1"/>
                </a:solidFill>
                <a:latin typeface="メイリオ" panose="020B0604030504040204" pitchFamily="50" charset="-128"/>
                <a:ea typeface="メイリオ" panose="020B0604030504040204" pitchFamily="50" charset="-128"/>
              </a:rPr>
              <a:t>kind of product needs to be made!</a:t>
            </a:r>
          </a:p>
        </p:txBody>
      </p:sp>
    </p:spTree>
    <p:extLst>
      <p:ext uri="{BB962C8B-B14F-4D97-AF65-F5344CB8AC3E}">
        <p14:creationId xmlns:p14="http://schemas.microsoft.com/office/powerpoint/2010/main" val="309492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product backlog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Responsibilities of product owners</a:t>
            </a:r>
          </a:p>
          <a:p>
            <a:pPr marL="0" indent="0">
              <a:buNone/>
            </a:pPr>
            <a:r>
              <a:rPr lang="en-US" altLang="ja-JP" sz="2000" dirty="0"/>
              <a:t>(1)	To clearly indicate the nature of product backlog items.</a:t>
            </a:r>
          </a:p>
          <a:p>
            <a:pPr marL="0" indent="0">
              <a:buNone/>
            </a:pPr>
            <a:r>
              <a:rPr lang="en-US" altLang="ja-JP" sz="2000" dirty="0"/>
              <a:t>(2)	To decide on the priority order of product backlog items.</a:t>
            </a:r>
          </a:p>
          <a:p>
            <a:pPr marL="0" indent="0">
              <a:buNone/>
            </a:pPr>
            <a:r>
              <a:rPr lang="en-US" altLang="ja-JP" sz="2000" dirty="0"/>
              <a:t>(3)	To clearly indicate the acceptance conditions.</a:t>
            </a:r>
          </a:p>
          <a:p>
            <a:pPr marL="0" indent="0">
              <a:buNone/>
            </a:pPr>
            <a:r>
              <a:rPr lang="en-US" altLang="ja-JP" sz="2000" dirty="0"/>
              <a:t>(4)	To answer questions about product backlog items.</a:t>
            </a:r>
          </a:p>
          <a:p>
            <a:pPr marL="0" indent="0">
              <a:buNone/>
            </a:pPr>
            <a:endParaRPr kumimoji="1" lang="en-US" altLang="ja-JP" sz="2000"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17</a:t>
            </a:fld>
            <a:endParaRPr lang="ja-JP" altLang="en-US">
              <a:solidFill>
                <a:srgbClr val="00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1814273933"/>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en-US" altLang="ja-JP" dirty="0"/>
                        <a:t>Product backlog</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t>A</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C</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11" name="角丸四角形 10"/>
          <p:cNvSpPr/>
          <p:nvPr/>
        </p:nvSpPr>
        <p:spPr>
          <a:xfrm>
            <a:off x="3851920" y="3643846"/>
            <a:ext cx="4752528" cy="295350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■Arrange the items in the order that will generate the greatest ROI (return on investment), taking into account factor such as the time, demand and development period. </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en-US" altLang="ja-JP" sz="1600" dirty="0">
                <a:solidFill>
                  <a:schemeClr val="tx1"/>
                </a:solidFill>
                <a:latin typeface="メイリオ" panose="020B0604030504040204" pitchFamily="50" charset="-128"/>
                <a:ea typeface="メイリオ" panose="020B0604030504040204" pitchFamily="50" charset="-128"/>
              </a:rPr>
              <a:t>■It is not necessary to define all of the items in detail when starting a sprint. (Development can be done as long as the functions necessary for the first release are defined in detail.) </a:t>
            </a:r>
            <a:endParaRPr kumimoji="1" lang="en-US" altLang="ja-JP" sz="1600" dirty="0">
              <a:solidFill>
                <a:schemeClr val="tx1"/>
              </a:solidFill>
              <a:latin typeface="メイリオ" panose="020B0604030504040204" pitchFamily="50" charset="-128"/>
              <a:ea typeface="メイリオ" panose="020B0604030504040204" pitchFamily="50" charset="-128"/>
            </a:endParaRPr>
          </a:p>
          <a:p>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542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03048" y="2636912"/>
            <a:ext cx="8273408" cy="244827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The Scrum Guide says “This is sometimes done by the product owner and sometimes done by the development team. In any case, the product owner has the final responsibility.” The person who manages the product backlog does not need to be the same person who creates it. With that said, since the product owner has the final responsibility for the product backlog, the product owner needs to be able to answer any questions that the developers and stakeholders may have about the product backlog. </a:t>
            </a: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2" name="タイトル 1"/>
          <p:cNvSpPr>
            <a:spLocks noGrp="1"/>
          </p:cNvSpPr>
          <p:nvPr>
            <p:ph type="title"/>
          </p:nvPr>
        </p:nvSpPr>
        <p:spPr/>
        <p:txBody>
          <a:bodyPr/>
          <a:lstStyle/>
          <a:p>
            <a:r>
              <a:rPr lang="en-US" altLang="ja-JP" dirty="0"/>
              <a:t>Management of product backlog</a:t>
            </a:r>
            <a:endParaRPr kumimoji="1" lang="ja-JP" altLang="en-US" dirty="0"/>
          </a:p>
        </p:txBody>
      </p:sp>
      <p:sp>
        <p:nvSpPr>
          <p:cNvPr id="3" name="コンテンツ プレースホルダー 2"/>
          <p:cNvSpPr>
            <a:spLocks noGrp="1"/>
          </p:cNvSpPr>
          <p:nvPr>
            <p:ph idx="1"/>
          </p:nvPr>
        </p:nvSpPr>
        <p:spPr>
          <a:xfrm>
            <a:off x="467544" y="1268759"/>
            <a:ext cx="8064896" cy="1368153"/>
          </a:xfrm>
        </p:spPr>
        <p:txBody>
          <a:bodyPr>
            <a:normAutofit fontScale="92500" lnSpcReduction="20000"/>
          </a:bodyPr>
          <a:lstStyle/>
          <a:p>
            <a:pPr marL="0" indent="0">
              <a:buNone/>
            </a:pPr>
            <a:r>
              <a:rPr lang="en-US" altLang="ja-JP" dirty="0"/>
              <a:t>Points of caution</a:t>
            </a:r>
          </a:p>
          <a:p>
            <a:pPr marL="0" indent="0">
              <a:buNone/>
            </a:pPr>
            <a:endParaRPr lang="en-US" altLang="ja-JP" dirty="0"/>
          </a:p>
          <a:p>
            <a:pPr>
              <a:buFont typeface="Wingdings" panose="05000000000000000000" pitchFamily="2" charset="2"/>
              <a:buChar char="l"/>
            </a:pPr>
            <a:r>
              <a:rPr lang="en-US" altLang="ja-JP" dirty="0"/>
              <a:t>The product owner may not need to create the product backlog</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18</a:t>
            </a:fld>
            <a:endParaRPr lang="ja-JP" altLang="en-US">
              <a:solidFill>
                <a:srgbClr val="000000"/>
              </a:solidFill>
            </a:endParaRPr>
          </a:p>
        </p:txBody>
      </p:sp>
      <p:grpSp>
        <p:nvGrpSpPr>
          <p:cNvPr id="19" name="グループ化 18"/>
          <p:cNvGrpSpPr/>
          <p:nvPr/>
        </p:nvGrpSpPr>
        <p:grpSpPr>
          <a:xfrm>
            <a:off x="7308304" y="5333345"/>
            <a:ext cx="1584175" cy="1191999"/>
            <a:chOff x="539553" y="5248801"/>
            <a:chExt cx="1584175" cy="1191999"/>
          </a:xfrm>
        </p:grpSpPr>
        <p:pic>
          <p:nvPicPr>
            <p:cNvPr id="20" name="図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5248801"/>
              <a:ext cx="900100" cy="900100"/>
            </a:xfrm>
            <a:prstGeom prst="rect">
              <a:avLst/>
            </a:prstGeom>
          </p:spPr>
        </p:pic>
        <p:sp>
          <p:nvSpPr>
            <p:cNvPr id="21" name="テキスト ボックス 20"/>
            <p:cNvSpPr txBox="1"/>
            <p:nvPr/>
          </p:nvSpPr>
          <p:spPr>
            <a:xfrm>
              <a:off x="539553" y="6163801"/>
              <a:ext cx="1584175" cy="276999"/>
            </a:xfrm>
            <a:prstGeom prst="rect">
              <a:avLst/>
            </a:prstGeom>
            <a:noFill/>
          </p:spPr>
          <p:txBody>
            <a:bodyPr wrap="square" rtlCol="0">
              <a:spAutoFit/>
            </a:bodyPr>
            <a:lstStyle/>
            <a:p>
              <a:pPr algn="ctr"/>
              <a:r>
                <a:rPr lang="en-US" altLang="ja-JP" sz="1200" b="1" dirty="0">
                  <a:latin typeface="メイリオ" panose="020B0604030504040204" pitchFamily="50" charset="-128"/>
                  <a:ea typeface="メイリオ" panose="020B0604030504040204" pitchFamily="50" charset="-128"/>
                </a:rPr>
                <a:t>Product owner</a:t>
              </a:r>
              <a:endParaRPr kumimoji="1" lang="ja-JP" altLang="en-US" sz="1200" b="1" dirty="0">
                <a:latin typeface="メイリオ" panose="020B0604030504040204" pitchFamily="50" charset="-128"/>
                <a:ea typeface="メイリオ" panose="020B0604030504040204" pitchFamily="50" charset="-128"/>
              </a:endParaRPr>
            </a:p>
          </p:txBody>
        </p:sp>
      </p:grpSp>
      <p:sp>
        <p:nvSpPr>
          <p:cNvPr id="22" name="角丸四角形吹き出し 21"/>
          <p:cNvSpPr/>
          <p:nvPr/>
        </p:nvSpPr>
        <p:spPr>
          <a:xfrm>
            <a:off x="5940152" y="5202496"/>
            <a:ext cx="1800200" cy="864096"/>
          </a:xfrm>
          <a:prstGeom prst="wedgeRoundRectCallout">
            <a:avLst>
              <a:gd name="adj1" fmla="val 58003"/>
              <a:gd name="adj2" fmla="val 248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latin typeface="メイリオ" panose="020B0604030504040204" pitchFamily="50" charset="-128"/>
                <a:ea typeface="メイリオ" panose="020B0604030504040204" pitchFamily="50" charset="-128"/>
              </a:rPr>
              <a:t>Uh...development</a:t>
            </a:r>
          </a:p>
          <a:p>
            <a:pPr algn="ctr"/>
            <a:r>
              <a:rPr lang="en-US" altLang="ja-JP" sz="1200" dirty="0">
                <a:latin typeface="メイリオ" panose="020B0604030504040204" pitchFamily="50" charset="-128"/>
                <a:ea typeface="メイリオ" panose="020B0604030504040204" pitchFamily="50" charset="-128"/>
              </a:rPr>
              <a:t>team, could you</a:t>
            </a:r>
          </a:p>
          <a:p>
            <a:pPr algn="ctr"/>
            <a:r>
              <a:rPr lang="en-US" altLang="ja-JP" sz="1200" dirty="0">
                <a:latin typeface="メイリオ" panose="020B0604030504040204" pitchFamily="50" charset="-128"/>
                <a:ea typeface="メイリオ" panose="020B0604030504040204" pitchFamily="50" charset="-128"/>
              </a:rPr>
              <a:t>explain this?</a:t>
            </a:r>
          </a:p>
        </p:txBody>
      </p:sp>
      <p:grpSp>
        <p:nvGrpSpPr>
          <p:cNvPr id="23" name="グループ化 22"/>
          <p:cNvGrpSpPr/>
          <p:nvPr/>
        </p:nvGrpSpPr>
        <p:grpSpPr>
          <a:xfrm>
            <a:off x="2051720" y="5333344"/>
            <a:ext cx="1758641" cy="1168560"/>
            <a:chOff x="4510823" y="5312240"/>
            <a:chExt cx="1584175" cy="116856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26" name="テキスト ボックス 25"/>
            <p:cNvSpPr txBox="1"/>
            <p:nvPr/>
          </p:nvSpPr>
          <p:spPr>
            <a:xfrm>
              <a:off x="4510823" y="6203801"/>
              <a:ext cx="1584175" cy="276999"/>
            </a:xfrm>
            <a:prstGeom prst="rect">
              <a:avLst/>
            </a:prstGeom>
            <a:noFill/>
          </p:spPr>
          <p:txBody>
            <a:bodyPr wrap="square" rtlCol="0">
              <a:spAutoFit/>
            </a:bodyPr>
            <a:lstStyle/>
            <a:p>
              <a:pPr algn="ctr"/>
              <a:r>
                <a:rPr lang="en-US" altLang="ja-JP" sz="1200" b="1" dirty="0">
                  <a:latin typeface="メイリオ" panose="020B0604030504040204" pitchFamily="50" charset="-128"/>
                  <a:ea typeface="メイリオ" panose="020B0604030504040204" pitchFamily="50" charset="-128"/>
                </a:rPr>
                <a:t>Stakeholders</a:t>
              </a:r>
              <a:endParaRPr kumimoji="1" lang="ja-JP" altLang="en-US" sz="1200" b="1" dirty="0">
                <a:latin typeface="メイリオ" panose="020B0604030504040204" pitchFamily="50" charset="-128"/>
                <a:ea typeface="メイリオ" panose="020B0604030504040204" pitchFamily="50" charset="-128"/>
              </a:endParaRPr>
            </a:p>
          </p:txBody>
        </p:sp>
      </p:grpSp>
      <p:sp>
        <p:nvSpPr>
          <p:cNvPr id="27" name="角丸四角形吹き出し 26"/>
          <p:cNvSpPr/>
          <p:nvPr/>
        </p:nvSpPr>
        <p:spPr>
          <a:xfrm>
            <a:off x="3725670" y="5301843"/>
            <a:ext cx="1998457" cy="864096"/>
          </a:xfrm>
          <a:prstGeom prst="wedgeRoundRectCallout">
            <a:avLst>
              <a:gd name="adj1" fmla="val -57871"/>
              <a:gd name="adj2" fmla="val 3032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latin typeface="メイリオ" panose="020B0604030504040204" pitchFamily="50" charset="-128"/>
                <a:ea typeface="メイリオ" panose="020B0604030504040204" pitchFamily="50" charset="-128"/>
              </a:rPr>
              <a:t>Tell us the order</a:t>
            </a:r>
          </a:p>
          <a:p>
            <a:pPr algn="ctr"/>
            <a:r>
              <a:rPr lang="en-US" altLang="ja-JP" sz="1600" dirty="0">
                <a:latin typeface="メイリオ" panose="020B0604030504040204" pitchFamily="50" charset="-128"/>
                <a:ea typeface="メイリオ" panose="020B0604030504040204" pitchFamily="50" charset="-128"/>
              </a:rPr>
              <a:t>of the backlog</a:t>
            </a:r>
          </a:p>
        </p:txBody>
      </p:sp>
      <p:sp>
        <p:nvSpPr>
          <p:cNvPr id="28" name="角丸四角形 27"/>
          <p:cNvSpPr/>
          <p:nvPr/>
        </p:nvSpPr>
        <p:spPr>
          <a:xfrm>
            <a:off x="1115616" y="5380455"/>
            <a:ext cx="1368152" cy="8678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Not</a:t>
            </a:r>
          </a:p>
          <a:p>
            <a:pPr algn="ctr"/>
            <a:r>
              <a:rPr lang="en-US" altLang="ja-JP" dirty="0">
                <a:solidFill>
                  <a:schemeClr val="tx1"/>
                </a:solidFill>
                <a:latin typeface="メイリオ" panose="020B0604030504040204" pitchFamily="50" charset="-128"/>
                <a:ea typeface="メイリオ" panose="020B0604030504040204" pitchFamily="50" charset="-128"/>
              </a:rPr>
              <a:t>ideal</a:t>
            </a:r>
          </a:p>
        </p:txBody>
      </p:sp>
    </p:spTree>
    <p:extLst>
      <p:ext uri="{BB962C8B-B14F-4D97-AF65-F5344CB8AC3E}">
        <p14:creationId xmlns:p14="http://schemas.microsoft.com/office/powerpoint/2010/main" val="1229914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What is management of economic viability? </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19</a:t>
            </a:fld>
            <a:endParaRPr lang="ja-JP" altLang="en-US">
              <a:solidFill>
                <a:srgbClr val="000000"/>
              </a:solidFill>
            </a:endParaRPr>
          </a:p>
        </p:txBody>
      </p:sp>
      <p:sp>
        <p:nvSpPr>
          <p:cNvPr id="5" name="角丸四角形 4"/>
          <p:cNvSpPr/>
          <p:nvPr/>
        </p:nvSpPr>
        <p:spPr>
          <a:xfrm>
            <a:off x="467544" y="1700808"/>
            <a:ext cx="8424936" cy="151216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メイリオ" panose="020B0604030504040204" pitchFamily="50" charset="-128"/>
                <a:ea typeface="メイリオ" panose="020B0604030504040204" pitchFamily="50" charset="-128"/>
              </a:rPr>
              <a:t>This is decision-making about which of multiple solutions to market needs is most reasonable </a:t>
            </a:r>
            <a:r>
              <a:rPr lang="en-US" altLang="ja-JP" sz="2800" dirty="0">
                <a:solidFill>
                  <a:srgbClr val="FF0000"/>
                </a:solidFill>
                <a:latin typeface="メイリオ" panose="020B0604030504040204" pitchFamily="50" charset="-128"/>
                <a:ea typeface="メイリオ" panose="020B0604030504040204" pitchFamily="50" charset="-128"/>
              </a:rPr>
              <a:t>in an economic sense</a:t>
            </a:r>
            <a:r>
              <a:rPr lang="en-US" altLang="ja-JP" sz="2800" dirty="0">
                <a:solidFill>
                  <a:schemeClr val="tx1"/>
                </a:solidFill>
                <a:latin typeface="メイリオ" panose="020B0604030504040204" pitchFamily="50" charset="-128"/>
                <a:ea typeface="メイリオ" panose="020B0604030504040204" pitchFamily="50" charset="-128"/>
              </a:rPr>
              <a:t>.</a:t>
            </a:r>
            <a:endParaRPr lang="ja-JP" altLang="en-US" sz="2800" dirty="0">
              <a:solidFill>
                <a:schemeClr val="tx1"/>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4005064"/>
            <a:ext cx="1800200" cy="1800200"/>
          </a:xfrm>
          <a:prstGeom prst="rect">
            <a:avLst/>
          </a:prstGeom>
        </p:spPr>
      </p:pic>
      <p:sp>
        <p:nvSpPr>
          <p:cNvPr id="17" name="テキスト ボックス 16"/>
          <p:cNvSpPr txBox="1"/>
          <p:nvPr/>
        </p:nvSpPr>
        <p:spPr>
          <a:xfrm>
            <a:off x="4644008" y="5806444"/>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p>
        </p:txBody>
      </p:sp>
      <p:grpSp>
        <p:nvGrpSpPr>
          <p:cNvPr id="6" name="グループ化 5"/>
          <p:cNvGrpSpPr/>
          <p:nvPr/>
        </p:nvGrpSpPr>
        <p:grpSpPr>
          <a:xfrm>
            <a:off x="386572" y="3284983"/>
            <a:ext cx="4545468" cy="3168407"/>
            <a:chOff x="386572" y="3284983"/>
            <a:chExt cx="4545468" cy="3168407"/>
          </a:xfrm>
        </p:grpSpPr>
        <p:sp>
          <p:nvSpPr>
            <p:cNvPr id="18" name="円/楕円 17"/>
            <p:cNvSpPr/>
            <p:nvPr/>
          </p:nvSpPr>
          <p:spPr>
            <a:xfrm>
              <a:off x="648150" y="4221088"/>
              <a:ext cx="1979634" cy="158417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メイリオ" panose="020B0604030504040204" pitchFamily="50" charset="-128"/>
                  <a:ea typeface="メイリオ" panose="020B0604030504040204" pitchFamily="50" charset="-128"/>
                </a:rPr>
                <a:t>Apparent needs</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2" name="円/楕円 21"/>
            <p:cNvSpPr/>
            <p:nvPr/>
          </p:nvSpPr>
          <p:spPr>
            <a:xfrm>
              <a:off x="2699792" y="4293096"/>
              <a:ext cx="1944216" cy="144016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メイリオ" panose="020B0604030504040204" pitchFamily="50" charset="-128"/>
                  <a:ea typeface="メイリオ" panose="020B0604030504040204" pitchFamily="50" charset="-128"/>
                </a:rPr>
                <a:t>Latent needs</a:t>
              </a: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23" name="円形吹き出し 22"/>
            <p:cNvSpPr/>
            <p:nvPr/>
          </p:nvSpPr>
          <p:spPr>
            <a:xfrm>
              <a:off x="386572" y="3284983"/>
              <a:ext cx="4545468" cy="3168407"/>
            </a:xfrm>
            <a:prstGeom prst="wedgeEllipseCallout">
              <a:avLst>
                <a:gd name="adj1" fmla="val 45210"/>
                <a:gd name="adj2" fmla="val 17368"/>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1043608" y="3501008"/>
              <a:ext cx="3215072"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Market needs</a:t>
              </a:r>
              <a:endParaRPr kumimoji="1" lang="ja-JP" altLang="en-US" sz="20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0023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Contents</a:t>
            </a:r>
            <a:endParaRPr kumimoji="1" lang="ja-JP" altLang="en-US" dirty="0"/>
          </a:p>
        </p:txBody>
      </p:sp>
      <p:sp>
        <p:nvSpPr>
          <p:cNvPr id="3" name="コンテンツ プレースホルダー 2"/>
          <p:cNvSpPr>
            <a:spLocks noGrp="1"/>
          </p:cNvSpPr>
          <p:nvPr>
            <p:ph idx="1"/>
          </p:nvPr>
        </p:nvSpPr>
        <p:spPr>
          <a:xfrm>
            <a:off x="467544" y="1268759"/>
            <a:ext cx="8856984" cy="5255865"/>
          </a:xfrm>
        </p:spPr>
        <p:txBody>
          <a:bodyPr/>
          <a:lstStyle/>
          <a:p>
            <a:pPr marL="457200" indent="-457200">
              <a:buFont typeface="+mj-lt"/>
              <a:buAutoNum type="arabicPeriod"/>
            </a:pPr>
            <a:r>
              <a:rPr lang="en-US" altLang="ja-JP" dirty="0"/>
              <a:t>What is a product owner?</a:t>
            </a:r>
          </a:p>
          <a:p>
            <a:pPr marL="457200" indent="-457200">
              <a:buFont typeface="+mj-lt"/>
              <a:buAutoNum type="arabicPeriod"/>
            </a:pPr>
            <a:r>
              <a:rPr lang="en-US" altLang="ja-JP" dirty="0"/>
              <a:t>How a product owner differs from a project manager</a:t>
            </a:r>
          </a:p>
          <a:p>
            <a:pPr marL="457200" indent="-457200">
              <a:buFont typeface="+mj-lt"/>
              <a:buAutoNum type="arabicPeriod"/>
            </a:pPr>
            <a:r>
              <a:rPr lang="en-US" altLang="ja-JP" dirty="0"/>
              <a:t>Role of product owners</a:t>
            </a:r>
          </a:p>
          <a:p>
            <a:pPr marL="457200" indent="-457200">
              <a:buFont typeface="+mj-lt"/>
              <a:buAutoNum type="arabicPeriod"/>
            </a:pPr>
            <a:r>
              <a:rPr lang="en-US" altLang="ja-JP" dirty="0"/>
              <a:t>Involvement in each ceremony</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a:t>
            </a:fld>
            <a:endParaRPr lang="ja-JP" altLang="en-US">
              <a:solidFill>
                <a:srgbClr val="000000"/>
              </a:solidFill>
            </a:endParaRPr>
          </a:p>
        </p:txBody>
      </p:sp>
    </p:spTree>
    <p:extLst>
      <p:ext uri="{BB962C8B-B14F-4D97-AF65-F5344CB8AC3E}">
        <p14:creationId xmlns:p14="http://schemas.microsoft.com/office/powerpoint/2010/main" val="227093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2000" dirty="0"/>
              <a:t>What makes something reasonable in an economic sense?</a:t>
            </a:r>
            <a:endParaRPr kumimoji="1" lang="ja-JP" altLang="en-US" sz="20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20</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メイリオ" panose="020B0604030504040204" pitchFamily="50" charset="-128"/>
                <a:ea typeface="メイリオ" panose="020B0604030504040204" pitchFamily="50" charset="-128"/>
              </a:rPr>
              <a:t>This is about the return expected on the money being spent (ROI).</a:t>
            </a:r>
            <a:endParaRPr lang="ja-JP" altLang="en-US" sz="2800" dirty="0">
              <a:solidFill>
                <a:schemeClr val="tx1"/>
              </a:solidFill>
              <a:latin typeface="メイリオ" panose="020B0604030504040204" pitchFamily="50" charset="-128"/>
              <a:ea typeface="メイリオ" panose="020B0604030504040204" pitchFamily="50" charset="-128"/>
            </a:endParaRPr>
          </a:p>
        </p:txBody>
      </p:sp>
      <p:grpSp>
        <p:nvGrpSpPr>
          <p:cNvPr id="7" name="グループ化 6"/>
          <p:cNvGrpSpPr/>
          <p:nvPr/>
        </p:nvGrpSpPr>
        <p:grpSpPr>
          <a:xfrm>
            <a:off x="5696097" y="3528797"/>
            <a:ext cx="2859106" cy="2063022"/>
            <a:chOff x="5696097" y="3528797"/>
            <a:chExt cx="2859106" cy="2063022"/>
          </a:xfrm>
        </p:grpSpPr>
        <p:grpSp>
          <p:nvGrpSpPr>
            <p:cNvPr id="15" name="グループ化 14"/>
            <p:cNvGrpSpPr/>
            <p:nvPr/>
          </p:nvGrpSpPr>
          <p:grpSpPr>
            <a:xfrm>
              <a:off x="5696097" y="3528797"/>
              <a:ext cx="2859106" cy="2063022"/>
              <a:chOff x="7548997" y="4464161"/>
              <a:chExt cx="2859106" cy="2063022"/>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997" y="4464161"/>
                <a:ext cx="2757183" cy="2063022"/>
              </a:xfrm>
              <a:prstGeom prst="rect">
                <a:avLst/>
              </a:prstGeom>
            </p:spPr>
          </p:pic>
          <p:sp>
            <p:nvSpPr>
              <p:cNvPr id="13" name="円/楕円 12"/>
              <p:cNvSpPr/>
              <p:nvPr/>
            </p:nvSpPr>
            <p:spPr>
              <a:xfrm>
                <a:off x="9382567" y="6095135"/>
                <a:ext cx="1025536" cy="403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ysClr val="windowText" lastClr="000000"/>
                    </a:solidFill>
                    <a:latin typeface="メイリオ" panose="020B0604030504040204" pitchFamily="50" charset="-128"/>
                    <a:ea typeface="メイリオ" panose="020B0604030504040204" pitchFamily="50" charset="-128"/>
                  </a:rPr>
                  <a:t>Return</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12" name="円/楕円 11"/>
            <p:cNvSpPr/>
            <p:nvPr/>
          </p:nvSpPr>
          <p:spPr>
            <a:xfrm>
              <a:off x="5729467" y="4655715"/>
              <a:ext cx="881520" cy="3240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ysClr val="windowText" lastClr="000000"/>
                  </a:solidFill>
                  <a:latin typeface="メイリオ" panose="020B0604030504040204" pitchFamily="50" charset="-128"/>
                  <a:ea typeface="メイリオ" panose="020B0604030504040204" pitchFamily="50" charset="-128"/>
                </a:rPr>
                <a:t>Cost</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6" name="角丸四角形 5"/>
          <p:cNvSpPr/>
          <p:nvPr/>
        </p:nvSpPr>
        <p:spPr>
          <a:xfrm>
            <a:off x="611560" y="3224215"/>
            <a:ext cx="4536504" cy="3229121"/>
          </a:xfrm>
          <a:prstGeom prst="round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For example, if extending the development period by one week to add a new function could increase revenue by 5%</a:t>
            </a:r>
          </a:p>
          <a:p>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en-US" altLang="ja-JP" dirty="0">
                <a:solidFill>
                  <a:schemeClr val="tx1"/>
                </a:solidFill>
                <a:latin typeface="メイリオ" panose="020B0604030504040204" pitchFamily="50" charset="-128"/>
                <a:ea typeface="メイリオ" panose="020B0604030504040204" pitchFamily="50" charset="-128"/>
              </a:rPr>
              <a:t>The product owner must decide whether extending the development period will be worth the cost of an additional week.</a:t>
            </a:r>
          </a:p>
        </p:txBody>
      </p:sp>
    </p:spTree>
    <p:extLst>
      <p:ext uri="{BB962C8B-B14F-4D97-AF65-F5344CB8AC3E}">
        <p14:creationId xmlns:p14="http://schemas.microsoft.com/office/powerpoint/2010/main" val="352317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Markets have apparent needs (mainly requests from stakeholders) and latent (hypothetical) needs. Product owners need to decide the priority order from an economic standpoint without focusing only on the needs that can be seen.</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21</a:t>
            </a:fld>
            <a:endParaRPr lang="ja-JP" altLang="en-US">
              <a:solidFill>
                <a:srgbClr val="000000"/>
              </a:solidFill>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349" y="4618703"/>
            <a:ext cx="1800200" cy="1800200"/>
          </a:xfrm>
          <a:prstGeom prst="rect">
            <a:avLst/>
          </a:prstGeom>
        </p:spPr>
      </p:pic>
      <p:sp>
        <p:nvSpPr>
          <p:cNvPr id="17" name="テキスト ボックス 16"/>
          <p:cNvSpPr txBox="1"/>
          <p:nvPr/>
        </p:nvSpPr>
        <p:spPr>
          <a:xfrm>
            <a:off x="3692333" y="6433803"/>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kumimoji="1" lang="ja-JP" altLang="en-US" b="1" dirty="0">
              <a:latin typeface="メイリオ" panose="020B0604030504040204" pitchFamily="50" charset="-128"/>
              <a:ea typeface="メイリオ" panose="020B0604030504040204" pitchFamily="50" charset="-128"/>
            </a:endParaRPr>
          </a:p>
        </p:txBody>
      </p:sp>
      <p:grpSp>
        <p:nvGrpSpPr>
          <p:cNvPr id="5" name="グループ化 4"/>
          <p:cNvGrpSpPr/>
          <p:nvPr/>
        </p:nvGrpSpPr>
        <p:grpSpPr>
          <a:xfrm>
            <a:off x="5292080" y="3276955"/>
            <a:ext cx="3384376" cy="2760167"/>
            <a:chOff x="4788024" y="2492896"/>
            <a:chExt cx="3384376" cy="2760167"/>
          </a:xfrm>
        </p:grpSpPr>
        <p:sp>
          <p:nvSpPr>
            <p:cNvPr id="21" name="円/楕円 20"/>
            <p:cNvSpPr/>
            <p:nvPr/>
          </p:nvSpPr>
          <p:spPr>
            <a:xfrm>
              <a:off x="5364088" y="4177804"/>
              <a:ext cx="1729651" cy="97632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(Sales)</a:t>
              </a:r>
            </a:p>
            <a:p>
              <a:pPr algn="ctr"/>
              <a:r>
                <a:rPr lang="en-US" altLang="ja-JP" sz="1600" dirty="0">
                  <a:solidFill>
                    <a:schemeClr val="tx1"/>
                  </a:solidFill>
                  <a:latin typeface="メイリオ" panose="020B0604030504040204" pitchFamily="50" charset="-128"/>
                  <a:ea typeface="メイリオ" panose="020B0604030504040204" pitchFamily="50" charset="-128"/>
                </a:rPr>
                <a:t>Make it cheaper</a:t>
              </a:r>
            </a:p>
          </p:txBody>
        </p:sp>
        <p:sp>
          <p:nvSpPr>
            <p:cNvPr id="22" name="円/楕円 21"/>
            <p:cNvSpPr/>
            <p:nvPr/>
          </p:nvSpPr>
          <p:spPr>
            <a:xfrm>
              <a:off x="5862106" y="3109130"/>
              <a:ext cx="1950254" cy="113071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(Client) Add a function for ✖✖</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5219501" y="2791242"/>
              <a:ext cx="2363832"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Apparent needs</a:t>
              </a:r>
              <a:endParaRPr kumimoji="1" lang="ja-JP" altLang="en-US" sz="2000" b="1" dirty="0">
                <a:latin typeface="メイリオ" panose="020B0604030504040204" pitchFamily="50" charset="-128"/>
                <a:ea typeface="メイリオ" panose="020B0604030504040204" pitchFamily="50" charset="-128"/>
              </a:endParaRPr>
            </a:p>
          </p:txBody>
        </p:sp>
        <p:sp>
          <p:nvSpPr>
            <p:cNvPr id="15" name="円形吹き出し 14"/>
            <p:cNvSpPr/>
            <p:nvPr/>
          </p:nvSpPr>
          <p:spPr>
            <a:xfrm>
              <a:off x="4788024" y="2492896"/>
              <a:ext cx="3384376" cy="2760167"/>
            </a:xfrm>
            <a:prstGeom prst="wedgeEllipseCallout">
              <a:avLst>
                <a:gd name="adj1" fmla="val -49888"/>
                <a:gd name="adj2" fmla="val 3309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683568" y="3346512"/>
            <a:ext cx="3384376" cy="2760167"/>
            <a:chOff x="323528" y="2562453"/>
            <a:chExt cx="3384376" cy="2760167"/>
          </a:xfrm>
        </p:grpSpPr>
        <p:sp>
          <p:nvSpPr>
            <p:cNvPr id="14" name="テキスト ボックス 13"/>
            <p:cNvSpPr txBox="1"/>
            <p:nvPr/>
          </p:nvSpPr>
          <p:spPr>
            <a:xfrm>
              <a:off x="922029" y="2708920"/>
              <a:ext cx="2032226" cy="400110"/>
            </a:xfrm>
            <a:prstGeom prst="rect">
              <a:avLst/>
            </a:prstGeom>
            <a:noFill/>
          </p:spPr>
          <p:txBody>
            <a:bodyPr wrap="square" rtlCol="0">
              <a:spAutoFit/>
            </a:bodyPr>
            <a:lstStyle/>
            <a:p>
              <a:pPr algn="ctr"/>
              <a:r>
                <a:rPr lang="en-US" altLang="ja-JP" sz="2000" b="1" dirty="0">
                  <a:latin typeface="メイリオ" panose="020B0604030504040204" pitchFamily="50" charset="-128"/>
                  <a:ea typeface="メイリオ" panose="020B0604030504040204" pitchFamily="50" charset="-128"/>
                </a:rPr>
                <a:t>Latent needs</a:t>
              </a:r>
              <a:endParaRPr kumimoji="1" lang="ja-JP" altLang="en-US" sz="2000" b="1" dirty="0">
                <a:latin typeface="メイリオ" panose="020B0604030504040204" pitchFamily="50" charset="-128"/>
                <a:ea typeface="メイリオ" panose="020B0604030504040204" pitchFamily="50" charset="-128"/>
              </a:endParaRPr>
            </a:p>
          </p:txBody>
        </p:sp>
        <p:sp>
          <p:nvSpPr>
            <p:cNvPr id="19" name="円形吹き出し 18"/>
            <p:cNvSpPr/>
            <p:nvPr/>
          </p:nvSpPr>
          <p:spPr>
            <a:xfrm>
              <a:off x="323528" y="2562453"/>
              <a:ext cx="3384376" cy="2760167"/>
            </a:xfrm>
            <a:prstGeom prst="wedgeEllipseCallout">
              <a:avLst>
                <a:gd name="adj1" fmla="val 50712"/>
                <a:gd name="adj2" fmla="val 32392"/>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1115617" y="4271038"/>
              <a:ext cx="2088232" cy="97632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Quality is more important than price</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528993" y="3135516"/>
              <a:ext cx="1950254" cy="1152129"/>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latin typeface="メイリオ" panose="020B0604030504040204" pitchFamily="50" charset="-128"/>
                  <a:ea typeface="メイリオ" panose="020B0604030504040204" pitchFamily="50" charset="-128"/>
                </a:rPr>
                <a:t>Actually, I’d like it if X was possible</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518283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a:xfrm>
            <a:off x="467544" y="1268759"/>
            <a:ext cx="8424936" cy="504057"/>
          </a:xfrm>
        </p:spPr>
        <p:txBody>
          <a:bodyPr/>
          <a:lstStyle/>
          <a:p>
            <a:pPr marL="0" indent="0">
              <a:buNone/>
            </a:pPr>
            <a:r>
              <a:rPr lang="en-US" altLang="ja-JP" dirty="0"/>
              <a:t>ROI</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22</a:t>
            </a:fld>
            <a:endParaRPr lang="ja-JP" altLang="en-US">
              <a:solidFill>
                <a:srgbClr val="000000"/>
              </a:solidFill>
            </a:endParaRPr>
          </a:p>
        </p:txBody>
      </p:sp>
      <p:sp>
        <p:nvSpPr>
          <p:cNvPr id="5" name="角丸四角形 4"/>
          <p:cNvSpPr/>
          <p:nvPr/>
        </p:nvSpPr>
        <p:spPr>
          <a:xfrm>
            <a:off x="467544" y="1916832"/>
            <a:ext cx="8640960"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latin typeface="メイリオ" panose="020B0604030504040204" pitchFamily="50" charset="-128"/>
                <a:ea typeface="メイリオ" panose="020B0604030504040204" pitchFamily="50" charset="-128"/>
              </a:rPr>
              <a:t>Product owners need to </a:t>
            </a:r>
            <a:r>
              <a:rPr lang="en-US" altLang="ja-JP" sz="2400" b="1" dirty="0">
                <a:solidFill>
                  <a:schemeClr val="tx1"/>
                </a:solidFill>
                <a:latin typeface="メイリオ" panose="020B0604030504040204" pitchFamily="50" charset="-128"/>
                <a:ea typeface="メイリオ" panose="020B0604030504040204" pitchFamily="50" charset="-128"/>
              </a:rPr>
              <a:t>make controlled investments </a:t>
            </a:r>
            <a:r>
              <a:rPr lang="en-US" altLang="ja-JP" sz="2400" dirty="0">
                <a:solidFill>
                  <a:schemeClr val="tx1"/>
                </a:solidFill>
                <a:latin typeface="メイリオ" panose="020B0604030504040204" pitchFamily="50" charset="-128"/>
                <a:ea typeface="メイリオ" panose="020B0604030504040204" pitchFamily="50" charset="-128"/>
              </a:rPr>
              <a:t>to maximize ROI.</a:t>
            </a:r>
            <a:endParaRPr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20" name="表 19"/>
          <p:cNvGraphicFramePr>
            <a:graphicFrameLocks noGrp="1"/>
          </p:cNvGraphicFramePr>
          <p:nvPr>
            <p:extLst>
              <p:ext uri="{D42A27DB-BD31-4B8C-83A1-F6EECF244321}">
                <p14:modId xmlns:p14="http://schemas.microsoft.com/office/powerpoint/2010/main" val="2470404522"/>
              </p:ext>
            </p:extLst>
          </p:nvPr>
        </p:nvGraphicFramePr>
        <p:xfrm>
          <a:off x="469106" y="3212976"/>
          <a:ext cx="8567391" cy="2199640"/>
        </p:xfrm>
        <a:graphic>
          <a:graphicData uri="http://schemas.openxmlformats.org/drawingml/2006/table">
            <a:tbl>
              <a:tblPr firstRow="1" bandRow="1">
                <a:tableStyleId>{00A15C55-8517-42AA-B614-E9B94910E393}</a:tableStyleId>
              </a:tblPr>
              <a:tblGrid>
                <a:gridCol w="2158678">
                  <a:extLst>
                    <a:ext uri="{9D8B030D-6E8A-4147-A177-3AD203B41FA5}">
                      <a16:colId xmlns:a16="http://schemas.microsoft.com/office/drawing/2014/main" val="20000"/>
                    </a:ext>
                  </a:extLst>
                </a:gridCol>
                <a:gridCol w="3552916">
                  <a:extLst>
                    <a:ext uri="{9D8B030D-6E8A-4147-A177-3AD203B41FA5}">
                      <a16:colId xmlns:a16="http://schemas.microsoft.com/office/drawing/2014/main" val="20001"/>
                    </a:ext>
                  </a:extLst>
                </a:gridCol>
                <a:gridCol w="2855797">
                  <a:extLst>
                    <a:ext uri="{9D8B030D-6E8A-4147-A177-3AD203B41FA5}">
                      <a16:colId xmlns:a16="http://schemas.microsoft.com/office/drawing/2014/main" val="20002"/>
                    </a:ext>
                  </a:extLst>
                </a:gridCol>
              </a:tblGrid>
              <a:tr h="370840">
                <a:tc>
                  <a:txBody>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t>Investment</a:t>
                      </a:r>
                      <a:endParaRPr kumimoji="1" lang="ja-JP" altLang="en-US" dirty="0">
                        <a:solidFill>
                          <a:schemeClr val="tx1"/>
                        </a:solidFill>
                      </a:endParaRPr>
                    </a:p>
                  </a:txBody>
                  <a:tcPr/>
                </a:tc>
                <a:tc>
                  <a:txBody>
                    <a:bodyPr/>
                    <a:lstStyle/>
                    <a:p>
                      <a:pPr algn="ctr"/>
                      <a:r>
                        <a:rPr kumimoji="1" lang="en-US" altLang="ja-JP" dirty="0"/>
                        <a:t>Return</a:t>
                      </a:r>
                      <a:endParaRPr kumimoji="1" lang="ja-JP"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kumimoji="1" lang="en-US" altLang="ja-JP" dirty="0">
                          <a:latin typeface="メイリオ" panose="020B0604030504040204" pitchFamily="50" charset="-128"/>
                          <a:ea typeface="メイリオ" panose="020B0604030504040204" pitchFamily="50" charset="-128"/>
                        </a:rPr>
                        <a:t>Nature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The amount invested</a:t>
                      </a:r>
                    </a:p>
                    <a:p>
                      <a:pPr algn="ctr"/>
                      <a:r>
                        <a:rPr kumimoji="1" lang="en-US" altLang="ja-JP" dirty="0">
                          <a:latin typeface="メイリオ" panose="020B0604030504040204" pitchFamily="50" charset="-128"/>
                          <a:ea typeface="メイリオ" panose="020B0604030504040204" pitchFamily="50" charset="-128"/>
                        </a:rPr>
                        <a:t>can be controlled</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The results </a:t>
                      </a:r>
                    </a:p>
                    <a:p>
                      <a:pPr algn="ctr"/>
                      <a:r>
                        <a:rPr kumimoji="1" lang="en-US" altLang="ja-JP" dirty="0">
                          <a:latin typeface="メイリオ" panose="020B0604030504040204" pitchFamily="50" charset="-128"/>
                          <a:ea typeface="メイリオ" panose="020B0604030504040204" pitchFamily="50" charset="-128"/>
                        </a:rPr>
                        <a:t>cannot be predicted</a:t>
                      </a:r>
                    </a:p>
                  </a:txBody>
                  <a:tcPr/>
                </a:tc>
                <a:extLst>
                  <a:ext uri="{0D108BD9-81ED-4DB2-BD59-A6C34878D82A}">
                    <a16:rowId xmlns:a16="http://schemas.microsoft.com/office/drawing/2014/main" val="10001"/>
                  </a:ext>
                </a:extLst>
              </a:tr>
              <a:tr h="370840">
                <a:tc>
                  <a:txBody>
                    <a:bodyPr/>
                    <a:lstStyle/>
                    <a:p>
                      <a:r>
                        <a:rPr kumimoji="1" lang="en-US" altLang="ja-JP" dirty="0">
                          <a:latin typeface="メイリオ" panose="020B0604030504040204" pitchFamily="50" charset="-128"/>
                          <a:ea typeface="メイリオ" panose="020B0604030504040204" pitchFamily="50" charset="-128"/>
                        </a:rPr>
                        <a:t>Specific example</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XX yen needs to be</a:t>
                      </a:r>
                    </a:p>
                    <a:p>
                      <a:pPr algn="ctr"/>
                      <a:r>
                        <a:rPr kumimoji="1" lang="en-US" altLang="ja-JP" dirty="0">
                          <a:latin typeface="メイリオ" panose="020B0604030504040204" pitchFamily="50" charset="-128"/>
                          <a:ea typeface="メイリオ" panose="020B0604030504040204" pitchFamily="50" charset="-128"/>
                        </a:rPr>
                        <a:t>spent on advertising</a:t>
                      </a:r>
                    </a:p>
                    <a:p>
                      <a:pPr algn="ctr"/>
                      <a:r>
                        <a:rPr kumimoji="1" lang="en-US" altLang="ja-JP" dirty="0">
                          <a:latin typeface="メイリオ" panose="020B0604030504040204" pitchFamily="50" charset="-128"/>
                          <a:ea typeface="メイリオ" panose="020B0604030504040204" pitchFamily="50" charset="-128"/>
                        </a:rPr>
                        <a:t>to generate YY yen in revenue</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The actual profit</a:t>
                      </a:r>
                    </a:p>
                    <a:p>
                      <a:pPr algn="ctr"/>
                      <a:r>
                        <a:rPr kumimoji="1" lang="en-US" altLang="ja-JP" dirty="0">
                          <a:latin typeface="メイリオ" panose="020B0604030504040204" pitchFamily="50" charset="-128"/>
                          <a:ea typeface="メイリオ" panose="020B0604030504040204" pitchFamily="50" charset="-128"/>
                        </a:rPr>
                        <a:t>will not be known</a:t>
                      </a:r>
                    </a:p>
                    <a:p>
                      <a:pPr algn="ctr"/>
                      <a:r>
                        <a:rPr kumimoji="1" lang="en-US" altLang="ja-JP" dirty="0">
                          <a:latin typeface="メイリオ" panose="020B0604030504040204" pitchFamily="50" charset="-128"/>
                          <a:ea typeface="メイリオ" panose="020B0604030504040204" pitchFamily="50" charset="-128"/>
                        </a:rPr>
                        <a:t>until the results are seen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24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a:xfrm>
            <a:off x="251520" y="1268759"/>
            <a:ext cx="8892480" cy="5255865"/>
          </a:xfrm>
        </p:spPr>
        <p:txBody>
          <a:bodyPr/>
          <a:lstStyle/>
          <a:p>
            <a:pPr marL="0" indent="0">
              <a:buNone/>
            </a:pPr>
            <a:r>
              <a:rPr lang="en-US" altLang="ja-JP" b="1" dirty="0"/>
              <a:t>Economic viability of product backlog</a:t>
            </a:r>
          </a:p>
          <a:p>
            <a:pPr marL="0" indent="0">
              <a:buNone/>
            </a:pPr>
            <a:r>
              <a:rPr lang="en-US" altLang="ja-JP" dirty="0"/>
              <a:t>There is a tradeoff between the requirements of a product (for example, adding a new function will lengthen the development time). </a:t>
            </a:r>
          </a:p>
          <a:p>
            <a:pPr marL="0" indent="0">
              <a:buNone/>
            </a:pPr>
            <a:r>
              <a:rPr lang="en-US" altLang="ja-JP" dirty="0"/>
              <a:t>Product owners need to judge which is the highest priority and reflect that in the product backlog.</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23</a:t>
            </a:fld>
            <a:endParaRPr lang="ja-JP" altLang="en-US">
              <a:solidFill>
                <a:srgbClr val="00000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928354973"/>
              </p:ext>
            </p:extLst>
          </p:nvPr>
        </p:nvGraphicFramePr>
        <p:xfrm>
          <a:off x="611560" y="3948100"/>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en-US" altLang="ja-JP" dirty="0"/>
                        <a:t>Product backlog</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latin typeface="+mn-lt"/>
                          <a:ea typeface="+mn-ea"/>
                        </a:rPr>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latin typeface="+mn-lt"/>
                          <a:ea typeface="+mn-ea"/>
                        </a:rPr>
                        <a:t>C</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A</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12" name="角丸四角形吹き出し 11"/>
          <p:cNvSpPr/>
          <p:nvPr/>
        </p:nvSpPr>
        <p:spPr>
          <a:xfrm>
            <a:off x="3779912" y="4005064"/>
            <a:ext cx="5112568" cy="2304256"/>
          </a:xfrm>
          <a:prstGeom prst="wedgeRoundRectCallout">
            <a:avLst>
              <a:gd name="adj1" fmla="val -59349"/>
              <a:gd name="adj2" fmla="val 1364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The priority order of the product backlog is decided based on hypotheses, which means that it constantly changes in response to new information and situations.</a:t>
            </a:r>
          </a:p>
          <a:p>
            <a:r>
              <a:rPr lang="en-US" altLang="ja-JP" dirty="0">
                <a:solidFill>
                  <a:schemeClr val="tx1"/>
                </a:solidFill>
                <a:latin typeface="メイリオ" panose="020B0604030504040204" pitchFamily="50" charset="-128"/>
                <a:ea typeface="メイリオ" panose="020B0604030504040204" pitchFamily="50" charset="-128"/>
              </a:rPr>
              <a:t>Product owners need to make sure that the priority order is suitable on an ongoing basis.</a:t>
            </a:r>
          </a:p>
        </p:txBody>
      </p:sp>
    </p:spTree>
    <p:extLst>
      <p:ext uri="{BB962C8B-B14F-4D97-AF65-F5344CB8AC3E}">
        <p14:creationId xmlns:p14="http://schemas.microsoft.com/office/powerpoint/2010/main" val="220646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484460"/>
            <a:ext cx="8273408" cy="208823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Making the development team aware of the need for each function from an economic perspective guarantees transparency. The development team understands the functions better and feels more invested, which makes the development team more autonomous. </a:t>
            </a:r>
          </a:p>
          <a:p>
            <a:r>
              <a:rPr lang="en-US" altLang="ja-JP" dirty="0">
                <a:solidFill>
                  <a:schemeClr val="tx1"/>
                </a:solidFill>
                <a:latin typeface="メイリオ" panose="020B0604030504040204" pitchFamily="50" charset="-128"/>
                <a:ea typeface="メイリオ" panose="020B0604030504040204" pitchFamily="50" charset="-128"/>
              </a:rPr>
              <a:t>For this reason, product owners should ideally be proactive about sharing the current economic situation and the economic implications of the product.</a:t>
            </a:r>
          </a:p>
        </p:txBody>
      </p:sp>
      <p:sp>
        <p:nvSpPr>
          <p:cNvPr id="5" name="角丸四角形 4"/>
          <p:cNvSpPr/>
          <p:nvPr/>
        </p:nvSpPr>
        <p:spPr>
          <a:xfrm>
            <a:off x="403048" y="2348880"/>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Product owners need to constantly address multiple market issues and increase the value of the product they are spearheading in response to those issues. The return must not be limited to one type; product owners must constantly be aware of who the value of the product needs to appeal to. </a:t>
            </a:r>
            <a:endParaRPr lang="en-US" altLang="ja-JP" dirty="0"/>
          </a:p>
        </p:txBody>
      </p:sp>
      <p:sp>
        <p:nvSpPr>
          <p:cNvPr id="2" name="タイトル 1"/>
          <p:cNvSpPr>
            <a:spLocks noGrp="1"/>
          </p:cNvSpPr>
          <p:nvPr>
            <p:ph type="title"/>
          </p:nvPr>
        </p:nvSpPr>
        <p:spPr/>
        <p:txBody>
          <a:bodyPr/>
          <a:lstStyle/>
          <a:p>
            <a:r>
              <a:rPr lang="en-US" altLang="ja-JP" dirty="0"/>
              <a:t>Management of economic viability</a:t>
            </a:r>
            <a:endParaRPr kumimoji="1" lang="ja-JP" altLang="en-US" dirty="0"/>
          </a:p>
        </p:txBody>
      </p:sp>
      <p:sp>
        <p:nvSpPr>
          <p:cNvPr id="3" name="コンテンツ プレースホルダー 2"/>
          <p:cNvSpPr>
            <a:spLocks noGrp="1"/>
          </p:cNvSpPr>
          <p:nvPr>
            <p:ph idx="1"/>
          </p:nvPr>
        </p:nvSpPr>
        <p:spPr>
          <a:xfrm>
            <a:off x="539552" y="1268759"/>
            <a:ext cx="8064896" cy="3384377"/>
          </a:xfrm>
        </p:spPr>
        <p:txBody>
          <a:bodyPr>
            <a:normAutofit fontScale="62500" lnSpcReduction="20000"/>
          </a:bodyPr>
          <a:lstStyle/>
          <a:p>
            <a:pPr marL="0" indent="0">
              <a:buNone/>
            </a:pPr>
            <a:r>
              <a:rPr lang="en-US" altLang="ja-JP" dirty="0"/>
              <a:t>Points of caution</a:t>
            </a:r>
          </a:p>
          <a:p>
            <a:pPr marL="0" indent="0">
              <a:buNone/>
            </a:pPr>
            <a:endParaRPr lang="en-US" altLang="ja-JP" sz="1300" dirty="0"/>
          </a:p>
          <a:p>
            <a:pPr marL="0" indent="0">
              <a:buNone/>
            </a:pPr>
            <a:endParaRPr lang="en-US" altLang="ja-JP" sz="1300" dirty="0"/>
          </a:p>
          <a:p>
            <a:pPr>
              <a:buFont typeface="Wingdings" panose="05000000000000000000" pitchFamily="2" charset="2"/>
              <a:buChar char="l"/>
            </a:pPr>
            <a:r>
              <a:rPr lang="en-US" altLang="ja-JP" sz="3200" b="1" dirty="0"/>
              <a:t>Product owners are responsible for maximizing the value of the product the development team creates</a:t>
            </a:r>
          </a:p>
          <a:p>
            <a:pPr marL="0" indent="0">
              <a:buNone/>
            </a:pPr>
            <a:endParaRPr lang="en-US" altLang="ja-JP" dirty="0"/>
          </a:p>
          <a:p>
            <a:pPr marL="0" indent="0">
              <a:buNone/>
            </a:pPr>
            <a:endParaRPr lang="en-US" altLang="ja-JP" dirty="0"/>
          </a:p>
          <a:p>
            <a:pPr marL="0" indent="0">
              <a:buNone/>
            </a:pPr>
            <a:endParaRPr lang="en-US" altLang="ja-JP" dirty="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r>
              <a:rPr lang="en-US" altLang="ja-JP" sz="2900" b="1" dirty="0"/>
              <a:t>Economic perspectives should ideally also be shared with the development team </a:t>
            </a:r>
            <a:endParaRPr lang="en-US" altLang="ja-JP" sz="29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24</a:t>
            </a:fld>
            <a:endParaRPr lang="ja-JP" altLang="en-US">
              <a:solidFill>
                <a:srgbClr val="000000"/>
              </a:solidFill>
            </a:endParaRPr>
          </a:p>
        </p:txBody>
      </p:sp>
    </p:spTree>
    <p:extLst>
      <p:ext uri="{BB962C8B-B14F-4D97-AF65-F5344CB8AC3E}">
        <p14:creationId xmlns:p14="http://schemas.microsoft.com/office/powerpoint/2010/main" val="213205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Working together with the scrum team</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25</a:t>
            </a:fld>
            <a:endParaRPr lang="ja-JP" altLang="en-US">
              <a:solidFill>
                <a:srgbClr val="000000"/>
              </a:solidFill>
            </a:endParaRPr>
          </a:p>
        </p:txBody>
      </p:sp>
      <p:sp>
        <p:nvSpPr>
          <p:cNvPr id="32" name="ドーナツ 31"/>
          <p:cNvSpPr/>
          <p:nvPr/>
        </p:nvSpPr>
        <p:spPr>
          <a:xfrm>
            <a:off x="2507581" y="2906813"/>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517" y="3342451"/>
            <a:ext cx="1800200" cy="1800200"/>
          </a:xfrm>
          <a:prstGeom prst="rect">
            <a:avLst/>
          </a:prstGeom>
        </p:spPr>
      </p:pic>
      <p:sp>
        <p:nvSpPr>
          <p:cNvPr id="34" name="テキスト ボックス 33"/>
          <p:cNvSpPr txBox="1"/>
          <p:nvPr/>
        </p:nvSpPr>
        <p:spPr>
          <a:xfrm>
            <a:off x="1671703" y="5142651"/>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kumimoji="1" lang="ja-JP" altLang="en-US" b="1" dirty="0">
              <a:latin typeface="メイリオ" panose="020B0604030504040204" pitchFamily="50" charset="-128"/>
              <a:ea typeface="メイリオ" panose="020B0604030504040204" pitchFamily="50" charset="-128"/>
            </a:endParaRPr>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859" y="2472157"/>
            <a:ext cx="1695001" cy="1695001"/>
          </a:xfrm>
          <a:prstGeom prst="rect">
            <a:avLst/>
          </a:prstGeom>
        </p:spPr>
      </p:pic>
      <p:sp>
        <p:nvSpPr>
          <p:cNvPr id="36" name="テキスト ボックス 35"/>
          <p:cNvSpPr txBox="1"/>
          <p:nvPr/>
        </p:nvSpPr>
        <p:spPr>
          <a:xfrm>
            <a:off x="4927064" y="3968466"/>
            <a:ext cx="1896594" cy="584775"/>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Development team</a:t>
            </a:r>
            <a:endParaRPr kumimoji="1" lang="ja-JP" altLang="en-US" sz="1600" dirty="0">
              <a:latin typeface="メイリオ" panose="020B0604030504040204" pitchFamily="50" charset="-128"/>
              <a:ea typeface="メイリオ" panose="020B0604030504040204" pitchFamily="50" charset="-128"/>
            </a:endParaRPr>
          </a:p>
        </p:txBody>
      </p:sp>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7859" y="4990045"/>
            <a:ext cx="1695001" cy="1695001"/>
          </a:xfrm>
          <a:prstGeom prst="rect">
            <a:avLst/>
          </a:prstGeom>
        </p:spPr>
      </p:pic>
      <p:sp>
        <p:nvSpPr>
          <p:cNvPr id="38" name="テキスト ボックス 37"/>
          <p:cNvSpPr txBox="1"/>
          <p:nvPr/>
        </p:nvSpPr>
        <p:spPr>
          <a:xfrm>
            <a:off x="4355403" y="6315714"/>
            <a:ext cx="1968602"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Scrum master</a:t>
            </a:r>
            <a:endParaRPr kumimoji="1" lang="ja-JP" altLang="en-US" sz="1600" dirty="0">
              <a:latin typeface="メイリオ" panose="020B0604030504040204" pitchFamily="50" charset="-128"/>
              <a:ea typeface="メイリオ" panose="020B0604030504040204" pitchFamily="50" charset="-128"/>
            </a:endParaRPr>
          </a:p>
        </p:txBody>
      </p:sp>
      <p:sp>
        <p:nvSpPr>
          <p:cNvPr id="39" name="テキスト ボックス 38"/>
          <p:cNvSpPr txBox="1"/>
          <p:nvPr/>
        </p:nvSpPr>
        <p:spPr>
          <a:xfrm>
            <a:off x="3445259" y="4316011"/>
            <a:ext cx="2109465"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Scrum team</a:t>
            </a:r>
            <a:endParaRPr kumimoji="1" lang="ja-JP" altLang="en-US" dirty="0">
              <a:latin typeface="メイリオ" panose="020B0604030504040204" pitchFamily="50" charset="-128"/>
              <a:ea typeface="メイリオ" panose="020B0604030504040204" pitchFamily="50" charset="-128"/>
            </a:endParaRPr>
          </a:p>
        </p:txBody>
      </p:sp>
      <p:sp>
        <p:nvSpPr>
          <p:cNvPr id="42" name="コンテンツ プレースホルダー 2"/>
          <p:cNvSpPr>
            <a:spLocks noGrp="1"/>
          </p:cNvSpPr>
          <p:nvPr>
            <p:ph idx="1"/>
          </p:nvPr>
        </p:nvSpPr>
        <p:spPr>
          <a:xfrm>
            <a:off x="467544" y="1268760"/>
            <a:ext cx="8424936" cy="1368184"/>
          </a:xfrm>
        </p:spPr>
        <p:txBody>
          <a:bodyPr/>
          <a:lstStyle/>
          <a:p>
            <a:pPr marL="0" indent="0">
              <a:buNone/>
            </a:pPr>
            <a:r>
              <a:rPr lang="en-US" altLang="ja-JP" dirty="0"/>
              <a:t>To achieve their mission of improving the value of the product, product owners need to work together with the scrum master and development team.</a:t>
            </a:r>
            <a:endParaRPr kumimoji="1" lang="ja-JP" altLang="en-US" dirty="0"/>
          </a:p>
        </p:txBody>
      </p:sp>
    </p:spTree>
    <p:extLst>
      <p:ext uri="{BB962C8B-B14F-4D97-AF65-F5344CB8AC3E}">
        <p14:creationId xmlns:p14="http://schemas.microsoft.com/office/powerpoint/2010/main" val="695451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Relationship with the development team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Top-down managers</a:t>
            </a:r>
          </a:p>
          <a:p>
            <a:pPr marL="0" indent="0">
              <a:buNone/>
            </a:pPr>
            <a:r>
              <a:rPr lang="en-US" altLang="ja-JP" dirty="0"/>
              <a:t>Top-down managers focus on progress management and </a:t>
            </a:r>
            <a:r>
              <a:rPr lang="en-US" altLang="ja-JP" u="sng" dirty="0"/>
              <a:t>constantly seek reports on progress </a:t>
            </a:r>
            <a:r>
              <a:rPr lang="en-US" altLang="ja-JP" dirty="0"/>
              <a:t>from the development team.</a:t>
            </a:r>
            <a:endParaRPr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26</a:t>
            </a:fld>
            <a:endParaRPr lang="ja-JP" altLang="en-US">
              <a:solidFill>
                <a:srgbClr val="000000"/>
              </a:solidFill>
            </a:endParaRPr>
          </a:p>
        </p:txBody>
      </p:sp>
      <p:grpSp>
        <p:nvGrpSpPr>
          <p:cNvPr id="17" name="グループ化 16"/>
          <p:cNvGrpSpPr/>
          <p:nvPr/>
        </p:nvGrpSpPr>
        <p:grpSpPr>
          <a:xfrm>
            <a:off x="956029" y="4225435"/>
            <a:ext cx="7074813" cy="2354867"/>
            <a:chOff x="1145477" y="3197984"/>
            <a:chExt cx="7074813" cy="2354867"/>
          </a:xfrm>
        </p:grpSpPr>
        <p:grpSp>
          <p:nvGrpSpPr>
            <p:cNvPr id="14" name="グループ化 13"/>
            <p:cNvGrpSpPr/>
            <p:nvPr/>
          </p:nvGrpSpPr>
          <p:grpSpPr>
            <a:xfrm>
              <a:off x="1145477" y="3197984"/>
              <a:ext cx="7074813" cy="2354867"/>
              <a:chOff x="929453" y="2708920"/>
              <a:chExt cx="7074813" cy="2354867"/>
            </a:xfrm>
          </p:grpSpPr>
          <p:sp>
            <p:nvSpPr>
              <p:cNvPr id="6" name="テキスト ボックス 5"/>
              <p:cNvSpPr txBox="1"/>
              <p:nvPr/>
            </p:nvSpPr>
            <p:spPr>
              <a:xfrm>
                <a:off x="929453" y="4417456"/>
                <a:ext cx="2319827" cy="646331"/>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Top-down</a:t>
                </a:r>
              </a:p>
              <a:p>
                <a:pPr algn="ctr"/>
                <a:r>
                  <a:rPr lang="en-US" altLang="ja-JP" b="1" dirty="0">
                    <a:latin typeface="メイリオ" panose="020B0604030504040204" pitchFamily="50" charset="-128"/>
                    <a:ea typeface="メイリオ" panose="020B0604030504040204" pitchFamily="50" charset="-128"/>
                  </a:rPr>
                  <a:t>manager</a:t>
                </a: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Development team</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3141762" y="3501008"/>
              <a:ext cx="2376264"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Provides plan</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3662384" y="4683740"/>
              <a:ext cx="1995972"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Submits reports</a:t>
              </a:r>
              <a:endParaRPr kumimoji="1" lang="ja-JP" altLang="en-US" dirty="0">
                <a:latin typeface="メイリオ" panose="020B0604030504040204" pitchFamily="50" charset="-128"/>
                <a:ea typeface="メイリオ" panose="020B0604030504040204" pitchFamily="50" charset="-128"/>
              </a:endParaRPr>
            </a:p>
          </p:txBody>
        </p:sp>
      </p:grpSp>
      <p:sp>
        <p:nvSpPr>
          <p:cNvPr id="18" name="角丸四角形吹き出し 17"/>
          <p:cNvSpPr/>
          <p:nvPr/>
        </p:nvSpPr>
        <p:spPr>
          <a:xfrm>
            <a:off x="2372558" y="3000273"/>
            <a:ext cx="5151770"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rPr>
              <a:t>・</a:t>
            </a:r>
            <a:r>
              <a:rPr lang="en-US" altLang="ja-JP" sz="1400" dirty="0">
                <a:solidFill>
                  <a:schemeClr val="tx1"/>
                </a:solidFill>
                <a:latin typeface="メイリオ" panose="020B0604030504040204" pitchFamily="50" charset="-128"/>
                <a:ea typeface="メイリオ" panose="020B0604030504040204" pitchFamily="50" charset="-128"/>
              </a:rPr>
              <a:t>Provides a plan for completion of the project</a:t>
            </a:r>
          </a:p>
          <a:p>
            <a:r>
              <a:rPr lang="ja-JP" altLang="en-US" sz="1400" dirty="0">
                <a:solidFill>
                  <a:schemeClr val="tx1"/>
                </a:solidFill>
                <a:latin typeface="メイリオ" panose="020B0604030504040204" pitchFamily="50" charset="-128"/>
                <a:ea typeface="メイリオ" panose="020B0604030504040204" pitchFamily="50" charset="-128"/>
              </a:rPr>
              <a:t>・</a:t>
            </a:r>
            <a:r>
              <a:rPr lang="en-US" altLang="ja-JP" sz="1400" dirty="0">
                <a:solidFill>
                  <a:schemeClr val="tx1"/>
                </a:solidFill>
                <a:latin typeface="メイリオ" panose="020B0604030504040204" pitchFamily="50" charset="-128"/>
                <a:ea typeface="メイリオ" panose="020B0604030504040204" pitchFamily="50" charset="-128"/>
              </a:rPr>
              <a:t>Requires explanations of any deviation from the plan </a:t>
            </a:r>
          </a:p>
        </p:txBody>
      </p:sp>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Tree>
    <p:extLst>
      <p:ext uri="{BB962C8B-B14F-4D97-AF65-F5344CB8AC3E}">
        <p14:creationId xmlns:p14="http://schemas.microsoft.com/office/powerpoint/2010/main" val="165505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Relationship with the development team</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Product owners need to provide information on points such as </a:t>
            </a:r>
            <a:r>
              <a:rPr lang="en-US" altLang="ja-JP" b="1" u="sng" dirty="0">
                <a:solidFill>
                  <a:srgbClr val="FF0000"/>
                </a:solidFill>
              </a:rPr>
              <a:t>market issues, criteria for judging priority order and scope </a:t>
            </a:r>
            <a:r>
              <a:rPr lang="en-US" altLang="ja-JP" b="1" dirty="0"/>
              <a:t>so that the development team can develop the product autonomously. </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27</a:t>
            </a:fld>
            <a:endParaRPr lang="ja-JP" altLang="en-US">
              <a:solidFill>
                <a:srgbClr val="000000"/>
              </a:solidFill>
            </a:endParaRPr>
          </a:p>
        </p:txBody>
      </p:sp>
      <p:grpSp>
        <p:nvGrpSpPr>
          <p:cNvPr id="17" name="グループ化 16"/>
          <p:cNvGrpSpPr/>
          <p:nvPr/>
        </p:nvGrpSpPr>
        <p:grpSpPr>
          <a:xfrm>
            <a:off x="782152" y="4225435"/>
            <a:ext cx="7248690" cy="2224420"/>
            <a:chOff x="971600" y="3197984"/>
            <a:chExt cx="7248690" cy="2224420"/>
          </a:xfrm>
        </p:grpSpPr>
        <p:grpSp>
          <p:nvGrpSpPr>
            <p:cNvPr id="14" name="グループ化 13"/>
            <p:cNvGrpSpPr/>
            <p:nvPr/>
          </p:nvGrpSpPr>
          <p:grpSpPr>
            <a:xfrm>
              <a:off x="971600" y="3197984"/>
              <a:ext cx="7248690" cy="2077868"/>
              <a:chOff x="755576" y="2708920"/>
              <a:chExt cx="7248690" cy="2077868"/>
            </a:xfrm>
          </p:grpSpPr>
          <p:sp>
            <p:nvSpPr>
              <p:cNvPr id="6" name="テキスト ボックス 5"/>
              <p:cNvSpPr txBox="1"/>
              <p:nvPr/>
            </p:nvSpPr>
            <p:spPr>
              <a:xfrm>
                <a:off x="755576" y="4417456"/>
                <a:ext cx="2319827" cy="369332"/>
              </a:xfrm>
              <a:prstGeom prst="rect">
                <a:avLst/>
              </a:prstGeom>
              <a:noFill/>
            </p:spPr>
            <p:txBody>
              <a:bodyPr wrap="square" rtlCol="0">
                <a:spAutoFit/>
              </a:bodyPr>
              <a:lstStyle/>
              <a:p>
                <a:pPr algn="ctr"/>
                <a:r>
                  <a:rPr lang="en-US" altLang="ja-JP" b="1" dirty="0">
                    <a:latin typeface="メイリオ" panose="020B0604030504040204" pitchFamily="50" charset="-128"/>
                    <a:ea typeface="メイリオ" panose="020B0604030504040204" pitchFamily="50" charset="-128"/>
                  </a:rPr>
                  <a:t>Product owner</a:t>
                </a:r>
                <a:endParaRPr lang="ja-JP" altLang="en-US" b="1" dirty="0">
                  <a:latin typeface="メイリオ" panose="020B0604030504040204" pitchFamily="50" charset="-128"/>
                  <a:ea typeface="メイリオ" panose="020B0604030504040204" pitchFamily="50" charset="-128"/>
                </a:endParaRP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Development team</a:t>
                  </a:r>
                  <a:endParaRPr kumimoji="1" lang="ja-JP" altLang="en-US" sz="1600" dirty="0">
                    <a:latin typeface="メイリオ" panose="020B0604030504040204" pitchFamily="50" charset="-128"/>
                    <a:ea typeface="メイリオ" panose="020B0604030504040204" pitchFamily="50" charset="-128"/>
                  </a:endParaRP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2601207" y="3501008"/>
              <a:ext cx="3363061"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Provides information</a:t>
              </a:r>
              <a:endParaRPr lang="ja-JP" altLang="en-US"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3393295" y="4683740"/>
              <a:ext cx="2504709" cy="738664"/>
            </a:xfrm>
            <a:prstGeom prst="rect">
              <a:avLst/>
            </a:prstGeom>
            <a:noFill/>
          </p:spPr>
          <p:txBody>
            <a:bodyPr wrap="square" rtlCol="0">
              <a:spAutoFit/>
            </a:bodyPr>
            <a:lstStyle/>
            <a:p>
              <a:r>
                <a:rPr lang="en-US" altLang="ja-JP" sz="1400" dirty="0">
                  <a:latin typeface="メイリオ" panose="020B0604030504040204" pitchFamily="50" charset="-128"/>
                  <a:ea typeface="メイリオ" panose="020B0604030504040204" pitchFamily="50" charset="-128"/>
                </a:rPr>
                <a:t>Requests confirmation of acceptance </a:t>
              </a:r>
            </a:p>
            <a:p>
              <a:r>
                <a:rPr lang="en-US" altLang="ja-JP" sz="1400" dirty="0">
                  <a:latin typeface="メイリオ" panose="020B0604030504040204" pitchFamily="50" charset="-128"/>
                  <a:ea typeface="メイリオ" panose="020B0604030504040204" pitchFamily="50" charset="-128"/>
                </a:rPr>
                <a:t>Suggests improvements</a:t>
              </a:r>
            </a:p>
          </p:txBody>
        </p:sp>
      </p:grpSp>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
        <p:nvSpPr>
          <p:cNvPr id="20" name="角丸四角形吹き出し 19"/>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Needs to provide the development team with the information they need to develop the product autonomously </a:t>
            </a:r>
          </a:p>
        </p:txBody>
      </p:sp>
    </p:spTree>
    <p:extLst>
      <p:ext uri="{BB962C8B-B14F-4D97-AF65-F5344CB8AC3E}">
        <p14:creationId xmlns:p14="http://schemas.microsoft.com/office/powerpoint/2010/main" val="151273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Working together with the scrum team</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28</a:t>
            </a:fld>
            <a:endParaRPr lang="ja-JP" altLang="en-US">
              <a:solidFill>
                <a:srgbClr val="000000"/>
              </a:solidFill>
            </a:endParaRPr>
          </a:p>
        </p:txBody>
      </p:sp>
      <p:sp>
        <p:nvSpPr>
          <p:cNvPr id="6" name="コンテンツ プレースホルダー 5"/>
          <p:cNvSpPr>
            <a:spLocks noGrp="1"/>
          </p:cNvSpPr>
          <p:nvPr>
            <p:ph idx="1"/>
          </p:nvPr>
        </p:nvSpPr>
        <p:spPr/>
        <p:txBody>
          <a:bodyPr/>
          <a:lstStyle/>
          <a:p>
            <a:pPr marL="0" indent="0">
              <a:buNone/>
            </a:pPr>
            <a:r>
              <a:rPr lang="en-US" altLang="ja-JP" b="1" dirty="0"/>
              <a:t>Working together with the scrum master</a:t>
            </a:r>
          </a:p>
          <a:p>
            <a:pPr marL="0" indent="0">
              <a:buNone/>
            </a:pPr>
            <a:r>
              <a:rPr lang="en-US" altLang="ja-JP" dirty="0"/>
              <a:t>Product owners receive feedback from their scrum masters, who have a third-party role. This provides product owners with an opportunity to improve the way they work. They also receive support by consulting their scrum masters about faults in the product development. </a:t>
            </a:r>
            <a:endParaRPr kumimoji="1" lang="ja-JP" altLang="en-US" dirty="0"/>
          </a:p>
        </p:txBody>
      </p:sp>
      <p:grpSp>
        <p:nvGrpSpPr>
          <p:cNvPr id="17" name="グループ化 16"/>
          <p:cNvGrpSpPr/>
          <p:nvPr/>
        </p:nvGrpSpPr>
        <p:grpSpPr>
          <a:xfrm>
            <a:off x="884021" y="4528459"/>
            <a:ext cx="4984123" cy="1774844"/>
            <a:chOff x="1073469" y="3501008"/>
            <a:chExt cx="4984123" cy="1774844"/>
          </a:xfrm>
        </p:grpSpPr>
        <p:grpSp>
          <p:nvGrpSpPr>
            <p:cNvPr id="18" name="グループ化 17"/>
            <p:cNvGrpSpPr/>
            <p:nvPr/>
          </p:nvGrpSpPr>
          <p:grpSpPr>
            <a:xfrm>
              <a:off x="1073469" y="3991520"/>
              <a:ext cx="4584887" cy="1284332"/>
              <a:chOff x="857445" y="3502456"/>
              <a:chExt cx="4584887" cy="1284332"/>
            </a:xfrm>
          </p:grpSpPr>
          <p:sp>
            <p:nvSpPr>
              <p:cNvPr id="28" name="テキスト ボックス 27"/>
              <p:cNvSpPr txBox="1"/>
              <p:nvPr/>
            </p:nvSpPr>
            <p:spPr>
              <a:xfrm>
                <a:off x="857445" y="4417456"/>
                <a:ext cx="2319827" cy="369332"/>
              </a:xfrm>
              <a:prstGeom prst="rect">
                <a:avLst/>
              </a:prstGeom>
              <a:noFill/>
            </p:spPr>
            <p:txBody>
              <a:bodyPr wrap="square" rtlCol="0">
                <a:spAutoFit/>
              </a:bodyPr>
              <a:lstStyle/>
              <a:p>
                <a:pPr algn="ctr"/>
                <a:r>
                  <a:rPr lang="en-US" altLang="ja-JP" b="1" dirty="0">
                    <a:solidFill>
                      <a:srgbClr val="000000"/>
                    </a:solidFill>
                    <a:latin typeface="メイリオ" panose="020B0604030504040204" pitchFamily="50" charset="-128"/>
                    <a:ea typeface="メイリオ" panose="020B0604030504040204" pitchFamily="50" charset="-128"/>
                  </a:rPr>
                  <a:t>Product owner</a:t>
                </a:r>
                <a:endParaRPr lang="ja-JP" altLang="en-US" b="1" dirty="0">
                  <a:solidFill>
                    <a:srgbClr val="000000"/>
                  </a:solidFill>
                  <a:latin typeface="メイリオ" panose="020B0604030504040204" pitchFamily="50" charset="-128"/>
                  <a:ea typeface="メイリオ" panose="020B0604030504040204" pitchFamily="50" charset="-128"/>
                </a:endParaRPr>
              </a:p>
            </p:txBody>
          </p:sp>
          <p:cxnSp>
            <p:nvCxnSpPr>
              <p:cNvPr id="23" name="直線矢印コネクタ 22"/>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2838548" y="3501008"/>
              <a:ext cx="3219044" cy="338554"/>
            </a:xfrm>
            <a:prstGeom prst="rect">
              <a:avLst/>
            </a:prstGeom>
            <a:noFill/>
          </p:spPr>
          <p:txBody>
            <a:bodyPr wrap="square" rtlCol="0">
              <a:spAutoFit/>
            </a:bodyPr>
            <a:lstStyle/>
            <a:p>
              <a:pPr algn="ctr"/>
              <a:r>
                <a:rPr lang="en-US" altLang="ja-JP" sz="1600" dirty="0">
                  <a:solidFill>
                    <a:srgbClr val="000000"/>
                  </a:solidFill>
                  <a:latin typeface="メイリオ" panose="020B0604030504040204" pitchFamily="50" charset="-128"/>
                  <a:ea typeface="メイリオ" panose="020B0604030504040204" pitchFamily="50" charset="-128"/>
                </a:rPr>
                <a:t>Consultation</a:t>
              </a:r>
              <a:endParaRPr lang="ja-JP" altLang="en-US" sz="1600" dirty="0">
                <a:solidFill>
                  <a:srgbClr val="000000"/>
                </a:solidFill>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3484248" y="4683740"/>
              <a:ext cx="1853264" cy="584775"/>
            </a:xfrm>
            <a:prstGeom prst="rect">
              <a:avLst/>
            </a:prstGeom>
            <a:noFill/>
          </p:spPr>
          <p:txBody>
            <a:bodyPr wrap="square" rtlCol="0">
              <a:spAutoFit/>
            </a:bodyPr>
            <a:lstStyle/>
            <a:p>
              <a:pPr algn="ctr"/>
              <a:r>
                <a:rPr lang="en-US" altLang="ja-JP" sz="1600" dirty="0">
                  <a:solidFill>
                    <a:srgbClr val="000000"/>
                  </a:solidFill>
                  <a:latin typeface="メイリオ" panose="020B0604030504040204" pitchFamily="50" charset="-128"/>
                  <a:ea typeface="メイリオ" panose="020B0604030504040204" pitchFamily="50" charset="-128"/>
                </a:rPr>
                <a:t>Support and feedback</a:t>
              </a:r>
            </a:p>
          </p:txBody>
        </p:sp>
      </p:gr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4683" y="4329945"/>
            <a:ext cx="1589125" cy="1589125"/>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1187" y="4111344"/>
            <a:ext cx="1959165" cy="1959165"/>
          </a:xfrm>
          <a:prstGeom prst="rect">
            <a:avLst/>
          </a:prstGeom>
        </p:spPr>
      </p:pic>
      <p:sp>
        <p:nvSpPr>
          <p:cNvPr id="31" name="テキスト ボックス 30"/>
          <p:cNvSpPr txBox="1"/>
          <p:nvPr/>
        </p:nvSpPr>
        <p:spPr>
          <a:xfrm>
            <a:off x="5195686" y="5877272"/>
            <a:ext cx="1968602" cy="338554"/>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Scrum master</a:t>
            </a:r>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28102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797151"/>
            <a:ext cx="8273408" cy="190566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In order to organize themselves autonomously, the development team needs to have an in-depth understanding of the product. Product owners need to support their development teams by </a:t>
            </a:r>
            <a:r>
              <a:rPr lang="en-US" altLang="ja-JP" dirty="0">
                <a:solidFill>
                  <a:srgbClr val="FF0000"/>
                </a:solidFill>
                <a:latin typeface="メイリオ" panose="020B0604030504040204" pitchFamily="50" charset="-128"/>
                <a:ea typeface="メイリオ" panose="020B0604030504040204" pitchFamily="50" charset="-128"/>
              </a:rPr>
              <a:t>being as open as possible about information on the product. Face to face conversations are more effective than documents </a:t>
            </a:r>
            <a:r>
              <a:rPr lang="en-US" altLang="ja-JP" dirty="0">
                <a:solidFill>
                  <a:schemeClr val="tx1"/>
                </a:solidFill>
                <a:latin typeface="メイリオ" panose="020B0604030504040204" pitchFamily="50" charset="-128"/>
                <a:ea typeface="メイリオ" panose="020B0604030504040204" pitchFamily="50" charset="-128"/>
              </a:rPr>
              <a:t>for increasing the development team’s knowledge.</a:t>
            </a:r>
          </a:p>
        </p:txBody>
      </p:sp>
      <p:sp>
        <p:nvSpPr>
          <p:cNvPr id="2" name="タイトル 1"/>
          <p:cNvSpPr>
            <a:spLocks noGrp="1"/>
          </p:cNvSpPr>
          <p:nvPr>
            <p:ph type="title"/>
          </p:nvPr>
        </p:nvSpPr>
        <p:spPr/>
        <p:txBody>
          <a:bodyPr/>
          <a:lstStyle/>
          <a:p>
            <a:r>
              <a:rPr lang="en-US" altLang="ja-JP" dirty="0"/>
              <a:t>Working together with stakeholders</a:t>
            </a:r>
            <a:endParaRPr kumimoji="1" lang="ja-JP" altLang="en-US" dirty="0"/>
          </a:p>
        </p:txBody>
      </p:sp>
      <p:sp>
        <p:nvSpPr>
          <p:cNvPr id="3" name="コンテンツ プレースホルダー 2"/>
          <p:cNvSpPr>
            <a:spLocks noGrp="1"/>
          </p:cNvSpPr>
          <p:nvPr>
            <p:ph idx="1"/>
          </p:nvPr>
        </p:nvSpPr>
        <p:spPr>
          <a:xfrm>
            <a:off x="467544" y="1268759"/>
            <a:ext cx="8064896" cy="3672409"/>
          </a:xfrm>
        </p:spPr>
        <p:txBody>
          <a:bodyPr>
            <a:normAutofit fontScale="85000" lnSpcReduction="10000"/>
          </a:bodyPr>
          <a:lstStyle/>
          <a:p>
            <a:pPr marL="0" indent="0">
              <a:buNone/>
            </a:pPr>
            <a:r>
              <a:rPr lang="en-US" altLang="ja-JP" dirty="0"/>
              <a:t>Points of caution</a:t>
            </a:r>
          </a:p>
          <a:p>
            <a:pPr marL="0" indent="0">
              <a:buNone/>
            </a:pPr>
            <a:endParaRPr lang="en-US" altLang="ja-JP" sz="900" dirty="0"/>
          </a:p>
          <a:p>
            <a:pPr>
              <a:buFont typeface="Wingdings" panose="05000000000000000000" pitchFamily="2" charset="2"/>
              <a:buChar char="l"/>
            </a:pPr>
            <a:r>
              <a:rPr lang="en-US" altLang="ja-JP" b="1" dirty="0"/>
              <a:t>Do not micromanage</a:t>
            </a:r>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r>
              <a:rPr lang="en-US" altLang="ja-JP" b="1" dirty="0"/>
              <a:t>Do everything you can to give your development team a more in-depth understanding of the product</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29</a:t>
            </a:fld>
            <a:endParaRPr lang="ja-JP" altLang="en-US">
              <a:solidFill>
                <a:srgbClr val="000000"/>
              </a:solidFill>
            </a:endParaRPr>
          </a:p>
        </p:txBody>
      </p:sp>
      <p:sp>
        <p:nvSpPr>
          <p:cNvPr id="5" name="角丸四角形 4"/>
          <p:cNvSpPr/>
          <p:nvPr/>
        </p:nvSpPr>
        <p:spPr>
          <a:xfrm>
            <a:off x="403048" y="2132856"/>
            <a:ext cx="8273408"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Scrum places value on allowing the development team to organize themselves autonomously. Product owners therefore need to respect their development teams, and it is not ideal for them to interject about their development teams’ methods or velocity. Product owners must also respect their development teams’ ability to create a plans that will enable them to meet sprint goals. </a:t>
            </a:r>
          </a:p>
        </p:txBody>
      </p:sp>
    </p:spTree>
    <p:extLst>
      <p:ext uri="{BB962C8B-B14F-4D97-AF65-F5344CB8AC3E}">
        <p14:creationId xmlns:p14="http://schemas.microsoft.com/office/powerpoint/2010/main" val="167343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Premise</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lang="en-US" altLang="ja-JP" dirty="0"/>
              <a:t>It is presumed that the reader has a basic knowledge of Scrum and understands the nature of the ceremonies* that are used.</a:t>
            </a:r>
            <a:endParaRPr kumimoji="1" lang="en-US" altLang="ja-JP" sz="1800" dirty="0"/>
          </a:p>
          <a:p>
            <a:pPr marL="0" indent="0">
              <a:buNone/>
            </a:pPr>
            <a:r>
              <a:rPr kumimoji="1" lang="ja-JP" altLang="en-US" sz="1800" dirty="0"/>
              <a:t>　</a:t>
            </a:r>
            <a:endParaRPr kumimoji="1" lang="en-US" altLang="ja-JP" sz="1800" dirty="0"/>
          </a:p>
          <a:p>
            <a:pPr marL="0" indent="0">
              <a:buNone/>
            </a:pPr>
            <a:r>
              <a:rPr lang="en-US" altLang="ja-JP" sz="1800" dirty="0"/>
              <a:t>   ※This information is in the Scrum Guide</a:t>
            </a:r>
            <a:endParaRPr kumimoji="1" lang="en-US" altLang="ja-JP" sz="1800" dirty="0"/>
          </a:p>
          <a:p>
            <a:pPr marL="0" indent="0">
              <a:buNone/>
            </a:pPr>
            <a:r>
              <a:rPr lang="ja-JP" altLang="en-US" sz="1800" dirty="0"/>
              <a:t>　　</a:t>
            </a:r>
            <a:r>
              <a:rPr lang="en-US" altLang="ja-JP" sz="1400" dirty="0"/>
              <a:t>https://www.scrumguides.org/docs/scrumguide/v2020/2020-Scrum-Guide-US.pdf</a:t>
            </a:r>
            <a:endParaRPr kumimoji="1" lang="en-US" altLang="ja-JP" sz="1600" dirty="0"/>
          </a:p>
          <a:p>
            <a:pPr>
              <a:buFont typeface="Wingdings" panose="05000000000000000000" pitchFamily="2" charset="2"/>
              <a:buChar char="u"/>
            </a:pPr>
            <a:endParaRPr lang="en-US" altLang="ja-JP" dirty="0"/>
          </a:p>
          <a:p>
            <a:pPr>
              <a:buFont typeface="Wingdings" panose="05000000000000000000" pitchFamily="2" charset="2"/>
              <a:buChar char="u"/>
            </a:pPr>
            <a:r>
              <a:rPr lang="en-US" altLang="ja-JP" dirty="0"/>
              <a:t>This document was written based on the following resources. Reading these resources will provide a more in-depth understanding. </a:t>
            </a:r>
            <a:r>
              <a:rPr lang="ja-JP" altLang="en-US" sz="2000" dirty="0"/>
              <a:t>　</a:t>
            </a:r>
            <a:endParaRPr lang="en-US" altLang="ja-JP" sz="2000" dirty="0"/>
          </a:p>
          <a:p>
            <a:pPr marL="0" indent="0">
              <a:buNone/>
            </a:pPr>
            <a:r>
              <a:rPr kumimoji="1" lang="ja-JP" altLang="en-US" sz="2000" dirty="0"/>
              <a:t>　  </a:t>
            </a:r>
            <a:r>
              <a:rPr lang="fr-FR" altLang="ja-JP" sz="2000" dirty="0"/>
              <a:t>Essential Scrum, PMBOK Guide (Version 6), </a:t>
            </a:r>
          </a:p>
          <a:p>
            <a:pPr marL="0" indent="0">
              <a:buNone/>
            </a:pPr>
            <a:r>
              <a:rPr lang="fr-FR" altLang="ja-JP" sz="2000" dirty="0"/>
              <a:t>     Scrum Guide</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a:t>
            </a:fld>
            <a:endParaRPr lang="ja-JP" altLang="en-US">
              <a:solidFill>
                <a:srgbClr val="000000"/>
              </a:solidFill>
            </a:endParaRPr>
          </a:p>
        </p:txBody>
      </p:sp>
    </p:spTree>
    <p:extLst>
      <p:ext uri="{BB962C8B-B14F-4D97-AF65-F5344CB8AC3E}">
        <p14:creationId xmlns:p14="http://schemas.microsoft.com/office/powerpoint/2010/main" val="89107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Working together with stakeholders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Building a cooperative relationship with stakeholders (everyone who is involved in the product besides the scrum team) makes it possible to receive useful information about the product, along with feedback. </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30</a:t>
            </a:fld>
            <a:endParaRPr lang="ja-JP" altLang="en-US">
              <a:solidFill>
                <a:srgbClr val="000000"/>
              </a:solidFill>
            </a:endParaRPr>
          </a:p>
        </p:txBody>
      </p:sp>
      <p:grpSp>
        <p:nvGrpSpPr>
          <p:cNvPr id="14" name="グループ化 13"/>
          <p:cNvGrpSpPr/>
          <p:nvPr/>
        </p:nvGrpSpPr>
        <p:grpSpPr>
          <a:xfrm>
            <a:off x="1991875" y="3070506"/>
            <a:ext cx="5676469" cy="3685731"/>
            <a:chOff x="2046474" y="2708920"/>
            <a:chExt cx="5676469" cy="3685731"/>
          </a:xfrm>
        </p:grpSpPr>
        <p:grpSp>
          <p:nvGrpSpPr>
            <p:cNvPr id="5" name="グループ化 4"/>
            <p:cNvGrpSpPr/>
            <p:nvPr/>
          </p:nvGrpSpPr>
          <p:grpSpPr>
            <a:xfrm>
              <a:off x="2046474" y="2708920"/>
              <a:ext cx="5676469" cy="3685731"/>
              <a:chOff x="1929716" y="2060848"/>
              <a:chExt cx="6787482" cy="4342938"/>
            </a:xfrm>
          </p:grpSpPr>
          <p:sp>
            <p:nvSpPr>
              <p:cNvPr id="6" name="ドーナツ 5"/>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81" y="2994174"/>
                <a:ext cx="1800200" cy="18002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2060848"/>
                <a:ext cx="1728192" cy="1728192"/>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8195" y="4509119"/>
                <a:ext cx="1468604" cy="1468604"/>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1840" y="4509120"/>
                <a:ext cx="1468604" cy="1468604"/>
              </a:xfrm>
              <a:prstGeom prst="rect">
                <a:avLst/>
              </a:prstGeom>
            </p:spPr>
          </p:pic>
          <p:sp>
            <p:nvSpPr>
              <p:cNvPr id="11" name="テキスト ボックス 10"/>
              <p:cNvSpPr txBox="1"/>
              <p:nvPr/>
            </p:nvSpPr>
            <p:spPr>
              <a:xfrm>
                <a:off x="1929716" y="3873944"/>
                <a:ext cx="2303477" cy="398922"/>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Customers/users</a:t>
                </a:r>
                <a:endParaRPr kumimoji="1" lang="ja-JP" altLang="en-US" sz="16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173477" y="6004864"/>
                <a:ext cx="6543721" cy="398922"/>
              </a:xfrm>
              <a:prstGeom prst="rect">
                <a:avLst/>
              </a:prstGeom>
              <a:noFill/>
            </p:spPr>
            <p:txBody>
              <a:bodyPr wrap="square" rtlCol="0">
                <a:spAutoFit/>
              </a:bodyPr>
              <a:lstStyle/>
              <a:p>
                <a:pPr algn="ctr"/>
                <a:r>
                  <a:rPr lang="en-US" altLang="ja-JP" sz="1600" dirty="0">
                    <a:latin typeface="メイリオ" panose="020B0604030504040204" pitchFamily="50" charset="-128"/>
                    <a:ea typeface="メイリオ" panose="020B0604030504040204" pitchFamily="50" charset="-128"/>
                  </a:rPr>
                  <a:t>Management, sales team, legal affairs team, etc. </a:t>
                </a:r>
                <a:endParaRPr kumimoji="1" lang="ja-JP" altLang="en-US" sz="1600" dirty="0">
                  <a:latin typeface="メイリオ" panose="020B0604030504040204" pitchFamily="50" charset="-128"/>
                  <a:ea typeface="メイリオ" panose="020B0604030504040204" pitchFamily="50" charset="-128"/>
                </a:endParaRPr>
              </a:p>
            </p:txBody>
          </p:sp>
        </p:grpSp>
        <p:sp>
          <p:nvSpPr>
            <p:cNvPr id="13" name="テキスト ボックス 12"/>
            <p:cNvSpPr txBox="1"/>
            <p:nvPr/>
          </p:nvSpPr>
          <p:spPr>
            <a:xfrm>
              <a:off x="4355161" y="5053838"/>
              <a:ext cx="2319827" cy="338554"/>
            </a:xfrm>
            <a:prstGeom prst="rect">
              <a:avLst/>
            </a:prstGeom>
            <a:noFill/>
          </p:spPr>
          <p:txBody>
            <a:bodyPr wrap="square" rtlCol="0">
              <a:spAutoFit/>
            </a:bodyPr>
            <a:lstStyle/>
            <a:p>
              <a:pPr algn="ctr"/>
              <a:r>
                <a:rPr lang="en-US" altLang="ja-JP" sz="1600" b="1" dirty="0">
                  <a:latin typeface="メイリオ" panose="020B0604030504040204" pitchFamily="50" charset="-128"/>
                  <a:ea typeface="メイリオ" panose="020B0604030504040204" pitchFamily="50" charset="-128"/>
                </a:rPr>
                <a:t>Product owner</a:t>
              </a:r>
              <a:endParaRPr kumimoji="1" lang="ja-JP" altLang="en-US" sz="16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32410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Working together with stakeholders</a:t>
            </a:r>
            <a:endParaRPr kumimoji="1" lang="ja-JP" altLang="en-US" dirty="0"/>
          </a:p>
        </p:txBody>
      </p:sp>
      <p:sp>
        <p:nvSpPr>
          <p:cNvPr id="3" name="コンテンツ プレースホルダー 2"/>
          <p:cNvSpPr>
            <a:spLocks noGrp="1"/>
          </p:cNvSpPr>
          <p:nvPr>
            <p:ph idx="1"/>
          </p:nvPr>
        </p:nvSpPr>
        <p:spPr>
          <a:xfrm>
            <a:off x="467544" y="1268759"/>
            <a:ext cx="8424936" cy="3816425"/>
          </a:xfrm>
        </p:spPr>
        <p:txBody>
          <a:bodyPr>
            <a:normAutofit lnSpcReduction="10000"/>
          </a:bodyPr>
          <a:lstStyle/>
          <a:p>
            <a:pPr marL="0" indent="0">
              <a:buNone/>
            </a:pPr>
            <a:r>
              <a:rPr lang="en-US" altLang="ja-JP" dirty="0"/>
              <a:t>Points of caution</a:t>
            </a:r>
            <a:endParaRPr kumimoji="1" lang="en-US" altLang="ja-JP" dirty="0"/>
          </a:p>
          <a:p>
            <a:pPr marL="0" indent="0">
              <a:buNone/>
            </a:pPr>
            <a:endParaRPr lang="en-US" altLang="ja-JP" sz="800" dirty="0"/>
          </a:p>
          <a:p>
            <a:pPr>
              <a:buFont typeface="Wingdings" panose="05000000000000000000" pitchFamily="2" charset="2"/>
              <a:buChar char="l"/>
            </a:pPr>
            <a:r>
              <a:rPr lang="en-US" altLang="ja-JP" b="1" dirty="0"/>
              <a:t>Product owners should ideally strive to gain useful information on the product from stakeholders </a:t>
            </a:r>
          </a:p>
          <a:p>
            <a:pPr>
              <a:buFont typeface="Wingdings" panose="05000000000000000000" pitchFamily="2" charset="2"/>
              <a:buChar char="l"/>
            </a:pPr>
            <a:endParaRPr lang="en-US" altLang="ja-JP" b="1" dirty="0"/>
          </a:p>
          <a:p>
            <a:pPr>
              <a:buFont typeface="Wingdings" panose="05000000000000000000" pitchFamily="2" charset="2"/>
              <a:buChar char="l"/>
            </a:pPr>
            <a:endParaRPr kumimoji="1" lang="en-US" altLang="ja-JP" b="1" dirty="0"/>
          </a:p>
          <a:p>
            <a:pPr marL="0" indent="0">
              <a:buNone/>
            </a:pPr>
            <a:endParaRPr kumimoji="1" lang="en-US" altLang="ja-JP" b="1" dirty="0"/>
          </a:p>
          <a:p>
            <a:pPr marL="0" indent="0">
              <a:buNone/>
            </a:pPr>
            <a:endParaRPr kumimoji="1" lang="en-US" altLang="ja-JP" b="1" dirty="0"/>
          </a:p>
          <a:p>
            <a:pPr>
              <a:buFont typeface="Wingdings" panose="05000000000000000000" pitchFamily="2" charset="2"/>
              <a:buChar char="l"/>
            </a:pPr>
            <a:r>
              <a:rPr lang="en-US" altLang="ja-JP" b="1" dirty="0"/>
              <a:t>Do not follow stakeholders’ requests uncritically</a:t>
            </a: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31</a:t>
            </a:fld>
            <a:endParaRPr lang="ja-JP" altLang="en-US">
              <a:solidFill>
                <a:srgbClr val="000000"/>
              </a:solidFill>
            </a:endParaRPr>
          </a:p>
        </p:txBody>
      </p:sp>
      <p:sp>
        <p:nvSpPr>
          <p:cNvPr id="5" name="角丸四角形 4"/>
          <p:cNvSpPr/>
          <p:nvPr/>
        </p:nvSpPr>
        <p:spPr>
          <a:xfrm>
            <a:off x="403048" y="2852936"/>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Seeking feedback from stakeholders can yield useful information on the product and insights that you had not thought of. Try to gain feedback from stakeholders through venues such as sprint reviews from the perspective of suitable management of economic viability </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角丸四角形 5"/>
          <p:cNvSpPr/>
          <p:nvPr/>
        </p:nvSpPr>
        <p:spPr>
          <a:xfrm>
            <a:off x="393870" y="5077544"/>
            <a:ext cx="8273408" cy="165618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メイリオ" panose="020B0604030504040204" pitchFamily="50" charset="-128"/>
                <a:ea typeface="メイリオ" panose="020B0604030504040204" pitchFamily="50" charset="-128"/>
              </a:rPr>
              <a:t>While stakeholders’ requests should be requested as they affect the priority order, you need to think about these requests critically, as </a:t>
            </a:r>
            <a:r>
              <a:rPr lang="en-US" altLang="ja-JP" b="1" dirty="0">
                <a:solidFill>
                  <a:srgbClr val="FF0000"/>
                </a:solidFill>
                <a:latin typeface="メイリオ" panose="020B0604030504040204" pitchFamily="50" charset="-128"/>
                <a:ea typeface="メイリオ" panose="020B0604030504040204" pitchFamily="50" charset="-128"/>
              </a:rPr>
              <a:t>fulfilling stakeholders’ requests may not necessarily increase ROI</a:t>
            </a:r>
            <a:r>
              <a:rPr lang="en-US" altLang="ja-JP" dirty="0">
                <a:solidFill>
                  <a:schemeClr val="tx1"/>
                </a:solidFill>
                <a:latin typeface="メイリオ" panose="020B0604030504040204" pitchFamily="50" charset="-128"/>
                <a:ea typeface="メイリオ" panose="020B0604030504040204" pitchFamily="50" charset="-128"/>
              </a:rPr>
              <a:t>.</a:t>
            </a:r>
          </a:p>
          <a:p>
            <a:r>
              <a:rPr lang="en-US" altLang="ja-JP" dirty="0">
                <a:solidFill>
                  <a:schemeClr val="tx1"/>
                </a:solidFill>
                <a:latin typeface="メイリオ" panose="020B0604030504040204" pitchFamily="50" charset="-128"/>
                <a:ea typeface="メイリオ" panose="020B0604030504040204" pitchFamily="50" charset="-128"/>
              </a:rPr>
              <a:t>Do not forget that your mission as the product owner is ultimately to increase the value of the product. </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70257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Involvement in each ceremony</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42330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539552" y="2369392"/>
            <a:ext cx="4968552" cy="4011936"/>
          </a:xfrm>
          <a:prstGeom prst="rect">
            <a:avLst/>
          </a:prstGeom>
          <a:solidFill>
            <a:schemeClr val="bg1">
              <a:lumMod val="95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The three basic concepts of Scrum</a:t>
            </a:r>
            <a:endParaRPr kumimoji="1" lang="ja-JP" altLang="en-US" dirty="0"/>
          </a:p>
        </p:txBody>
      </p:sp>
      <p:sp>
        <p:nvSpPr>
          <p:cNvPr id="3" name="コンテンツ プレースホルダー 2"/>
          <p:cNvSpPr>
            <a:spLocks noGrp="1"/>
          </p:cNvSpPr>
          <p:nvPr>
            <p:ph idx="1"/>
          </p:nvPr>
        </p:nvSpPr>
        <p:spPr>
          <a:xfrm>
            <a:off x="467544" y="1268759"/>
            <a:ext cx="8424936" cy="1100633"/>
          </a:xfrm>
        </p:spPr>
        <p:txBody>
          <a:bodyPr/>
          <a:lstStyle/>
          <a:p>
            <a:pPr marL="0" indent="0">
              <a:buNone/>
            </a:pPr>
            <a:r>
              <a:rPr lang="en-US" altLang="ja-JP" dirty="0"/>
              <a:t>The following three concepts are central to Scrum. </a:t>
            </a:r>
            <a:r>
              <a:rPr lang="en-US" altLang="ja-JP" b="1" dirty="0"/>
              <a:t>All ceremonies must embody these three concepts. </a:t>
            </a: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33</a:t>
            </a:fld>
            <a:endParaRPr lang="ja-JP" altLang="en-US">
              <a:solidFill>
                <a:srgbClr val="000000"/>
              </a:solidFill>
            </a:endParaRPr>
          </a:p>
        </p:txBody>
      </p:sp>
      <p:graphicFrame>
        <p:nvGraphicFramePr>
          <p:cNvPr id="9" name="図表 8"/>
          <p:cNvGraphicFramePr/>
          <p:nvPr>
            <p:extLst>
              <p:ext uri="{D42A27DB-BD31-4B8C-83A1-F6EECF244321}">
                <p14:modId xmlns:p14="http://schemas.microsoft.com/office/powerpoint/2010/main" val="940867862"/>
              </p:ext>
            </p:extLst>
          </p:nvPr>
        </p:nvGraphicFramePr>
        <p:xfrm>
          <a:off x="243504" y="2369392"/>
          <a:ext cx="5264600" cy="3393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p:cNvSpPr txBox="1"/>
          <p:nvPr/>
        </p:nvSpPr>
        <p:spPr>
          <a:xfrm>
            <a:off x="1547664" y="5611887"/>
            <a:ext cx="2736304" cy="523220"/>
          </a:xfrm>
          <a:prstGeom prst="rect">
            <a:avLst/>
          </a:prstGeom>
          <a:noFill/>
        </p:spPr>
        <p:txBody>
          <a:bodyPr wrap="square" rtlCol="0">
            <a:spAutoFit/>
          </a:bodyPr>
          <a:lstStyle/>
          <a:p>
            <a:pPr algn="ctr"/>
            <a:r>
              <a:rPr lang="en-US" altLang="ja-JP" sz="2800" dirty="0">
                <a:latin typeface="メイリオ" panose="020B0604030504040204" pitchFamily="50" charset="-128"/>
                <a:ea typeface="メイリオ" panose="020B0604030504040204" pitchFamily="50" charset="-128"/>
              </a:rPr>
              <a:t>Transparency</a:t>
            </a:r>
            <a:endParaRPr kumimoji="1" lang="ja-JP" altLang="en-US" sz="2800"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5683388" y="2369392"/>
            <a:ext cx="3263497" cy="401193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メイリオ" panose="020B0604030504040204" pitchFamily="50" charset="-128"/>
                <a:ea typeface="メイリオ" panose="020B0604030504040204" pitchFamily="50" charset="-128"/>
              </a:rPr>
              <a:t>The scrum team must evaluate its processes and deliverables at each ceremony and adapt each time new facts come to light to verify hypotheses.</a:t>
            </a:r>
          </a:p>
          <a:p>
            <a:pPr algn="ctr"/>
            <a:r>
              <a:rPr lang="en-US" altLang="ja-JP" dirty="0">
                <a:solidFill>
                  <a:schemeClr val="tx1"/>
                </a:solidFill>
                <a:latin typeface="メイリオ" panose="020B0604030504040204" pitchFamily="50" charset="-128"/>
                <a:ea typeface="メイリオ" panose="020B0604030504040204" pitchFamily="50" charset="-128"/>
              </a:rPr>
              <a:t>This series of actions is only possible when transparency is guaranteed. </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2171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lang="en-US" altLang="ja-JP" dirty="0"/>
              <a:t>Involvement in each ceremony</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833587272"/>
              </p:ext>
            </p:extLst>
          </p:nvPr>
        </p:nvGraphicFramePr>
        <p:xfrm>
          <a:off x="468312" y="1059592"/>
          <a:ext cx="8496175" cy="5765800"/>
        </p:xfrm>
        <a:graphic>
          <a:graphicData uri="http://schemas.openxmlformats.org/drawingml/2006/table">
            <a:tbl>
              <a:tblPr firstRow="1" bandRow="1">
                <a:tableStyleId>{93296810-A885-4BE3-A3E7-6D5BEEA58F35}</a:tableStyleId>
              </a:tblPr>
              <a:tblGrid>
                <a:gridCol w="1871440">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4752527">
                  <a:extLst>
                    <a:ext uri="{9D8B030D-6E8A-4147-A177-3AD203B41FA5}">
                      <a16:colId xmlns:a16="http://schemas.microsoft.com/office/drawing/2014/main" val="20002"/>
                    </a:ext>
                  </a:extLst>
                </a:gridCol>
              </a:tblGrid>
              <a:tr h="370840">
                <a:tc>
                  <a:txBody>
                    <a:bodyPr/>
                    <a:lstStyle/>
                    <a:p>
                      <a:pPr algn="ctr"/>
                      <a:r>
                        <a:rPr kumimoji="1" lang="en-US" altLang="ja-JP" dirty="0">
                          <a:latin typeface="メイリオ" panose="020B0604030504040204" pitchFamily="50" charset="-128"/>
                          <a:ea typeface="メイリオ" panose="020B0604030504040204" pitchFamily="50" charset="-128"/>
                        </a:rPr>
                        <a:t>Event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Involved</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Involvement of product owner</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70840">
                <a:tc>
                  <a:txBody>
                    <a:bodyPr/>
                    <a:lstStyle/>
                    <a:p>
                      <a:r>
                        <a:rPr kumimoji="1" lang="en-US" altLang="ja-JP" dirty="0">
                          <a:latin typeface="メイリオ" panose="020B0604030504040204" pitchFamily="50" charset="-128"/>
                          <a:ea typeface="メイリオ" panose="020B0604030504040204" pitchFamily="50" charset="-128"/>
                        </a:rPr>
                        <a:t>Daily scrums</a:t>
                      </a: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Maybe</a:t>
                      </a:r>
                    </a:p>
                  </a:txBody>
                  <a:tcPr/>
                </a:tc>
                <a:tc>
                  <a:txBody>
                    <a:bodyPr/>
                    <a:lstStyle/>
                    <a:p>
                      <a:r>
                        <a:rPr kumimoji="1" lang="en-US" altLang="ja-JP" dirty="0">
                          <a:latin typeface="メイリオ" panose="020B0604030504040204" pitchFamily="50" charset="-128"/>
                          <a:ea typeface="メイリオ" panose="020B0604030504040204" pitchFamily="50" charset="-128"/>
                        </a:rPr>
                        <a:t>Not required, but being involved makes it possible to assess current progress.</a:t>
                      </a:r>
                    </a:p>
                  </a:txBody>
                  <a:tcPr/>
                </a:tc>
                <a:extLst>
                  <a:ext uri="{0D108BD9-81ED-4DB2-BD59-A6C34878D82A}">
                    <a16:rowId xmlns:a16="http://schemas.microsoft.com/office/drawing/2014/main" val="10001"/>
                  </a:ext>
                </a:extLst>
              </a:tr>
              <a:tr h="220032">
                <a:tc>
                  <a:txBody>
                    <a:bodyPr/>
                    <a:lstStyle/>
                    <a:p>
                      <a:r>
                        <a:rPr kumimoji="1" lang="en-US" altLang="ja-JP" dirty="0">
                          <a:latin typeface="メイリオ" panose="020B0604030504040204" pitchFamily="50" charset="-128"/>
                          <a:ea typeface="メイリオ" panose="020B0604030504040204" pitchFamily="50" charset="-128"/>
                        </a:rPr>
                        <a:t>Backlog</a:t>
                      </a:r>
                    </a:p>
                    <a:p>
                      <a:r>
                        <a:rPr kumimoji="1" lang="en-US" altLang="ja-JP" dirty="0">
                          <a:latin typeface="メイリオ" panose="020B0604030504040204" pitchFamily="50" charset="-128"/>
                          <a:ea typeface="メイリオ" panose="020B0604030504040204" pitchFamily="50" charset="-128"/>
                        </a:rPr>
                        <a:t>Refinement</a:t>
                      </a: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Yes</a:t>
                      </a:r>
                      <a:endParaRPr kumimoji="1" lang="ja-JP" altLang="en-US" sz="2800" dirty="0">
                        <a:latin typeface="メイリオ" panose="020B0604030504040204" pitchFamily="50" charset="-128"/>
                        <a:ea typeface="メイリオ" panose="020B0604030504040204" pitchFamily="50" charset="-128"/>
                      </a:endParaRPr>
                    </a:p>
                  </a:txBody>
                  <a:tcPr/>
                </a:tc>
                <a:tc>
                  <a:txBody>
                    <a:bodyPr/>
                    <a:lstStyle/>
                    <a:p>
                      <a:r>
                        <a:rPr kumimoji="1" lang="en-US" altLang="ja-JP" b="1" dirty="0">
                          <a:latin typeface="メイリオ" panose="020B0604030504040204" pitchFamily="50" charset="-128"/>
                          <a:ea typeface="メイリオ" panose="020B0604030504040204" pitchFamily="50" charset="-128"/>
                        </a:rPr>
                        <a:t>Required. </a:t>
                      </a:r>
                      <a:r>
                        <a:rPr kumimoji="1" lang="en-US" altLang="ja-JP" b="0" dirty="0">
                          <a:latin typeface="メイリオ" panose="020B0604030504040204" pitchFamily="50" charset="-128"/>
                          <a:ea typeface="メイリオ" panose="020B0604030504040204" pitchFamily="50" charset="-128"/>
                        </a:rPr>
                        <a:t>The product owner needs to share</a:t>
                      </a:r>
                      <a:r>
                        <a:rPr kumimoji="1" lang="ja-JP" altLang="en-US" b="0" dirty="0">
                          <a:latin typeface="メイリオ" panose="020B0604030504040204" pitchFamily="50" charset="-128"/>
                          <a:ea typeface="メイリオ" panose="020B0604030504040204" pitchFamily="50" charset="-128"/>
                        </a:rPr>
                        <a:t> </a:t>
                      </a:r>
                      <a:r>
                        <a:rPr kumimoji="1" lang="en-US" altLang="ja-JP" b="0" dirty="0">
                          <a:latin typeface="メイリオ" panose="020B0604030504040204" pitchFamily="50" charset="-128"/>
                          <a:ea typeface="メイリオ" panose="020B0604030504040204" pitchFamily="50" charset="-128"/>
                        </a:rPr>
                        <a:t>information on each product backlog item so that the development team can make estimates.</a:t>
                      </a:r>
                    </a:p>
                  </a:txBody>
                  <a:tcPr/>
                </a:tc>
                <a:extLst>
                  <a:ext uri="{0D108BD9-81ED-4DB2-BD59-A6C34878D82A}">
                    <a16:rowId xmlns:a16="http://schemas.microsoft.com/office/drawing/2014/main" val="10002"/>
                  </a:ext>
                </a:extLst>
              </a:tr>
              <a:tr h="668947">
                <a:tc>
                  <a:txBody>
                    <a:bodyPr/>
                    <a:lstStyle/>
                    <a:p>
                      <a:r>
                        <a:rPr kumimoji="1" lang="en-US" altLang="ja-JP" dirty="0">
                          <a:latin typeface="メイリオ" panose="020B0604030504040204" pitchFamily="50" charset="-128"/>
                          <a:ea typeface="メイリオ" panose="020B0604030504040204" pitchFamily="50" charset="-128"/>
                        </a:rPr>
                        <a:t>Planning</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Yes</a:t>
                      </a:r>
                      <a:endParaRPr kumimoji="1" lang="ja-JP" altLang="en-US" sz="2800" dirty="0">
                        <a:latin typeface="メイリオ" panose="020B0604030504040204" pitchFamily="50" charset="-128"/>
                        <a:ea typeface="メイリオ" panose="020B0604030504040204" pitchFamily="50" charset="-128"/>
                      </a:endParaRPr>
                    </a:p>
                  </a:txBody>
                  <a:tcPr/>
                </a:tc>
                <a:tc>
                  <a:txBody>
                    <a:bodyPr/>
                    <a:lstStyle/>
                    <a:p>
                      <a:r>
                        <a:rPr kumimoji="1" lang="en-US" altLang="ja-JP" b="1" dirty="0">
                          <a:latin typeface="メイリオ" panose="020B0604030504040204" pitchFamily="50" charset="-128"/>
                          <a:ea typeface="メイリオ" panose="020B0604030504040204" pitchFamily="50" charset="-128"/>
                        </a:rPr>
                        <a:t>Required. </a:t>
                      </a:r>
                      <a:r>
                        <a:rPr kumimoji="1" lang="en-US" altLang="ja-JP" b="0" dirty="0">
                          <a:latin typeface="メイリオ" panose="020B0604030504040204" pitchFamily="50" charset="-128"/>
                          <a:ea typeface="メイリオ" panose="020B0604030504040204" pitchFamily="50" charset="-128"/>
                        </a:rPr>
                        <a:t>Sharing information on the current economic situation, sprint goals and future strategies with the development team increases their commitment. </a:t>
                      </a:r>
                    </a:p>
                  </a:txBody>
                  <a:tcPr/>
                </a:tc>
                <a:extLst>
                  <a:ext uri="{0D108BD9-81ED-4DB2-BD59-A6C34878D82A}">
                    <a16:rowId xmlns:a16="http://schemas.microsoft.com/office/drawing/2014/main" val="10003"/>
                  </a:ext>
                </a:extLst>
              </a:tr>
              <a:tr h="370840">
                <a:tc>
                  <a:txBody>
                    <a:bodyPr/>
                    <a:lstStyle/>
                    <a:p>
                      <a:r>
                        <a:rPr kumimoji="1" lang="en-US" altLang="ja-JP" dirty="0">
                          <a:latin typeface="メイリオ" panose="020B0604030504040204" pitchFamily="50" charset="-128"/>
                          <a:ea typeface="メイリオ" panose="020B0604030504040204" pitchFamily="50" charset="-128"/>
                        </a:rPr>
                        <a:t>Sprint reviews</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Yes</a:t>
                      </a:r>
                      <a:endParaRPr kumimoji="1" lang="ja-JP" altLang="en-US" sz="2800" dirty="0">
                        <a:latin typeface="メイリオ" panose="020B0604030504040204" pitchFamily="50" charset="-128"/>
                        <a:ea typeface="メイリオ" panose="020B0604030504040204" pitchFamily="50" charset="-128"/>
                      </a:endParaRPr>
                    </a:p>
                  </a:txBody>
                  <a:tcPr/>
                </a:tc>
                <a:tc>
                  <a:txBody>
                    <a:bodyPr/>
                    <a:lstStyle/>
                    <a:p>
                      <a:r>
                        <a:rPr kumimoji="1" lang="en-US" altLang="ja-JP" b="1" dirty="0">
                          <a:latin typeface="メイリオ" panose="020B0604030504040204" pitchFamily="50" charset="-128"/>
                          <a:ea typeface="メイリオ" panose="020B0604030504040204" pitchFamily="50" charset="-128"/>
                        </a:rPr>
                        <a:t>Required. </a:t>
                      </a:r>
                      <a:r>
                        <a:rPr kumimoji="1" lang="en-US" altLang="ja-JP" b="0" dirty="0">
                          <a:latin typeface="メイリオ" panose="020B0604030504040204" pitchFamily="50" charset="-128"/>
                          <a:ea typeface="メイリオ" panose="020B0604030504040204" pitchFamily="50" charset="-128"/>
                        </a:rPr>
                        <a:t>Applying information from reviews to the backlog makes it possible to maintain transparency.</a:t>
                      </a:r>
                    </a:p>
                  </a:txBody>
                  <a:tcPr/>
                </a:tc>
                <a:extLst>
                  <a:ext uri="{0D108BD9-81ED-4DB2-BD59-A6C34878D82A}">
                    <a16:rowId xmlns:a16="http://schemas.microsoft.com/office/drawing/2014/main" val="10004"/>
                  </a:ext>
                </a:extLst>
              </a:tr>
              <a:tr h="370840">
                <a:tc>
                  <a:txBody>
                    <a:bodyPr/>
                    <a:lstStyle/>
                    <a:p>
                      <a:r>
                        <a:rPr kumimoji="1" lang="en-US" altLang="ja-JP" dirty="0">
                          <a:latin typeface="メイリオ" panose="020B0604030504040204" pitchFamily="50" charset="-128"/>
                          <a:ea typeface="メイリオ" panose="020B0604030504040204" pitchFamily="50" charset="-128"/>
                        </a:rPr>
                        <a:t>Retrospectives</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800" dirty="0">
                          <a:latin typeface="メイリオ" panose="020B0604030504040204" pitchFamily="50" charset="-128"/>
                          <a:ea typeface="メイリオ" panose="020B0604030504040204" pitchFamily="50" charset="-128"/>
                        </a:rPr>
                        <a:t>Maybe</a:t>
                      </a:r>
                      <a:endParaRPr kumimoji="1" lang="ja-JP" altLang="en-US" sz="2800"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Not required, but being involved makes it possible to find solutions to issues that are difficult for the development team to solve alone.</a:t>
                      </a:r>
                    </a:p>
                  </a:txBody>
                  <a:tcPr/>
                </a:tc>
                <a:extLst>
                  <a:ext uri="{0D108BD9-81ED-4DB2-BD59-A6C34878D82A}">
                    <a16:rowId xmlns:a16="http://schemas.microsoft.com/office/drawing/2014/main" val="10005"/>
                  </a:ext>
                </a:extLst>
              </a:tr>
            </a:tbl>
          </a:graphicData>
        </a:graphic>
      </p:graphicFrame>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34</a:t>
            </a:fld>
            <a:endParaRPr lang="ja-JP" altLang="en-US">
              <a:solidFill>
                <a:srgbClr val="000000"/>
              </a:solidFill>
            </a:endParaRPr>
          </a:p>
        </p:txBody>
      </p:sp>
    </p:spTree>
    <p:extLst>
      <p:ext uri="{BB962C8B-B14F-4D97-AF65-F5344CB8AC3E}">
        <p14:creationId xmlns:p14="http://schemas.microsoft.com/office/powerpoint/2010/main" val="104426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Credits</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lang="en-US" altLang="ja-JP" dirty="0"/>
              <a:t>The explanations in this document use quotes from the Scrum Guide.</a:t>
            </a:r>
          </a:p>
          <a:p>
            <a:pPr>
              <a:buFont typeface="Wingdings" panose="05000000000000000000" pitchFamily="2" charset="2"/>
              <a:buChar char="u"/>
            </a:pPr>
            <a:endParaRPr lang="en-US" altLang="ja-JP" sz="900" dirty="0"/>
          </a:p>
          <a:p>
            <a:pPr marL="457200" lvl="1" indent="0">
              <a:buNone/>
            </a:pPr>
            <a:r>
              <a:rPr lang="en-US" altLang="ja-JP" dirty="0"/>
              <a:t>Scrum Guide</a:t>
            </a:r>
          </a:p>
          <a:p>
            <a:pPr marL="457200" lvl="1" indent="0">
              <a:buNone/>
            </a:pPr>
            <a:r>
              <a:rPr lang="en-US" altLang="ja-JP" sz="1600" dirty="0"/>
              <a:t>©2020 Ken </a:t>
            </a:r>
            <a:r>
              <a:rPr lang="en-US" altLang="ja-JP" sz="1600" dirty="0" err="1"/>
              <a:t>Schwaber</a:t>
            </a:r>
            <a:r>
              <a:rPr lang="en-US" altLang="ja-JP" sz="1600" dirty="0"/>
              <a:t> and Jeff Sutherland. Offered for license under the Attribution Share-Alike license of Creative Commons</a:t>
            </a:r>
          </a:p>
          <a:p>
            <a:pPr marL="457200" lvl="1" indent="0">
              <a:buNone/>
            </a:pPr>
            <a:r>
              <a:rPr lang="en-US" altLang="ja-JP" sz="1400" dirty="0">
                <a:hlinkClick r:id="rId2"/>
              </a:rPr>
              <a:t>https://www.scrumguides.org/docs/scrumguide/v2020/2020-Scrum-Guide-US.pdf</a:t>
            </a:r>
            <a:endParaRPr lang="en-US" altLang="ja-JP" sz="1400" dirty="0"/>
          </a:p>
          <a:p>
            <a:pPr marL="457200" lvl="1" indent="0">
              <a:buNone/>
            </a:pPr>
            <a:endParaRPr kumimoji="1" lang="en-US" altLang="ja-JP" sz="1600" dirty="0"/>
          </a:p>
          <a:p>
            <a:pPr>
              <a:buFont typeface="Wingdings" panose="05000000000000000000" pitchFamily="2" charset="2"/>
              <a:buChar char="u"/>
            </a:pPr>
            <a:r>
              <a:rPr lang="en-US" altLang="ja-JP" dirty="0"/>
              <a:t>Icons used in this document are created by </a:t>
            </a:r>
            <a:r>
              <a:rPr lang="en-US" altLang="ja-JP" dirty="0" err="1"/>
              <a:t>Freepik</a:t>
            </a:r>
            <a:r>
              <a:rPr lang="en-US" altLang="ja-JP" dirty="0"/>
              <a:t>(https://www.freepik.com/) and published on https://www.flaticon.com/.</a:t>
            </a:r>
          </a:p>
          <a:p>
            <a:pPr marL="0" indent="0">
              <a:buNone/>
            </a:pPr>
            <a:endParaRPr lang="en-US" altLang="ja-JP" dirty="0"/>
          </a:p>
          <a:p>
            <a:pPr marL="0" indent="0">
              <a:buNone/>
            </a:pPr>
            <a:endParaRPr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4</a:t>
            </a:fld>
            <a:endParaRPr lang="ja-JP" altLang="en-US">
              <a:solidFill>
                <a:srgbClr val="000000"/>
              </a:solidFill>
            </a:endParaRPr>
          </a:p>
        </p:txBody>
      </p:sp>
    </p:spTree>
    <p:extLst>
      <p:ext uri="{BB962C8B-B14F-4D97-AF65-F5344CB8AC3E}">
        <p14:creationId xmlns:p14="http://schemas.microsoft.com/office/powerpoint/2010/main" val="266985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What is a product owner?</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17482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1115616" y="2680670"/>
            <a:ext cx="6408712" cy="413198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What is a product owner?</a:t>
            </a:r>
            <a:endParaRPr kumimoji="1" lang="ja-JP" altLang="en-US" dirty="0"/>
          </a:p>
        </p:txBody>
      </p:sp>
      <p:sp>
        <p:nvSpPr>
          <p:cNvPr id="6" name="コンテンツ プレースホルダー 5"/>
          <p:cNvSpPr>
            <a:spLocks noGrp="1"/>
          </p:cNvSpPr>
          <p:nvPr>
            <p:ph idx="1"/>
          </p:nvPr>
        </p:nvSpPr>
        <p:spPr/>
        <p:txBody>
          <a:bodyPr>
            <a:normAutofit/>
          </a:bodyPr>
          <a:lstStyle/>
          <a:p>
            <a:pPr marL="0" indent="0">
              <a:buNone/>
            </a:pPr>
            <a:r>
              <a:rPr lang="en-US" altLang="ja-JP" sz="1600" dirty="0"/>
              <a:t>Product owner is one of the </a:t>
            </a:r>
            <a:r>
              <a:rPr lang="en-US" altLang="ja-JP" sz="1600" i="1" dirty="0">
                <a:solidFill>
                  <a:srgbClr val="C00000"/>
                </a:solidFill>
              </a:rPr>
              <a:t>roles</a:t>
            </a:r>
            <a:r>
              <a:rPr lang="en-US" altLang="ja-JP" sz="1600" dirty="0"/>
              <a:t> in a scrum team. The product owner works with parties such as the scrum team and stakeholders (a general term for parties other than the scrum team who are involved in the project) and is responsible for increasing the value (return on investment (ROI)) of the product through measures such as venturing into potential markets.</a:t>
            </a:r>
            <a:endParaRPr kumimoji="1" lang="ja-JP" altLang="en-US" sz="1800"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6</a:t>
            </a:fld>
            <a:endParaRPr lang="ja-JP" altLang="en-US" dirty="0">
              <a:solidFill>
                <a:srgbClr val="000000"/>
              </a:solidFill>
            </a:endParaRPr>
          </a:p>
        </p:txBody>
      </p:sp>
      <p:grpSp>
        <p:nvGrpSpPr>
          <p:cNvPr id="75" name="グループ化 74"/>
          <p:cNvGrpSpPr/>
          <p:nvPr/>
        </p:nvGrpSpPr>
        <p:grpSpPr>
          <a:xfrm>
            <a:off x="1409824" y="2738139"/>
            <a:ext cx="5574444" cy="3859734"/>
            <a:chOff x="-4141488" y="2239245"/>
            <a:chExt cx="5574444" cy="3859734"/>
          </a:xfrm>
        </p:grpSpPr>
        <p:sp>
          <p:nvSpPr>
            <p:cNvPr id="56" name="円/楕円 55"/>
            <p:cNvSpPr/>
            <p:nvPr/>
          </p:nvSpPr>
          <p:spPr>
            <a:xfrm>
              <a:off x="-2430778" y="2239245"/>
              <a:ext cx="2653525" cy="2346324"/>
            </a:xfrm>
            <a:prstGeom prst="ellipse">
              <a:avLst/>
            </a:prstGeom>
            <a:solidFill>
              <a:schemeClr val="accent6">
                <a:lumMod val="20000"/>
                <a:lumOff val="80000"/>
              </a:schemeClr>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3787624" y="3679404"/>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1400589" y="3606153"/>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1915416" y="3368858"/>
              <a:ext cx="1332148" cy="1575508"/>
              <a:chOff x="3215154" y="2919811"/>
              <a:chExt cx="1332148" cy="1575508"/>
            </a:xfrm>
          </p:grpSpPr>
          <p:pic>
            <p:nvPicPr>
              <p:cNvPr id="60" name="図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534" y="2919811"/>
                <a:ext cx="1148764" cy="1019833"/>
              </a:xfrm>
              <a:prstGeom prst="rect">
                <a:avLst/>
              </a:prstGeom>
            </p:spPr>
          </p:pic>
          <p:sp>
            <p:nvSpPr>
              <p:cNvPr id="61" name="テキスト ボックス 60"/>
              <p:cNvSpPr txBox="1"/>
              <p:nvPr/>
            </p:nvSpPr>
            <p:spPr>
              <a:xfrm>
                <a:off x="3215154" y="3972099"/>
                <a:ext cx="1332148" cy="523220"/>
              </a:xfrm>
              <a:prstGeom prst="rect">
                <a:avLst/>
              </a:prstGeom>
              <a:noFill/>
            </p:spPr>
            <p:txBody>
              <a:bodyPr wrap="square" rtlCol="0">
                <a:spAutoFit/>
              </a:bodyPr>
              <a:lstStyle/>
              <a:p>
                <a:pPr algn="ctr"/>
                <a:r>
                  <a:rPr lang="en-US" altLang="ja-JP" sz="1400" b="1" dirty="0">
                    <a:latin typeface="メイリオ" panose="020B0604030504040204" pitchFamily="50" charset="-128"/>
                    <a:ea typeface="メイリオ" panose="020B0604030504040204" pitchFamily="50" charset="-128"/>
                  </a:rPr>
                  <a:t>Product owner</a:t>
                </a:r>
                <a:endParaRPr kumimoji="1" lang="ja-JP" altLang="en-US" sz="1400" b="1" dirty="0">
                  <a:latin typeface="メイリオ" panose="020B0604030504040204" pitchFamily="50" charset="-128"/>
                  <a:ea typeface="メイリオ" panose="020B0604030504040204" pitchFamily="50" charset="-128"/>
                </a:endParaRPr>
              </a:p>
            </p:txBody>
          </p:sp>
        </p:grpSp>
        <p:pic>
          <p:nvPicPr>
            <p:cNvPr id="62" name="図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870" y="4081512"/>
              <a:ext cx="953493" cy="1068791"/>
            </a:xfrm>
            <a:prstGeom prst="rect">
              <a:avLst/>
            </a:prstGeom>
          </p:spPr>
        </p:pic>
        <p:sp>
          <p:nvSpPr>
            <p:cNvPr id="63" name="テキスト ボックス 62"/>
            <p:cNvSpPr txBox="1"/>
            <p:nvPr/>
          </p:nvSpPr>
          <p:spPr>
            <a:xfrm>
              <a:off x="-43208" y="4945609"/>
              <a:ext cx="965154" cy="523220"/>
            </a:xfrm>
            <a:prstGeom prst="rect">
              <a:avLst/>
            </a:prstGeom>
            <a:noFill/>
          </p:spPr>
          <p:txBody>
            <a:bodyPr wrap="square" rtlCol="0">
              <a:spAutoFit/>
            </a:bodyPr>
            <a:lstStyle/>
            <a:p>
              <a:pPr algn="ctr"/>
              <a:r>
                <a:rPr lang="en-US" altLang="ja-JP" sz="1400" dirty="0">
                  <a:latin typeface="メイリオ" panose="020B0604030504040204" pitchFamily="50" charset="-128"/>
                  <a:ea typeface="メイリオ" panose="020B0604030504040204" pitchFamily="50" charset="-128"/>
                </a:rPr>
                <a:t>Scrum</a:t>
              </a:r>
            </a:p>
            <a:p>
              <a:pPr algn="ctr"/>
              <a:r>
                <a:rPr lang="en-US" altLang="ja-JP" sz="1400" dirty="0">
                  <a:latin typeface="メイリオ" panose="020B0604030504040204" pitchFamily="50" charset="-128"/>
                  <a:ea typeface="メイリオ" panose="020B0604030504040204" pitchFamily="50" charset="-128"/>
                </a:rPr>
                <a:t>Master</a:t>
              </a:r>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304" y="4657577"/>
              <a:ext cx="892869" cy="1000838"/>
            </a:xfrm>
            <a:prstGeom prst="rect">
              <a:avLst/>
            </a:prstGeom>
          </p:spPr>
        </p:pic>
        <p:sp>
          <p:nvSpPr>
            <p:cNvPr id="65" name="テキスト ボックス 64"/>
            <p:cNvSpPr txBox="1"/>
            <p:nvPr/>
          </p:nvSpPr>
          <p:spPr>
            <a:xfrm>
              <a:off x="-1368084" y="5511205"/>
              <a:ext cx="1757940" cy="523220"/>
            </a:xfrm>
            <a:prstGeom prst="rect">
              <a:avLst/>
            </a:prstGeom>
            <a:noFill/>
          </p:spPr>
          <p:txBody>
            <a:bodyPr wrap="square" rtlCol="0">
              <a:spAutoFit/>
            </a:bodyPr>
            <a:lstStyle/>
            <a:p>
              <a:pPr algn="ctr"/>
              <a:r>
                <a:rPr lang="en-US" altLang="ja-JP" sz="1400" dirty="0">
                  <a:latin typeface="メイリオ" panose="020B0604030504040204" pitchFamily="50" charset="-128"/>
                  <a:ea typeface="メイリオ" panose="020B0604030504040204" pitchFamily="50" charset="-128"/>
                </a:rPr>
                <a:t>Development team</a:t>
              </a:r>
              <a:endParaRPr kumimoji="1" lang="ja-JP" altLang="en-US" sz="1400" dirty="0">
                <a:latin typeface="メイリオ" panose="020B0604030504040204" pitchFamily="50" charset="-128"/>
                <a:ea typeface="メイリオ" panose="020B0604030504040204" pitchFamily="50" charset="-128"/>
              </a:endParaRPr>
            </a:p>
          </p:txBody>
        </p:sp>
        <p:grpSp>
          <p:nvGrpSpPr>
            <p:cNvPr id="66" name="グループ化 65"/>
            <p:cNvGrpSpPr/>
            <p:nvPr/>
          </p:nvGrpSpPr>
          <p:grpSpPr>
            <a:xfrm>
              <a:off x="-3963187" y="4262877"/>
              <a:ext cx="1090132" cy="831436"/>
              <a:chOff x="295029" y="2332514"/>
              <a:chExt cx="1090132" cy="831436"/>
            </a:xfrm>
          </p:grpSpPr>
          <p:pic>
            <p:nvPicPr>
              <p:cNvPr id="67" name="図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6169" y="2332514"/>
                <a:ext cx="708992" cy="794724"/>
              </a:xfrm>
              <a:prstGeom prst="rect">
                <a:avLst/>
              </a:prstGeom>
            </p:spPr>
          </p:pic>
          <p:pic>
            <p:nvPicPr>
              <p:cNvPr id="68" name="図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5029" y="2369229"/>
                <a:ext cx="708991" cy="794721"/>
              </a:xfrm>
              <a:prstGeom prst="rect">
                <a:avLst/>
              </a:prstGeom>
            </p:spPr>
          </p:pic>
        </p:grpSp>
        <p:sp>
          <p:nvSpPr>
            <p:cNvPr id="69" name="テキスト ボックス 68"/>
            <p:cNvSpPr txBox="1"/>
            <p:nvPr/>
          </p:nvSpPr>
          <p:spPr>
            <a:xfrm>
              <a:off x="-4141488" y="5140645"/>
              <a:ext cx="1644132" cy="523220"/>
            </a:xfrm>
            <a:prstGeom prst="rect">
              <a:avLst/>
            </a:prstGeom>
            <a:noFill/>
          </p:spPr>
          <p:txBody>
            <a:bodyPr wrap="square" rtlCol="0">
              <a:spAutoFit/>
            </a:bodyPr>
            <a:lstStyle/>
            <a:p>
              <a:pPr algn="ctr"/>
              <a:r>
                <a:rPr lang="en-US" altLang="ja-JP" sz="1400" dirty="0">
                  <a:latin typeface="メイリオ" panose="020B0604030504040204" pitchFamily="50" charset="-128"/>
                  <a:ea typeface="メイリオ" panose="020B0604030504040204" pitchFamily="50" charset="-128"/>
                </a:rPr>
                <a:t>Management, sales team, etc.</a:t>
              </a:r>
              <a:endParaRPr kumimoji="1" lang="ja-JP" altLang="en-US" sz="1400" dirty="0">
                <a:latin typeface="メイリオ" panose="020B0604030504040204" pitchFamily="50" charset="-128"/>
                <a:ea typeface="メイリオ" panose="020B0604030504040204" pitchFamily="50" charset="-128"/>
              </a:endParaRPr>
            </a:p>
          </p:txBody>
        </p:sp>
        <p:pic>
          <p:nvPicPr>
            <p:cNvPr id="70" name="図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1480" y="4972735"/>
              <a:ext cx="700510" cy="785217"/>
            </a:xfrm>
            <a:prstGeom prst="rect">
              <a:avLst/>
            </a:prstGeom>
          </p:spPr>
        </p:pic>
        <p:sp>
          <p:nvSpPr>
            <p:cNvPr id="71" name="テキスト ボックス 70"/>
            <p:cNvSpPr txBox="1"/>
            <p:nvPr/>
          </p:nvSpPr>
          <p:spPr>
            <a:xfrm>
              <a:off x="-2851521" y="5735343"/>
              <a:ext cx="1689645" cy="307777"/>
            </a:xfrm>
            <a:prstGeom prst="rect">
              <a:avLst/>
            </a:prstGeom>
            <a:noFill/>
          </p:spPr>
          <p:txBody>
            <a:bodyPr wrap="square" rtlCol="0">
              <a:spAutoFit/>
            </a:bodyPr>
            <a:lstStyle/>
            <a:p>
              <a:pPr algn="ctr"/>
              <a:r>
                <a:rPr lang="en-US" altLang="ja-JP" sz="1400" dirty="0">
                  <a:latin typeface="メイリオ" panose="020B0604030504040204" pitchFamily="50" charset="-128"/>
                  <a:ea typeface="メイリオ" panose="020B0604030504040204" pitchFamily="50" charset="-128"/>
                </a:rPr>
                <a:t>Customers/users</a:t>
              </a:r>
              <a:endParaRPr kumimoji="1" lang="ja-JP" altLang="en-US" sz="1400" dirty="0">
                <a:latin typeface="メイリオ" panose="020B0604030504040204" pitchFamily="50" charset="-128"/>
                <a:ea typeface="メイリオ" panose="020B0604030504040204" pitchFamily="50" charset="-128"/>
              </a:endParaRPr>
            </a:p>
          </p:txBody>
        </p:sp>
        <p:sp>
          <p:nvSpPr>
            <p:cNvPr id="72" name="正方形/長方形 71"/>
            <p:cNvSpPr/>
            <p:nvPr/>
          </p:nvSpPr>
          <p:spPr>
            <a:xfrm>
              <a:off x="-2131440" y="2239245"/>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メイリオ" panose="020B0604030504040204" pitchFamily="50" charset="-128"/>
                  <a:ea typeface="メイリオ" panose="020B0604030504040204" pitchFamily="50" charset="-128"/>
                </a:rPr>
                <a:t>Potential market</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3" name="正方形/長方形 72"/>
            <p:cNvSpPr/>
            <p:nvPr/>
          </p:nvSpPr>
          <p:spPr>
            <a:xfrm>
              <a:off x="-583268" y="3576214"/>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メイリオ" panose="020B0604030504040204" pitchFamily="50" charset="-128"/>
                  <a:ea typeface="メイリオ" panose="020B0604030504040204" pitchFamily="50" charset="-128"/>
                </a:rPr>
                <a:t>Scrum team</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a:xfrm>
              <a:off x="-3780812" y="3643407"/>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chemeClr val="tx1"/>
                  </a:solidFill>
                  <a:latin typeface="メイリオ" panose="020B0604030504040204" pitchFamily="50" charset="-128"/>
                  <a:ea typeface="メイリオ" panose="020B0604030504040204" pitchFamily="50" charset="-128"/>
                </a:rPr>
                <a:t>Stakeholders</a:t>
              </a:r>
              <a:endParaRPr kumimoji="1" lang="ja-JP" altLang="en-US" sz="1600" b="1" dirty="0">
                <a:solidFill>
                  <a:schemeClr val="tx1"/>
                </a:solidFill>
                <a:latin typeface="メイリオ" panose="020B0604030504040204" pitchFamily="50" charset="-128"/>
                <a:ea typeface="メイリオ" panose="020B0604030504040204" pitchFamily="50" charset="-128"/>
              </a:endParaRPr>
            </a:p>
          </p:txBody>
        </p:sp>
      </p:grpSp>
      <p:sp>
        <p:nvSpPr>
          <p:cNvPr id="7" name="角丸四角形 6"/>
          <p:cNvSpPr/>
          <p:nvPr/>
        </p:nvSpPr>
        <p:spPr>
          <a:xfrm>
            <a:off x="3563888" y="3284263"/>
            <a:ext cx="1619055" cy="43204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Potential customers/market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3572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2960984"/>
            <a:ext cx="6840064" cy="396008"/>
          </a:xfrm>
        </p:spPr>
        <p:txBody>
          <a:bodyPr/>
          <a:lstStyle/>
          <a:p>
            <a:r>
              <a:rPr lang="en-US" altLang="ja-JP" dirty="0"/>
              <a:t>How a product owner differs from a project manager</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180725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rPr>
              <a:t>Work with </a:t>
            </a:r>
            <a:r>
              <a:rPr lang="en-US" altLang="ja-JP" sz="2800" u="sng" dirty="0">
                <a:solidFill>
                  <a:schemeClr val="tx1"/>
                </a:solidFill>
              </a:rPr>
              <a:t>a finite time period </a:t>
            </a:r>
            <a:r>
              <a:rPr lang="en-US" altLang="ja-JP" sz="2800" dirty="0">
                <a:solidFill>
                  <a:schemeClr val="tx1"/>
                </a:solidFill>
              </a:rPr>
              <a:t>to create a unique product, service or outcome (from PMBOX Version 6)</a:t>
            </a:r>
            <a:endParaRPr lang="ja-JP" altLang="en-US" sz="2800" dirty="0">
              <a:solidFill>
                <a:schemeClr val="tx1"/>
              </a:solidFill>
            </a:endParaRPr>
          </a:p>
        </p:txBody>
      </p:sp>
      <p:cxnSp>
        <p:nvCxnSpPr>
          <p:cNvPr id="7" name="直線矢印コネクタ 6"/>
          <p:cNvCxnSpPr>
            <a:cxnSpLocks/>
          </p:cNvCxnSpPr>
          <p:nvPr/>
        </p:nvCxnSpPr>
        <p:spPr>
          <a:xfrm flipH="1">
            <a:off x="2699792" y="2492897"/>
            <a:ext cx="360040" cy="864095"/>
          </a:xfrm>
          <a:prstGeom prst="straightConnector1">
            <a:avLst/>
          </a:prstGeom>
          <a:ln w="57150">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en-US" altLang="ja-JP" dirty="0"/>
              <a:t>Project manager</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en-US" altLang="ja-JP" sz="1400" dirty="0"/>
              <a:t>At its core, a </a:t>
            </a:r>
            <a:r>
              <a:rPr lang="en-US" altLang="ja-JP" sz="2800" b="1" dirty="0"/>
              <a:t>project</a:t>
            </a:r>
            <a:r>
              <a:rPr lang="en-US" altLang="ja-JP" sz="1400" dirty="0"/>
              <a:t> is</a:t>
            </a:r>
            <a:endParaRPr kumimoji="1" lang="en-US" altLang="ja-JP" sz="28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8</a:t>
            </a:fld>
            <a:endParaRPr lang="ja-JP" altLang="en-US">
              <a:solidFill>
                <a:srgbClr val="000000"/>
              </a:solidFill>
            </a:endParaRPr>
          </a:p>
        </p:txBody>
      </p:sp>
      <p:sp>
        <p:nvSpPr>
          <p:cNvPr id="10" name="テキスト ボックス 9"/>
          <p:cNvSpPr txBox="1"/>
          <p:nvPr/>
        </p:nvSpPr>
        <p:spPr>
          <a:xfrm>
            <a:off x="539552" y="3356992"/>
            <a:ext cx="7200800" cy="369332"/>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rPr>
              <a:t>A finite time period is one with a specific beginning and end</a:t>
            </a:r>
            <a:endParaRPr kumimoji="1" lang="ja-JP" altLang="en-US" dirty="0">
              <a:latin typeface="メイリオ" panose="020B0604030504040204" pitchFamily="50" charset="-128"/>
              <a:ea typeface="メイリオ" panose="020B0604030504040204" pitchFamily="50" charset="-128"/>
            </a:endParaRPr>
          </a:p>
        </p:txBody>
      </p:sp>
      <p:sp>
        <p:nvSpPr>
          <p:cNvPr id="12" name="角丸四角形 11"/>
          <p:cNvSpPr/>
          <p:nvPr/>
        </p:nvSpPr>
        <p:spPr>
          <a:xfrm>
            <a:off x="467544" y="4653137"/>
            <a:ext cx="8424936" cy="15841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メイリオ" panose="020B0604030504040204" pitchFamily="50" charset="-128"/>
                <a:ea typeface="メイリオ" panose="020B0604030504040204" pitchFamily="50" charset="-128"/>
              </a:rPr>
              <a:t>The focus of a project is finishing (within the specified conditions), so the </a:t>
            </a:r>
            <a:r>
              <a:rPr lang="en-US" altLang="ja-JP" sz="2800" dirty="0">
                <a:solidFill>
                  <a:srgbClr val="FF0000"/>
                </a:solidFill>
                <a:latin typeface="メイリオ" panose="020B0604030504040204" pitchFamily="50" charset="-128"/>
                <a:ea typeface="メイリオ" panose="020B0604030504040204" pitchFamily="50" charset="-128"/>
              </a:rPr>
              <a:t>schedule</a:t>
            </a:r>
            <a:r>
              <a:rPr lang="en-US" altLang="ja-JP" sz="2800" dirty="0">
                <a:solidFill>
                  <a:schemeClr val="tx1"/>
                </a:solidFill>
                <a:latin typeface="メイリオ" panose="020B0604030504040204" pitchFamily="50" charset="-128"/>
                <a:ea typeface="メイリオ" panose="020B0604030504040204" pitchFamily="50" charset="-128"/>
              </a:rPr>
              <a:t> requires the most attention.</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4077072"/>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1400" dirty="0"/>
              <a:t>For this reason, a </a:t>
            </a:r>
            <a:r>
              <a:rPr lang="en-US" altLang="ja-JP" sz="2800" b="1" dirty="0"/>
              <a:t>project manager </a:t>
            </a:r>
            <a:r>
              <a:rPr lang="en-US" altLang="ja-JP" sz="1400" dirty="0"/>
              <a:t>needs to be conscious of the following.</a:t>
            </a:r>
            <a:endParaRPr lang="en-US" altLang="ja-JP" sz="2800" dirty="0"/>
          </a:p>
        </p:txBody>
      </p:sp>
    </p:spTree>
    <p:extLst>
      <p:ext uri="{BB962C8B-B14F-4D97-AF65-F5344CB8AC3E}">
        <p14:creationId xmlns:p14="http://schemas.microsoft.com/office/powerpoint/2010/main" val="16329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rPr>
              <a:t>generates revenue by meeting market needs.</a:t>
            </a:r>
            <a:endParaRPr lang="ja-JP" altLang="en-US" sz="2800" dirty="0">
              <a:solidFill>
                <a:schemeClr val="tx1"/>
              </a:solidFill>
            </a:endParaRPr>
          </a:p>
        </p:txBody>
      </p:sp>
      <p:sp>
        <p:nvSpPr>
          <p:cNvPr id="2" name="タイトル 1"/>
          <p:cNvSpPr>
            <a:spLocks noGrp="1"/>
          </p:cNvSpPr>
          <p:nvPr>
            <p:ph type="title"/>
          </p:nvPr>
        </p:nvSpPr>
        <p:spPr/>
        <p:txBody>
          <a:bodyPr/>
          <a:lstStyle/>
          <a:p>
            <a:r>
              <a:rPr lang="en-US" altLang="ja-JP" dirty="0"/>
              <a:t>Product owner</a:t>
            </a:r>
            <a:endParaRPr kumimoji="1" lang="ja-JP" altLang="en-US" dirty="0"/>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en-US" altLang="ja-JP" sz="1400" dirty="0"/>
              <a:t>A </a:t>
            </a:r>
            <a:r>
              <a:rPr lang="en-US" altLang="ja-JP" sz="2800" b="1" dirty="0"/>
              <a:t>product</a:t>
            </a:r>
            <a:r>
              <a:rPr lang="en-US" altLang="ja-JP" sz="1400" dirty="0"/>
              <a:t>, meanwhile,</a:t>
            </a:r>
            <a:endParaRPr kumimoji="1" lang="en-US" altLang="ja-JP" sz="28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9</a:t>
            </a:fld>
            <a:endParaRPr lang="ja-JP" altLang="en-US">
              <a:solidFill>
                <a:srgbClr val="000000"/>
              </a:solidFill>
            </a:endParaRPr>
          </a:p>
        </p:txBody>
      </p:sp>
      <p:sp>
        <p:nvSpPr>
          <p:cNvPr id="12" name="角丸四角形 11"/>
          <p:cNvSpPr/>
          <p:nvPr/>
        </p:nvSpPr>
        <p:spPr>
          <a:xfrm>
            <a:off x="467544" y="4293096"/>
            <a:ext cx="8424936" cy="16329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800" dirty="0">
                <a:solidFill>
                  <a:schemeClr val="tx1"/>
                </a:solidFill>
                <a:latin typeface="メイリオ" panose="020B0604030504040204" pitchFamily="50" charset="-128"/>
                <a:ea typeface="メイリオ" panose="020B0604030504040204" pitchFamily="50" charset="-128"/>
              </a:rPr>
              <a:t>The focus of product development is to meet the needs of the market, so the </a:t>
            </a:r>
            <a:r>
              <a:rPr lang="en-US" altLang="ja-JP" sz="2800" b="1" dirty="0">
                <a:solidFill>
                  <a:srgbClr val="FF0000"/>
                </a:solidFill>
                <a:latin typeface="メイリオ" panose="020B0604030504040204" pitchFamily="50" charset="-128"/>
                <a:ea typeface="メイリオ" panose="020B0604030504040204" pitchFamily="50" charset="-128"/>
              </a:rPr>
              <a:t>market</a:t>
            </a:r>
            <a:r>
              <a:rPr lang="en-US" altLang="ja-JP" sz="2800" dirty="0">
                <a:solidFill>
                  <a:schemeClr val="tx1"/>
                </a:solidFill>
                <a:latin typeface="メイリオ" panose="020B0604030504040204" pitchFamily="50" charset="-128"/>
                <a:ea typeface="メイリオ" panose="020B0604030504040204" pitchFamily="50" charset="-128"/>
              </a:rPr>
              <a:t> requires the most attention.</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3717031"/>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1400" dirty="0">
                <a:latin typeface="メイリオ"/>
              </a:rPr>
              <a:t>For this reason, a </a:t>
            </a:r>
            <a:r>
              <a:rPr lang="en-US" altLang="ja-JP" sz="2800" b="1" dirty="0">
                <a:latin typeface="メイリオ"/>
              </a:rPr>
              <a:t>product owner </a:t>
            </a:r>
            <a:r>
              <a:rPr lang="en-US" altLang="ja-JP" sz="1400" dirty="0">
                <a:latin typeface="メイリオ"/>
              </a:rPr>
              <a:t>needs to be conscious of the following.</a:t>
            </a:r>
            <a:endParaRPr lang="en-US" altLang="ja-JP" sz="2800" dirty="0"/>
          </a:p>
        </p:txBody>
      </p:sp>
    </p:spTree>
    <p:extLst>
      <p:ext uri="{BB962C8B-B14F-4D97-AF65-F5344CB8AC3E}">
        <p14:creationId xmlns:p14="http://schemas.microsoft.com/office/powerpoint/2010/main" val="1800836744"/>
      </p:ext>
    </p:extLst>
  </p:cSld>
  <p:clrMapOvr>
    <a:masterClrMapping/>
  </p:clrMapOvr>
</p:sld>
</file>

<file path=ppt/theme/theme1.xml><?xml version="1.0" encoding="utf-8"?>
<a:theme xmlns:a="http://schemas.openxmlformats.org/drawingml/2006/main" name="表紙A">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2525</Words>
  <Application>Microsoft Office PowerPoint</Application>
  <PresentationFormat>画面に合わせる (4:3)</PresentationFormat>
  <Paragraphs>355</Paragraphs>
  <Slides>34</Slides>
  <Notes>18</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34</vt:i4>
      </vt:variant>
    </vt:vector>
  </HeadingPairs>
  <TitlesOfParts>
    <vt:vector size="44" baseType="lpstr">
      <vt:lpstr>(日本語用のフォントを使用)</vt:lpstr>
      <vt:lpstr>HGP創英角ｺﾞｼｯｸUB</vt:lpstr>
      <vt:lpstr>Meiryo UI</vt:lpstr>
      <vt:lpstr>メイリオ</vt:lpstr>
      <vt:lpstr>Arial</vt:lpstr>
      <vt:lpstr>Calibri</vt:lpstr>
      <vt:lpstr>Consolas</vt:lpstr>
      <vt:lpstr>Wingdings</vt:lpstr>
      <vt:lpstr>表紙A</vt:lpstr>
      <vt:lpstr>本文</vt:lpstr>
      <vt:lpstr>Role of product owners in Scrum development</vt:lpstr>
      <vt:lpstr>Contents</vt:lpstr>
      <vt:lpstr>Premise</vt:lpstr>
      <vt:lpstr>Credits</vt:lpstr>
      <vt:lpstr>What is a product owner?</vt:lpstr>
      <vt:lpstr>What is a product owner?</vt:lpstr>
      <vt:lpstr>How a product owner differs from a project manager</vt:lpstr>
      <vt:lpstr>Project manager</vt:lpstr>
      <vt:lpstr>Product owner</vt:lpstr>
      <vt:lpstr>Target market (general areas)</vt:lpstr>
      <vt:lpstr>Target market (from product owner’s perspective)</vt:lpstr>
      <vt:lpstr>Target market</vt:lpstr>
      <vt:lpstr>Role of product owners</vt:lpstr>
      <vt:lpstr>Role of product owners</vt:lpstr>
      <vt:lpstr>Management of product backlog</vt:lpstr>
      <vt:lpstr>Management of product backlog</vt:lpstr>
      <vt:lpstr>Management of product backlog</vt:lpstr>
      <vt:lpstr>Management of product backlog</vt:lpstr>
      <vt:lpstr>Management of economic viability</vt:lpstr>
      <vt:lpstr>Management of economic viability</vt:lpstr>
      <vt:lpstr>Management of economic viability</vt:lpstr>
      <vt:lpstr>Management of economic viability</vt:lpstr>
      <vt:lpstr>Management of economic viability</vt:lpstr>
      <vt:lpstr>Management of economic viability</vt:lpstr>
      <vt:lpstr>Working together with the scrum team</vt:lpstr>
      <vt:lpstr>Relationship with the development team</vt:lpstr>
      <vt:lpstr>Relationship with the development team</vt:lpstr>
      <vt:lpstr>Working together with the scrum team</vt:lpstr>
      <vt:lpstr>Working together with stakeholders</vt:lpstr>
      <vt:lpstr>Working together with stakeholders</vt:lpstr>
      <vt:lpstr>Working together with stakeholders</vt:lpstr>
      <vt:lpstr>Involvement in each ceremony</vt:lpstr>
      <vt:lpstr>The three basic concepts of Scrum</vt:lpstr>
      <vt:lpstr>Involvement in each ceremony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2019-02-13T09:29:46Z</dcterms:created>
  <dcterms:modified xsi:type="dcterms:W3CDTF">2020-12-18T04:40:05Z</dcterms:modified>
</cp:coreProperties>
</file>