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8"/>
  </p:notesMasterIdLst>
  <p:sldIdLst>
    <p:sldId id="257" r:id="rId3"/>
    <p:sldId id="258" r:id="rId4"/>
    <p:sldId id="261" r:id="rId5"/>
    <p:sldId id="328" r:id="rId6"/>
    <p:sldId id="327" r:id="rId7"/>
    <p:sldId id="260" r:id="rId8"/>
    <p:sldId id="259" r:id="rId9"/>
    <p:sldId id="323" r:id="rId10"/>
    <p:sldId id="324" r:id="rId11"/>
    <p:sldId id="325" r:id="rId12"/>
    <p:sldId id="270" r:id="rId13"/>
    <p:sldId id="271" r:id="rId14"/>
    <p:sldId id="309" r:id="rId15"/>
    <p:sldId id="272" r:id="rId16"/>
    <p:sldId id="263" r:id="rId17"/>
    <p:sldId id="278" r:id="rId18"/>
    <p:sldId id="307" r:id="rId19"/>
    <p:sldId id="279" r:id="rId20"/>
    <p:sldId id="303" r:id="rId21"/>
    <p:sldId id="267" r:id="rId22"/>
    <p:sldId id="286" r:id="rId23"/>
    <p:sldId id="311" r:id="rId24"/>
    <p:sldId id="305" r:id="rId25"/>
    <p:sldId id="277" r:id="rId26"/>
    <p:sldId id="287" r:id="rId27"/>
    <p:sldId id="281" r:id="rId28"/>
    <p:sldId id="322" r:id="rId29"/>
    <p:sldId id="315" r:id="rId30"/>
    <p:sldId id="293" r:id="rId31"/>
    <p:sldId id="282" r:id="rId32"/>
    <p:sldId id="294" r:id="rId33"/>
    <p:sldId id="295" r:id="rId34"/>
    <p:sldId id="297" r:id="rId35"/>
    <p:sldId id="326" r:id="rId36"/>
    <p:sldId id="296"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99" d="100"/>
          <a:sy n="99" d="100"/>
        </p:scale>
        <p:origin x="-236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適応</a:t>
          </a:r>
          <a:endParaRPr kumimoji="1" lang="ja-JP" altLang="en-US" sz="4400" dirty="0">
            <a:latin typeface="メイリオ" panose="020B0604030504040204" pitchFamily="50" charset="-128"/>
            <a:ea typeface="メイリオ" panose="020B0604030504040204" pitchFamily="50" charset="-128"/>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ja-JP" altLang="en-US" sz="4400" dirty="0" smtClean="0">
              <a:latin typeface="メイリオ" panose="020B0604030504040204" pitchFamily="50" charset="-128"/>
              <a:ea typeface="メイリオ" panose="020B0604030504040204" pitchFamily="50" charset="-128"/>
            </a:rPr>
            <a:t>検査</a:t>
          </a:r>
          <a:endParaRPr kumimoji="1" lang="ja-JP" altLang="en-US" sz="4400" dirty="0">
            <a:latin typeface="メイリオ" panose="020B0604030504040204" pitchFamily="50" charset="-128"/>
            <a:ea typeface="メイリオ" panose="020B0604030504040204" pitchFamily="50" charset="-128"/>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t>
        <a:bodyPr/>
        <a:lstStyle/>
        <a:p>
          <a:endParaRPr kumimoji="1" lang="ja-JP" altLang="en-US"/>
        </a:p>
      </dgm:t>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dgm:presLayoutVars>
          <dgm:bulletEnabled val="1"/>
        </dgm:presLayoutVars>
      </dgm:prSet>
      <dgm:spPr/>
      <dgm:t>
        <a:bodyPr/>
        <a:lstStyle/>
        <a:p>
          <a:endParaRPr kumimoji="1" lang="ja-JP" altLang="en-US"/>
        </a:p>
      </dgm:t>
    </dgm:pt>
    <dgm:pt modelId="{07DC8127-4991-4EDB-8E5C-6AB140419D1F}" type="pres">
      <dgm:prSet presAssocID="{16ED5C25-FB72-491F-9EEA-D0C334398BA6}" presName="sibTrans" presStyleLbl="node1" presStyleIdx="0" presStyleCnt="2"/>
      <dgm:spPr/>
      <dgm:t>
        <a:bodyPr/>
        <a:lstStyle/>
        <a:p>
          <a:endParaRPr kumimoji="1" lang="ja-JP" altLang="en-US"/>
        </a:p>
      </dgm:t>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t>
        <a:bodyPr/>
        <a:lstStyle/>
        <a:p>
          <a:endParaRPr kumimoji="1" lang="ja-JP" altLang="en-US"/>
        </a:p>
      </dgm:t>
    </dgm:pt>
    <dgm:pt modelId="{4FD79FEA-C542-45C4-BB57-D3550179A470}" type="pres">
      <dgm:prSet presAssocID="{D479E8D6-0953-4BE0-8E8F-46DA2F6159CB}" presName="sibTrans" presStyleLbl="node1" presStyleIdx="1" presStyleCnt="2"/>
      <dgm:spPr/>
      <dgm:t>
        <a:bodyPr/>
        <a:lstStyle/>
        <a:p>
          <a:endParaRPr kumimoji="1" lang="ja-JP" altLang="en-US"/>
        </a:p>
      </dgm:t>
    </dgm:pt>
  </dgm:ptLst>
  <dgm:cxnLst>
    <dgm:cxn modelId="{5800DDBC-E81B-45E3-873F-10957DD5482E}" type="presOf" srcId="{16ED5C25-FB72-491F-9EEA-D0C334398BA6}" destId="{07DC8127-4991-4EDB-8E5C-6AB140419D1F}"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DFED0958-94FE-4460-A367-4FC49D250429}" type="presOf" srcId="{C8456D77-4416-4BE0-9086-C1BD6E7955CB}" destId="{3219FA2C-389C-4A58-8AAD-96F9E0257317}" srcOrd="0" destOrd="0" presId="urn:microsoft.com/office/officeart/2005/8/layout/cycle1"/>
    <dgm:cxn modelId="{952FD10A-53EF-4504-887A-AEDA117FC29E}" srcId="{C8456D77-4416-4BE0-9086-C1BD6E7955CB}" destId="{3B5540FC-B7F6-488F-B3ED-AB89A66DB122}" srcOrd="0" destOrd="0" parTransId="{EC772DEF-DD9E-42E0-8D1C-F50F3669193E}" sibTransId="{16ED5C25-FB72-491F-9EEA-D0C334398BA6}"/>
    <dgm:cxn modelId="{7F382080-A9F3-42E7-A6F9-DDC3E2E67021}" type="presOf" srcId="{3B5540FC-B7F6-488F-B3ED-AB89A66DB122}" destId="{297E16BB-D720-4348-AFE7-C21A9332A6D6}"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0068E516-1241-4D9B-ACE2-50E18B0A8CF5}" type="presOf" srcId="{61CEE6E0-88D3-44D0-8EDF-B21D7B59935F}" destId="{468E0165-C11A-459B-A55D-34B2D60EB29E}"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2019/2/14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23</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25</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28</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32</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35</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10</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12</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18</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○○○○○○○○○株式会社御中</a:t>
            </a:r>
            <a:endParaRPr kumimoji="1" lang="ja-JP" altLang="en-US" dirty="0"/>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□□□□□□□本部</a:t>
            </a:r>
            <a:endParaRPr kumimoji="1" lang="ja-JP" altLang="en-US" dirty="0"/>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smtClean="0"/>
              <a:t>△△△△△△△△部</a:t>
            </a:r>
            <a:endParaRPr kumimoji="1" lang="ja-JP" altLang="en-US" dirty="0"/>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smtClean="0"/>
              <a:t>表紙</a:t>
            </a:r>
            <a:r>
              <a:rPr kumimoji="1" lang="en-US" altLang="ja-JP" dirty="0" smtClean="0"/>
              <a:t>A</a:t>
            </a:r>
            <a:r>
              <a:rPr kumimoji="1" lang="ja-JP" altLang="en-US" dirty="0" smtClean="0"/>
              <a:t>のタイトル</a:t>
            </a:r>
            <a:endParaRPr kumimoji="1" lang="ja-JP" altLang="en-US" dirty="0"/>
          </a:p>
        </p:txBody>
      </p:sp>
    </p:spTree>
    <p:extLst>
      <p:ext uri="{BB962C8B-B14F-4D97-AF65-F5344CB8AC3E}">
        <p14:creationId xmlns:p14="http://schemas.microsoft.com/office/powerpoint/2010/main" val="277074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smtClean="0"/>
              <a:t>中表紙タイトル</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 Id="rId4" Type="http://schemas.openxmlformats.org/officeDocument/2006/relationships/hyperlink" Target="https://www.flaticon.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www.freepik.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211896" cy="756048"/>
          </a:xfrm>
        </p:spPr>
        <p:txBody>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スクラム</a:t>
            </a: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開発における</a:t>
            </a:r>
            <a: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b="1"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smtClean="0">
                <a:latin typeface="Meiryo UI" panose="020B0604030504040204" pitchFamily="50" charset="-128"/>
                <a:ea typeface="Meiryo UI" panose="020B0604030504040204" pitchFamily="50" charset="-128"/>
                <a:cs typeface="Meiryo UI" panose="020B0604030504040204" pitchFamily="50" charset="-128"/>
              </a:rPr>
              <a:t>プロダクトオーナーの役割</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1.0</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smtClean="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14</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日</a:t>
            </a:r>
            <a:endParaRPr lang="ja-JP" altLang="en-US" dirty="0">
              <a:solidFill>
                <a:srgbClr val="000000">
                  <a:lumMod val="75000"/>
                  <a:lumOff val="25000"/>
                </a:srgbClr>
              </a:solidFill>
              <a:latin typeface="Meiryo UI" panose="020B0604030504040204" pitchFamily="50" charset="-128"/>
              <a:ea typeface="Meiryo UI" panose="020B0604030504040204" pitchFamily="50" charset="-128"/>
            </a:endParaRP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6178292"/>
            <a:ext cx="825953" cy="295893"/>
          </a:xfrm>
          <a:prstGeom prst="rect">
            <a:avLst/>
          </a:prstGeom>
        </p:spPr>
      </p:pic>
      <p:sp>
        <p:nvSpPr>
          <p:cNvPr id="15" name="テキスト ボックス 5"/>
          <p:cNvSpPr txBox="1"/>
          <p:nvPr/>
        </p:nvSpPr>
        <p:spPr>
          <a:xfrm>
            <a:off x="467544" y="645333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8455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マーケットのニーズを満たすことで収益を上げられる。</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a:t>
            </a:r>
            <a:r>
              <a:rPr lang="ja-JP" altLang="en-US" dirty="0"/>
              <a:t>オーナ</a:t>
            </a:r>
            <a:r>
              <a:rPr kumimoji="1" lang="ja-JP" altLang="en-US" dirty="0" smtClean="0"/>
              <a:t>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smtClean="0"/>
              <a:t>一方</a:t>
            </a:r>
            <a:r>
              <a:rPr lang="ja-JP" altLang="en-US" sz="2800" b="1" dirty="0" smtClean="0"/>
              <a:t>プロダク</a:t>
            </a:r>
            <a:r>
              <a:rPr kumimoji="1" lang="ja-JP" altLang="en-US" sz="2800" b="1" dirty="0" smtClean="0"/>
              <a:t>ト</a:t>
            </a:r>
            <a:r>
              <a:rPr kumimoji="1" lang="ja-JP" altLang="en-US" sz="1600" dirty="0" smtClean="0"/>
              <a:t>と</a:t>
            </a:r>
            <a:r>
              <a:rPr kumimoji="1" lang="ja-JP" altLang="en-US" sz="1400" dirty="0" smtClean="0"/>
              <a:t>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プロダクト開発で注視すべきは「</a:t>
            </a:r>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のニーズを満たす」こと</a:t>
            </a:r>
            <a:r>
              <a:rPr lang="ja-JP" altLang="en-US" sz="2800" dirty="0">
                <a:solidFill>
                  <a:schemeClr val="tx1"/>
                </a:solidFill>
                <a:latin typeface="メイリオ" panose="020B0604030504040204" pitchFamily="50" charset="-128"/>
                <a:ea typeface="メイリオ" panose="020B0604030504040204" pitchFamily="50" charset="-128"/>
              </a:rPr>
              <a:t>であり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dirty="0">
                <a:latin typeface="メイリオ"/>
              </a:rPr>
              <a:t>そのため</a:t>
            </a:r>
            <a:r>
              <a:rPr lang="ja-JP" altLang="en-US" sz="2800" b="1" dirty="0" smtClean="0">
                <a:latin typeface="メイリオ" panose="020B0604030504040204" pitchFamily="50" charset="-128"/>
              </a:rPr>
              <a:t>プロダクトオーナー</a:t>
            </a:r>
            <a:r>
              <a:rPr lang="ja-JP" altLang="en-US" sz="1400" dirty="0" smtClean="0"/>
              <a:t>は以下を意識する必要がある。</a:t>
            </a:r>
            <a:endParaRPr lang="en-US" altLang="ja-JP" sz="2800" dirty="0" smtClean="0"/>
          </a:p>
        </p:txBody>
      </p:sp>
    </p:spTree>
    <p:extLst>
      <p:ext uri="{BB962C8B-B14F-4D97-AF65-F5344CB8AC3E}">
        <p14:creationId xmlns:p14="http://schemas.microsoft.com/office/powerpoint/2010/main" val="180083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マーケットの対象（</a:t>
            </a:r>
            <a:r>
              <a:rPr lang="ja-JP" altLang="en-US" dirty="0"/>
              <a:t>一般的</a:t>
            </a:r>
            <a:r>
              <a:rPr lang="ja-JP" altLang="en-US" dirty="0" smtClean="0"/>
              <a:t>な領域</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ja-JP" altLang="en-US" dirty="0">
                <a:latin typeface="メイリオ" panose="020B0604030504040204" pitchFamily="50" charset="-128"/>
              </a:rPr>
              <a:t>商品やサービスを購買している、あるいは</a:t>
            </a:r>
            <a:r>
              <a:rPr lang="ja-JP" altLang="en-US" u="sng" dirty="0">
                <a:solidFill>
                  <a:srgbClr val="FF0000"/>
                </a:solidFill>
                <a:latin typeface="メイリオ" panose="020B0604030504040204" pitchFamily="50" charset="-128"/>
              </a:rPr>
              <a:t>購買</a:t>
            </a:r>
            <a:r>
              <a:rPr lang="ja-JP" altLang="en-US" u="sng" dirty="0" smtClean="0">
                <a:solidFill>
                  <a:srgbClr val="FF0000"/>
                </a:solidFill>
                <a:latin typeface="メイリオ" panose="020B0604030504040204" pitchFamily="50" charset="-128"/>
              </a:rPr>
              <a:t>する見込みの</a:t>
            </a:r>
            <a:r>
              <a:rPr lang="ja-JP" altLang="en-US" u="sng" dirty="0">
                <a:solidFill>
                  <a:srgbClr val="FF0000"/>
                </a:solidFill>
                <a:latin typeface="メイリオ" panose="020B0604030504040204" pitchFamily="50" charset="-128"/>
              </a:rPr>
              <a:t>ある</a:t>
            </a:r>
            <a:r>
              <a:rPr lang="ja-JP" altLang="en-US" dirty="0">
                <a:latin typeface="メイリオ" panose="020B0604030504040204" pitchFamily="50" charset="-128"/>
              </a:rPr>
              <a:t>すべての個人および</a:t>
            </a:r>
            <a:r>
              <a:rPr lang="ja-JP" altLang="en-US" dirty="0" smtClean="0">
                <a:latin typeface="メイリオ" panose="020B0604030504040204" pitchFamily="50" charset="-128"/>
              </a:rPr>
              <a:t>組織体。</a:t>
            </a:r>
            <a:r>
              <a:rPr lang="ja-JP" altLang="en-US" dirty="0" smtClean="0"/>
              <a:t>」（コトバンクより）</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276872"/>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ja-JP" altLang="en-US" dirty="0"/>
              <a:t>マーケットの対象</a:t>
            </a:r>
            <a:r>
              <a:rPr lang="ja-JP" altLang="en-US" dirty="0" smtClean="0"/>
              <a:t>（プロダクトオーナーからの視点）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プロダクトオーナー</a:t>
            </a:r>
            <a:r>
              <a:rPr lang="ja-JP" altLang="en-US" dirty="0"/>
              <a:t>以外の</a:t>
            </a:r>
            <a:r>
              <a:rPr kumimoji="1" lang="ja-JP" altLang="en-US" dirty="0" smtClean="0"/>
              <a:t>全て（購買の有無に関わらず）</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grpSp>
        <p:nvGrpSpPr>
          <p:cNvPr id="22" name="グループ化 21"/>
          <p:cNvGrpSpPr/>
          <p:nvPr/>
        </p:nvGrpSpPr>
        <p:grpSpPr>
          <a:xfrm>
            <a:off x="5364088" y="4725548"/>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2780928"/>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2780928"/>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212976"/>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顕在顧客</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3275856" y="2996952"/>
            <a:ext cx="123403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開発チーム</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6" name="円/楕円 25"/>
          <p:cNvSpPr/>
          <p:nvPr/>
        </p:nvSpPr>
        <p:spPr>
          <a:xfrm>
            <a:off x="4572000" y="3140968"/>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7" name="円/楕円 26"/>
          <p:cNvSpPr/>
          <p:nvPr/>
        </p:nvSpPr>
        <p:spPr>
          <a:xfrm>
            <a:off x="2933035" y="3899401"/>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マネジャー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円/楕円 27"/>
          <p:cNvSpPr/>
          <p:nvPr/>
        </p:nvSpPr>
        <p:spPr>
          <a:xfrm>
            <a:off x="4499992" y="4532084"/>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法務</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円/楕円 28"/>
          <p:cNvSpPr/>
          <p:nvPr/>
        </p:nvSpPr>
        <p:spPr>
          <a:xfrm>
            <a:off x="787624" y="3755385"/>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エンドユーザー</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91880" y="2175802"/>
            <a:ext cx="2012652" cy="646331"/>
          </a:xfrm>
          <a:prstGeom prst="rect">
            <a:avLst/>
          </a:prstGeom>
          <a:solidFill>
            <a:schemeClr val="accent2">
              <a:lumMod val="60000"/>
              <a:lumOff val="40000"/>
            </a:schemeClr>
          </a:solid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内</a:t>
            </a:r>
            <a:r>
              <a:rPr kumimoji="1" lang="ja-JP" altLang="en-US" b="1" dirty="0" smtClean="0">
                <a:latin typeface="メイリオ" panose="020B0604030504040204" pitchFamily="50" charset="-128"/>
                <a:ea typeface="メイリオ" panose="020B0604030504040204" pitchFamily="50" charset="-128"/>
              </a:rPr>
              <a:t>向き（</a:t>
            </a:r>
            <a:r>
              <a:rPr lang="ja-JP" altLang="en-US" b="1" dirty="0">
                <a:latin typeface="メイリオ" panose="020B0604030504040204" pitchFamily="50" charset="-128"/>
                <a:ea typeface="メイリオ" panose="020B0604030504040204" pitchFamily="50" charset="-128"/>
              </a:rPr>
              <a:t>社内</a:t>
            </a:r>
            <a:r>
              <a:rPr kumimoji="1" lang="ja-JP" altLang="en-US" b="1" dirty="0" smtClean="0">
                <a:latin typeface="メイリオ" panose="020B0604030504040204" pitchFamily="50" charset="-128"/>
                <a:ea typeface="メイリオ" panose="020B0604030504040204" pitchFamily="50" charset="-128"/>
              </a:rPr>
              <a:t>）の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
        <p:nvSpPr>
          <p:cNvPr id="5" name="角丸四角形吹き出し 4"/>
          <p:cNvSpPr/>
          <p:nvPr/>
        </p:nvSpPr>
        <p:spPr>
          <a:xfrm>
            <a:off x="6383435" y="2204864"/>
            <a:ext cx="2600960" cy="2304256"/>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時には自らリサーチを行い、まだ認識していない顧客や市場といった新たな</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マーケットの開拓が求められる。</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円/楕円 32"/>
          <p:cNvSpPr/>
          <p:nvPr/>
        </p:nvSpPr>
        <p:spPr>
          <a:xfrm>
            <a:off x="1184038" y="4755339"/>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4950460"/>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認識していない</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顧客</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意思決定者</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011996"/>
            <a:ext cx="1864332" cy="369332"/>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潜在マーケット</a:t>
            </a:r>
            <a:endParaRPr kumimoji="1" lang="ja-JP" altLang="en-US"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83568" y="2175802"/>
            <a:ext cx="2016224" cy="646331"/>
          </a:xfrm>
          <a:prstGeom prst="rect">
            <a:avLst/>
          </a:prstGeom>
          <a:solidFill>
            <a:schemeClr val="accent2">
              <a:lumMod val="60000"/>
              <a:lumOff val="40000"/>
            </a:schemeClr>
          </a:solidFill>
        </p:spPr>
        <p:txBody>
          <a:bodyPr wrap="square" rtlCol="0">
            <a:spAutoFit/>
          </a:bodyPr>
          <a:lstStyle/>
          <a:p>
            <a:pPr algn="ctr"/>
            <a:r>
              <a:rPr kumimoji="1" lang="ja-JP" altLang="en-US" b="1" dirty="0" smtClean="0">
                <a:latin typeface="メイリオ" panose="020B0604030504040204" pitchFamily="50" charset="-128"/>
                <a:ea typeface="メイリオ" panose="020B0604030504040204" pitchFamily="50" charset="-128"/>
              </a:rPr>
              <a:t>外向き（社外）の</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rPr>
              <a:t>マーケット</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1387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内向き（社内）のマーケットにも目を向けること</a:t>
            </a:r>
            <a:endParaRPr lang="en-US" altLang="ja-JP" b="1"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マーケットのニーズは顕在化しているとは限らない</a:t>
            </a:r>
            <a:endParaRPr lang="en-US" altLang="ja-JP" b="1" dirty="0" smtClean="0"/>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外内問わずマーケットの課題は顕在化しているものとしていないもの（前者は顕在ニーズ、後者は潜在ニーズと呼ばれる）が存在する。プロダクトオーナーは顕在ニーズばかりを追うのではなく、潜在ニーズの存在にも</a:t>
            </a:r>
            <a:r>
              <a:rPr lang="ja-JP" altLang="en-US" dirty="0">
                <a:solidFill>
                  <a:schemeClr val="tx1"/>
                </a:solidFill>
                <a:latin typeface="メイリオ" panose="020B0604030504040204" pitchFamily="50" charset="-128"/>
                <a:ea typeface="メイリオ" panose="020B0604030504040204" pitchFamily="50" charset="-128"/>
              </a:rPr>
              <a:t>気</a:t>
            </a:r>
            <a:r>
              <a:rPr kumimoji="1" lang="ja-JP" altLang="en-US" dirty="0" smtClean="0">
                <a:solidFill>
                  <a:schemeClr val="tx1"/>
                </a:solidFill>
                <a:latin typeface="メイリオ" panose="020B0604030504040204" pitchFamily="50" charset="-128"/>
                <a:ea typeface="メイリオ" panose="020B0604030504040204" pitchFamily="50" charset="-128"/>
              </a:rPr>
              <a:t>を使い</a:t>
            </a:r>
            <a:r>
              <a:rPr kumimoji="1" lang="ja-JP" altLang="en-US" b="1" dirty="0" smtClean="0">
                <a:solidFill>
                  <a:srgbClr val="FF0000"/>
                </a:solidFill>
                <a:latin typeface="メイリオ" panose="020B0604030504040204" pitchFamily="50" charset="-128"/>
                <a:ea typeface="メイリオ" panose="020B0604030504040204" pitchFamily="50" charset="-128"/>
              </a:rPr>
              <a:t>必要ならば自ら潜在ニーズを見つけにいく姿勢が求められる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収益をあげるには外向きのマーケットのニーズを満たす必要があるが、そのためのプロダクトを作成するためには内向きのマーケットのニーズも満たさないといけない。例えば「プロダクト</a:t>
            </a:r>
            <a:r>
              <a:rPr lang="ja-JP" altLang="en-US" dirty="0">
                <a:solidFill>
                  <a:schemeClr val="tx1"/>
                </a:solidFill>
                <a:latin typeface="メイリオ" panose="020B0604030504040204" pitchFamily="50" charset="-128"/>
                <a:ea typeface="メイリオ" panose="020B0604030504040204" pitchFamily="50" charset="-128"/>
              </a:rPr>
              <a:t>の方向性や</a:t>
            </a:r>
            <a:r>
              <a:rPr lang="ja-JP" altLang="en-US" dirty="0" smtClean="0">
                <a:solidFill>
                  <a:schemeClr val="tx1"/>
                </a:solidFill>
                <a:latin typeface="メイリオ" panose="020B0604030504040204" pitchFamily="50" charset="-128"/>
                <a:ea typeface="メイリオ" panose="020B0604030504040204" pitchFamily="50" charset="-128"/>
              </a:rPr>
              <a:t>必要性を知りたい」という開発者のニーズを満たせなければ、何を開発すればいいか判断できなくなる。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マーケットの対象</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プロダクトオーナーの役割</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の役割</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ja-JP" altLang="en-US" dirty="0" smtClean="0"/>
              <a:t>プロダクトオーナーはマーケットのニーズに注視し</a:t>
            </a:r>
            <a:endParaRPr lang="en-US" altLang="ja-JP" dirty="0" smtClean="0"/>
          </a:p>
          <a:p>
            <a:pPr marL="0" indent="0">
              <a:buNone/>
            </a:pPr>
            <a:r>
              <a:rPr kumimoji="1" lang="ja-JP" altLang="en-US" dirty="0"/>
              <a:t>プロダクト</a:t>
            </a:r>
            <a:r>
              <a:rPr kumimoji="1" lang="ja-JP" altLang="en-US" dirty="0" smtClean="0"/>
              <a:t>の価値の向上に</a:t>
            </a:r>
            <a:r>
              <a:rPr lang="ja-JP" altLang="en-US" dirty="0" smtClean="0"/>
              <a:t>責任を持つ。</a:t>
            </a:r>
            <a:endParaRPr kumimoji="1" lang="en-US" altLang="ja-JP" dirty="0" smtClean="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latin typeface="メイリオ" panose="020B0604030504040204" pitchFamily="50" charset="-128"/>
                  <a:ea typeface="メイリオ" panose="020B0604030504040204" pitchFamily="50" charset="-128"/>
                </a:rPr>
                <a:t>プロダクトの価値向上</a:t>
              </a:r>
              <a:endParaRPr kumimoji="1" lang="ja-JP" altLang="en-US" sz="3600" b="1"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プロダクトバックログの管理</a:t>
              </a: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経済性の管理</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スクラムチームとの協力</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ステークホルダーとの</a:t>
              </a:r>
              <a:r>
                <a:rPr lang="ja-JP" altLang="en-US" dirty="0">
                  <a:solidFill>
                    <a:schemeClr val="tx1"/>
                  </a:solidFill>
                  <a:latin typeface="メイリオ" panose="020B0604030504040204" pitchFamily="50" charset="-128"/>
                  <a:ea typeface="メイリオ" panose="020B0604030504040204" pitchFamily="50" charset="-128"/>
                </a:rPr>
                <a:t>協力</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プロダクトバックログとは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プロダクトに必要だと把握しているものをすべて順番に並べた一覧で</a:t>
            </a:r>
            <a:r>
              <a:rPr lang="ja-JP" altLang="en-US" sz="2800" dirty="0" smtClean="0">
                <a:solidFill>
                  <a:schemeClr val="tx1"/>
                </a:solidFill>
                <a:latin typeface="メイリオ" panose="020B0604030504040204" pitchFamily="50" charset="-128"/>
                <a:ea typeface="メイリオ" panose="020B0604030504040204" pitchFamily="50" charset="-128"/>
              </a:rPr>
              <a:t>ある（スクラムガイドより）</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565225080"/>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8" name="角丸四角形吹き出し 7"/>
          <p:cNvSpPr/>
          <p:nvPr/>
        </p:nvSpPr>
        <p:spPr>
          <a:xfrm>
            <a:off x="4572000" y="3284984"/>
            <a:ext cx="4347011" cy="2736304"/>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u="sng" dirty="0" smtClean="0">
                <a:solidFill>
                  <a:schemeClr val="tx1"/>
                </a:solidFill>
                <a:latin typeface="メイリオ" panose="020B0604030504040204" pitchFamily="50" charset="-128"/>
                <a:ea typeface="メイリオ" panose="020B0604030504040204" pitchFamily="50" charset="-128"/>
              </a:rPr>
              <a:t>プロダクトバックログを見る</a:t>
            </a:r>
            <a:r>
              <a:rPr lang="ja-JP" altLang="en-US" u="sng" dirty="0">
                <a:solidFill>
                  <a:schemeClr val="tx1"/>
                </a:solidFill>
                <a:latin typeface="メイリオ" panose="020B0604030504040204" pitchFamily="50" charset="-128"/>
                <a:ea typeface="メイリオ" panose="020B0604030504040204" pitchFamily="50" charset="-128"/>
              </a:rPr>
              <a:t>こと</a:t>
            </a:r>
            <a:r>
              <a:rPr lang="ja-JP" altLang="en-US" u="sng" dirty="0" smtClean="0">
                <a:solidFill>
                  <a:schemeClr val="tx1"/>
                </a:solidFill>
                <a:latin typeface="メイリオ" panose="020B0604030504040204" pitchFamily="50" charset="-128"/>
                <a:ea typeface="メイリオ" panose="020B0604030504040204" pitchFamily="50" charset="-128"/>
              </a:rPr>
              <a:t>で</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スクラムチーム、ステーホルダーは</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u="sng" dirty="0" smtClean="0">
                <a:solidFill>
                  <a:schemeClr val="tx1"/>
                </a:solidFill>
                <a:latin typeface="メイリオ" panose="020B0604030504040204" pitchFamily="50" charset="-128"/>
                <a:ea typeface="メイリオ" panose="020B0604030504040204" pitchFamily="50" charset="-128"/>
              </a:rPr>
              <a:t>プロダクトの現況を把握できる。</a:t>
            </a:r>
            <a:endParaRPr lang="en-US" altLang="ja-JP" u="sng"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整理された</a:t>
            </a:r>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プロダクトバックログは</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開発者、ステークホルダーをつなぐ</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b="1" dirty="0" smtClean="0">
                <a:solidFill>
                  <a:schemeClr val="tx1"/>
                </a:solidFill>
                <a:latin typeface="メイリオ" panose="020B0604030504040204" pitchFamily="50" charset="-128"/>
                <a:ea typeface="メイリオ" panose="020B0604030504040204" pitchFamily="50" charset="-128"/>
              </a:rPr>
              <a:t>共通言語</a:t>
            </a:r>
            <a:r>
              <a:rPr lang="ja-JP" altLang="en-US" dirty="0" smtClean="0">
                <a:solidFill>
                  <a:schemeClr val="tx1"/>
                </a:solidFill>
                <a:latin typeface="メイリオ" panose="020B0604030504040204" pitchFamily="50" charset="-128"/>
                <a:ea typeface="メイリオ" panose="020B0604030504040204" pitchFamily="50" charset="-128"/>
              </a:rPr>
              <a:t>になる。（つまり異なる立場の人たちがバックログを元に議論が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できるということ。）</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953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プロダクトバックログの管理ができないと・・</a:t>
            </a:r>
            <a:endParaRPr kumimoji="1" lang="en-US" altLang="ja-JP" b="1" dirty="0" smtClean="0"/>
          </a:p>
          <a:p>
            <a:pPr marL="0" indent="0">
              <a:buNone/>
            </a:pPr>
            <a:r>
              <a:rPr kumimoji="1" lang="ja-JP" altLang="en-US" dirty="0" smtClean="0"/>
              <a:t>開発チーム側では自分たちが何を作ればいいのかわからなくなり、</a:t>
            </a:r>
            <a:r>
              <a:rPr lang="ja-JP" altLang="en-US" dirty="0" smtClean="0"/>
              <a:t>ステークホルダー側ではプロダクトの状況が分からなくなる。総じてプロダクトバックログが整理されていなければプロダクトの方向性が見えなくなってしまう。</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pSp>
        <p:nvGrpSpPr>
          <p:cNvPr id="5" name="グループ化 4"/>
          <p:cNvGrpSpPr/>
          <p:nvPr/>
        </p:nvGrpSpPr>
        <p:grpSpPr>
          <a:xfrm>
            <a:off x="1907704" y="4293096"/>
            <a:ext cx="1516515" cy="1743661"/>
            <a:chOff x="6228184" y="4221088"/>
            <a:chExt cx="1516515" cy="174366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290479" y="5626195"/>
              <a:ext cx="1377865"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どんなプロダクトを作りたいのかが見えてこない！！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492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smtClean="0"/>
              <a:t>プロダクトオーナーの責任</a:t>
            </a:r>
            <a:endParaRPr kumimoji="1" lang="en-US" altLang="ja-JP" b="1" dirty="0" smtClean="0"/>
          </a:p>
          <a:p>
            <a:pPr marL="0" indent="0">
              <a:buNone/>
            </a:pPr>
            <a:r>
              <a:rPr kumimoji="1" lang="ja-JP" altLang="en-US" dirty="0" smtClean="0"/>
              <a:t>①プロダクトバックログアイテム</a:t>
            </a:r>
            <a:r>
              <a:rPr lang="ja-JP" altLang="en-US" dirty="0" smtClean="0"/>
              <a:t>の内容を</a:t>
            </a:r>
            <a:r>
              <a:rPr kumimoji="1" lang="ja-JP" altLang="en-US" dirty="0" smtClean="0"/>
              <a:t>明確に</a:t>
            </a:r>
            <a:r>
              <a:rPr lang="ja-JP" altLang="en-US" dirty="0" smtClean="0"/>
              <a:t>表現</a:t>
            </a:r>
            <a:r>
              <a:rPr kumimoji="1" lang="ja-JP" altLang="en-US" dirty="0" smtClean="0"/>
              <a:t>する。</a:t>
            </a:r>
            <a:endParaRPr kumimoji="1" lang="en-US" altLang="ja-JP" dirty="0" smtClean="0"/>
          </a:p>
          <a:p>
            <a:pPr marL="0" indent="0">
              <a:buNone/>
            </a:pPr>
            <a:r>
              <a:rPr lang="ja-JP" altLang="en-US" dirty="0"/>
              <a:t>②</a:t>
            </a:r>
            <a:r>
              <a:rPr lang="ja-JP" altLang="en-US" dirty="0" smtClean="0"/>
              <a:t>プロダクトバックログアイテムの</a:t>
            </a:r>
            <a:r>
              <a:rPr lang="ja-JP" altLang="en-US" b="1" dirty="0" smtClean="0">
                <a:solidFill>
                  <a:srgbClr val="FF0000"/>
                </a:solidFill>
              </a:rPr>
              <a:t>優先順位</a:t>
            </a:r>
            <a:r>
              <a:rPr lang="ja-JP" altLang="en-US" dirty="0" smtClean="0"/>
              <a:t>を決める。</a:t>
            </a:r>
            <a:endParaRPr lang="en-US" altLang="ja-JP" dirty="0" smtClean="0"/>
          </a:p>
          <a:p>
            <a:pPr marL="0" indent="0">
              <a:buNone/>
            </a:pPr>
            <a:r>
              <a:rPr lang="ja-JP" altLang="en-US" dirty="0"/>
              <a:t>③</a:t>
            </a:r>
            <a:r>
              <a:rPr lang="ja-JP" altLang="en-US" dirty="0" smtClean="0"/>
              <a:t>受け入れ条件を明確に表現する。</a:t>
            </a:r>
            <a:endParaRPr lang="en-US" altLang="ja-JP" dirty="0" smtClean="0"/>
          </a:p>
          <a:p>
            <a:pPr marL="0" indent="0">
              <a:buNone/>
            </a:pPr>
            <a:r>
              <a:rPr lang="ja-JP" altLang="en-US" dirty="0" smtClean="0"/>
              <a:t>④プロダクトバックログアイテムに関する質問に答える。</a:t>
            </a:r>
            <a:endParaRPr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13781511"/>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C</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1" name="角丸四角形 10"/>
          <p:cNvSpPr/>
          <p:nvPr/>
        </p:nvSpPr>
        <p:spPr>
          <a:xfrm>
            <a:off x="3851920" y="3643846"/>
            <a:ext cx="4752528" cy="266429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■優先順位は時期・需要・開発期間などの要素を考慮し、最も</a:t>
            </a:r>
            <a:r>
              <a:rPr lang="en-US" altLang="ja-JP" dirty="0">
                <a:solidFill>
                  <a:schemeClr val="tx1"/>
                </a:solidFill>
                <a:latin typeface="メイリオ" panose="020B0604030504040204" pitchFamily="50" charset="-128"/>
                <a:ea typeface="メイリオ" panose="020B0604030504040204" pitchFamily="50" charset="-128"/>
              </a:rPr>
              <a:t>ROI</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投資収益率</a:t>
            </a:r>
            <a:r>
              <a:rPr lang="en-US" altLang="ja-JP" dirty="0" smtClean="0">
                <a:solidFill>
                  <a:schemeClr val="tx1"/>
                </a:solidFill>
                <a:latin typeface="メイリオ" panose="020B0604030504040204" pitchFamily="50" charset="-128"/>
                <a:ea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rPr>
              <a:t>が</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高まるように順位付けする。</a:t>
            </a:r>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■スプリント開始時にすべてのアイテムの</a:t>
            </a:r>
            <a:r>
              <a:rPr lang="ja-JP" altLang="en-US" dirty="0" smtClean="0">
                <a:solidFill>
                  <a:schemeClr val="tx1"/>
                </a:solidFill>
                <a:latin typeface="メイリオ" panose="020B0604030504040204" pitchFamily="50" charset="-128"/>
                <a:ea typeface="メイリオ" panose="020B0604030504040204" pitchFamily="50" charset="-128"/>
              </a:rPr>
              <a:t>詳細化を</a:t>
            </a:r>
            <a:r>
              <a:rPr lang="ja-JP" altLang="en-US" dirty="0">
                <a:solidFill>
                  <a:schemeClr val="tx1"/>
                </a:solidFill>
                <a:latin typeface="メイリオ" panose="020B0604030504040204" pitchFamily="50" charset="-128"/>
                <a:ea typeface="メイリオ" panose="020B0604030504040204" pitchFamily="50" charset="-128"/>
              </a:rPr>
              <a:t>する</a:t>
            </a:r>
            <a:r>
              <a:rPr kumimoji="1" lang="ja-JP" altLang="en-US" dirty="0" smtClean="0">
                <a:solidFill>
                  <a:schemeClr val="tx1"/>
                </a:solidFill>
                <a:latin typeface="メイリオ" panose="020B0604030504040204" pitchFamily="50" charset="-128"/>
                <a:ea typeface="メイリオ" panose="020B0604030504040204" pitchFamily="50" charset="-128"/>
              </a:rPr>
              <a:t>必要はない。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（最初のリリースに必要な機能の</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詳細化が完了していれば開発は可能）</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スクラムガイドには</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「プロダクトオーナー</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が行う場合もあれば、開発チームが行う場合もある。いずれの 場合も、最終的な責任はプロダクトオーナーが持つ。 </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と記載されている通り、プロダクトバックログの管理者＝プロダクトバックログの作成者である必要はない。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ただし、プロダクトオーナーはプロダクトバックログに関する最終的な責任者であるため、プロダクトバックログについて開発者、ステークホルダーからの質問には答えらえる状態になっていないといけない。</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必ずしもプロダクトオーナーがプロダクトバックログを</a:t>
            </a:r>
            <a:endParaRPr lang="en-US" altLang="ja-JP" dirty="0" smtClean="0"/>
          </a:p>
          <a:p>
            <a:pPr marL="0" indent="0">
              <a:buNone/>
            </a:pPr>
            <a:r>
              <a:rPr lang="ja-JP" altLang="en-US" dirty="0"/>
              <a:t>　</a:t>
            </a:r>
            <a:r>
              <a:rPr lang="ja-JP" altLang="en-US" dirty="0" smtClean="0"/>
              <a:t>作成する必要はない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rPr>
                <a:t>プロダクトオーナー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えーと。。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説明お願い！</a:t>
            </a:r>
            <a:endParaRPr kumimoji="1" lang="ja-JP" altLang="en-US" sz="1600" dirty="0">
              <a:latin typeface="メイリオ" panose="020B0604030504040204" pitchFamily="50" charset="-128"/>
              <a:ea typeface="メイリオ" panose="020B0604030504040204" pitchFamily="50" charset="-128"/>
            </a:endParaRP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smtClean="0">
                  <a:latin typeface="メイリオ" panose="020B0604030504040204" pitchFamily="50" charset="-128"/>
                  <a:ea typeface="メイリオ" panose="020B0604030504040204" pitchFamily="50" charset="-128"/>
                </a:rPr>
                <a:t>ステークホルダー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バックログの</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順番の根拠教えて</a:t>
            </a:r>
            <a:endParaRPr kumimoji="1" lang="ja-JP" altLang="en-US" sz="1600" dirty="0">
              <a:latin typeface="メイリオ" panose="020B0604030504040204" pitchFamily="50" charset="-128"/>
              <a:ea typeface="メイリオ" panose="020B0604030504040204" pitchFamily="50" charset="-128"/>
            </a:endParaRP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rPr>
              <a:t>望ましく</a:t>
            </a:r>
            <a:endParaRPr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ない例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914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プロダクトオーナーとは</a:t>
            </a:r>
            <a:endParaRPr lang="en-US" altLang="ja-JP" dirty="0" smtClean="0"/>
          </a:p>
          <a:p>
            <a:pPr marL="457200" indent="-457200">
              <a:buFont typeface="+mj-lt"/>
              <a:buAutoNum type="arabicPeriod"/>
            </a:pPr>
            <a:r>
              <a:rPr lang="ja-JP" altLang="en-US" dirty="0"/>
              <a:t>プロジェクトマネージャーとの</a:t>
            </a:r>
            <a:r>
              <a:rPr lang="ja-JP" altLang="en-US" dirty="0" smtClean="0"/>
              <a:t>違い</a:t>
            </a:r>
            <a:endParaRPr lang="en-US" altLang="ja-JP" dirty="0" smtClean="0"/>
          </a:p>
          <a:p>
            <a:pPr marL="457200" indent="-457200">
              <a:buFont typeface="+mj-lt"/>
              <a:buAutoNum type="arabicPeriod"/>
            </a:pPr>
            <a:r>
              <a:rPr lang="ja-JP" altLang="en-US" dirty="0" smtClean="0"/>
              <a:t>プロダクトオーナーの役割</a:t>
            </a:r>
            <a:endParaRPr lang="en-US" altLang="ja-JP" dirty="0" smtClean="0"/>
          </a:p>
          <a:p>
            <a:pPr marL="457200" indent="-457200">
              <a:buFont typeface="+mj-lt"/>
              <a:buAutoNum type="arabicPeriod"/>
            </a:pPr>
            <a:r>
              <a:rPr lang="ja-JP" altLang="en-US" dirty="0" smtClean="0"/>
              <a:t>各セレモニーでの関わりについて</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経済性の管理とは</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マーケット</a:t>
            </a:r>
            <a:r>
              <a:rPr lang="ja-JP" altLang="en-US" sz="2800" dirty="0" smtClean="0">
                <a:solidFill>
                  <a:schemeClr val="tx1"/>
                </a:solidFill>
                <a:latin typeface="メイリオ" panose="020B0604030504040204" pitchFamily="50" charset="-128"/>
                <a:ea typeface="メイリオ" panose="020B0604030504040204" pitchFamily="50" charset="-128"/>
              </a:rPr>
              <a:t>のニーズに対する複数の解決策に対して最も</a:t>
            </a:r>
            <a:r>
              <a:rPr lang="ja-JP" altLang="en-US" sz="2800" b="1" dirty="0" smtClean="0">
                <a:solidFill>
                  <a:srgbClr val="FF0000"/>
                </a:solidFill>
                <a:latin typeface="メイリオ" panose="020B0604030504040204" pitchFamily="50" charset="-128"/>
                <a:ea typeface="メイリオ" panose="020B0604030504040204" pitchFamily="50" charset="-128"/>
              </a:rPr>
              <a:t>経済的</a:t>
            </a:r>
            <a:r>
              <a:rPr lang="ja-JP" altLang="en-US" sz="2800" dirty="0" smtClean="0">
                <a:solidFill>
                  <a:schemeClr val="tx1"/>
                </a:solidFill>
                <a:latin typeface="メイリオ" panose="020B0604030504040204" pitchFamily="50" charset="-128"/>
                <a:ea typeface="メイリオ" panose="020B0604030504040204" pitchFamily="50" charset="-128"/>
              </a:rPr>
              <a:t>に合理的だと思われる意思決定を行うこと。</a:t>
            </a:r>
            <a:endParaRPr lang="ja-JP" altLang="en-US" sz="2800" dirty="0">
              <a:solidFill>
                <a:schemeClr val="tx1"/>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顕在ニーズ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rPr>
                <a:t>潜在ニーズ</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マーケットのニーズ</a:t>
              </a:r>
              <a:endParaRPr kumimoji="1" lang="ja-JP" altLang="en-US"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02330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経済的に合理的</a:t>
            </a:r>
            <a:r>
              <a:rPr lang="ja-JP" altLang="en-US" dirty="0"/>
              <a:t>とは</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かけたコストに対して返ってくるリターンが</a:t>
            </a:r>
            <a:endParaRPr lang="en-US" altLang="ja-JP" sz="2800" dirty="0" smtClean="0">
              <a:solidFill>
                <a:schemeClr val="tx1"/>
              </a:solidFill>
              <a:latin typeface="メイリオ" panose="020B0604030504040204" pitchFamily="50" charset="-128"/>
              <a:ea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rPr>
              <a:t>見合っているかどうか（</a:t>
            </a:r>
            <a:r>
              <a:rPr lang="en-US" altLang="ja-JP" sz="2800" dirty="0" smtClean="0">
                <a:solidFill>
                  <a:schemeClr val="tx1"/>
                </a:solidFill>
                <a:latin typeface="メイリオ" panose="020B0604030504040204" pitchFamily="50" charset="-128"/>
                <a:ea typeface="メイリオ" panose="020B0604030504040204" pitchFamily="50" charset="-128"/>
              </a:rPr>
              <a:t>=ROI</a:t>
            </a:r>
            <a:r>
              <a:rPr lang="ja-JP" altLang="en-US" sz="2800" dirty="0" smtClean="0">
                <a:solidFill>
                  <a:schemeClr val="tx1"/>
                </a:solidFill>
                <a:latin typeface="メイリオ" panose="020B0604030504040204" pitchFamily="50" charset="-128"/>
                <a:ea typeface="メイリオ" panose="020B0604030504040204" pitchFamily="50" charset="-128"/>
              </a:rPr>
              <a:t>が高いか）。</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ysClr val="windowText" lastClr="000000"/>
                    </a:solidFill>
                    <a:latin typeface="メイリオ" panose="020B0604030504040204" pitchFamily="50" charset="-128"/>
                    <a:ea typeface="メイリオ" panose="020B0604030504040204" pitchFamily="50" charset="-128"/>
                  </a:rPr>
                  <a:t>リターン</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solidFill>
                    <a:sysClr val="windowText" lastClr="000000"/>
                  </a:solidFill>
                  <a:latin typeface="メイリオ" panose="020B0604030504040204" pitchFamily="50" charset="-128"/>
                  <a:ea typeface="メイリオ" panose="020B0604030504040204" pitchFamily="50" charset="-128"/>
                </a:rPr>
                <a:t>コスト</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6" name="角丸四角形 5"/>
          <p:cNvSpPr/>
          <p:nvPr/>
        </p:nvSpPr>
        <p:spPr>
          <a:xfrm>
            <a:off x="611560" y="3224215"/>
            <a:ext cx="4536504" cy="2729003"/>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例えば</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週間開発期間を延長し、</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新機能を追加することで収益</a:t>
            </a:r>
            <a:r>
              <a:rPr lang="ja-JP" altLang="en-US" dirty="0" smtClean="0">
                <a:solidFill>
                  <a:schemeClr val="tx1"/>
                </a:solidFill>
                <a:latin typeface="メイリオ" panose="020B0604030504040204" pitchFamily="50" charset="-128"/>
                <a:ea typeface="メイリオ" panose="020B0604030504040204" pitchFamily="50" charset="-128"/>
              </a:rPr>
              <a:t>が</a:t>
            </a:r>
            <a:r>
              <a:rPr lang="en-US" altLang="ja-JP" dirty="0">
                <a:solidFill>
                  <a:schemeClr val="tx1"/>
                </a:solidFill>
                <a:latin typeface="メイリオ" panose="020B0604030504040204" pitchFamily="50" charset="-128"/>
                <a:ea typeface="メイリオ" panose="020B0604030504040204" pitchFamily="50" charset="-128"/>
              </a:rPr>
              <a:t>5</a:t>
            </a:r>
            <a:r>
              <a:rPr lang="ja-JP" altLang="en-US" dirty="0" smtClean="0">
                <a:solidFill>
                  <a:schemeClr val="tx1"/>
                </a:solidFill>
                <a:latin typeface="メイリオ" panose="020B0604030504040204" pitchFamily="50" charset="-128"/>
                <a:ea typeface="メイリオ" panose="020B0604030504040204" pitchFamily="50" charset="-128"/>
              </a:rPr>
              <a:t>％</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上がる可能性があった</a:t>
            </a:r>
            <a:r>
              <a:rPr lang="ja-JP" altLang="en-US" dirty="0" smtClean="0">
                <a:solidFill>
                  <a:schemeClr val="tx1"/>
                </a:solidFill>
                <a:latin typeface="メイリオ" panose="020B0604030504040204" pitchFamily="50" charset="-128"/>
                <a:ea typeface="メイリオ" panose="020B0604030504040204" pitchFamily="50" charset="-128"/>
              </a:rPr>
              <a:t>場合</a:t>
            </a:r>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週間の時間と</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費用というコストを犠牲にして</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開発期間を延長すべきか意思決定を</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行わないといけない。</a:t>
            </a:r>
          </a:p>
        </p:txBody>
      </p:sp>
    </p:spTree>
    <p:extLst>
      <p:ext uri="{BB962C8B-B14F-4D97-AF65-F5344CB8AC3E}">
        <p14:creationId xmlns:p14="http://schemas.microsoft.com/office/powerpoint/2010/main" val="3523178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マーケット</a:t>
            </a:r>
            <a:r>
              <a:rPr lang="ja-JP" altLang="en-US" dirty="0"/>
              <a:t>には</a:t>
            </a:r>
            <a:r>
              <a:rPr lang="ja-JP" altLang="en-US" dirty="0" smtClean="0"/>
              <a:t>顕在ニーズ（主にステークホルダーからの要求）と潜在ニーズ（仮説）が存在する。プロダクトオーナーは目に見える顕在ニーズのみに惑わされることなく経済的な観点で優先順位を付けていく必要がある。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461304"/>
            <a:ext cx="1800200" cy="1800200"/>
          </a:xfrm>
          <a:prstGeom prst="rect">
            <a:avLst/>
          </a:prstGeom>
        </p:spPr>
      </p:pic>
      <p:sp>
        <p:nvSpPr>
          <p:cNvPr id="17" name="テキスト ボックス 16"/>
          <p:cNvSpPr txBox="1"/>
          <p:nvPr/>
        </p:nvSpPr>
        <p:spPr>
          <a:xfrm>
            <a:off x="3692333" y="6276404"/>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119556"/>
            <a:ext cx="3384376" cy="2760167"/>
            <a:chOff x="4788024" y="2492896"/>
            <a:chExt cx="3384376" cy="2760167"/>
          </a:xfrm>
        </p:grpSpPr>
        <p:sp>
          <p:nvSpPr>
            <p:cNvPr id="21" name="円/楕円 20"/>
            <p:cNvSpPr/>
            <p:nvPr/>
          </p:nvSpPr>
          <p:spPr>
            <a:xfrm>
              <a:off x="5364088" y="4130269"/>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（営業）</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安くして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5862106" y="3018364"/>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（顧客）</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a:t>
              </a:r>
              <a:r>
                <a:rPr kumimoji="1" lang="ja-JP" altLang="en-US" dirty="0" smtClean="0">
                  <a:solidFill>
                    <a:schemeClr val="tx1"/>
                  </a:solidFill>
                  <a:latin typeface="メイリオ" panose="020B0604030504040204" pitchFamily="50" charset="-128"/>
                  <a:ea typeface="メイリオ" panose="020B0604030504040204" pitchFamily="50" charset="-128"/>
                </a:rPr>
                <a:t>な機能</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をつけて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464099" y="2623900"/>
              <a:ext cx="2032226" cy="461665"/>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rPr>
                <a:t>顕在ニーズ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189113"/>
            <a:ext cx="3384376" cy="2760167"/>
            <a:chOff x="323528" y="2562453"/>
            <a:chExt cx="3384376" cy="2760167"/>
          </a:xfrm>
        </p:grpSpPr>
        <p:sp>
          <p:nvSpPr>
            <p:cNvPr id="14" name="テキスト ボックス 13"/>
            <p:cNvSpPr txBox="1"/>
            <p:nvPr/>
          </p:nvSpPr>
          <p:spPr>
            <a:xfrm>
              <a:off x="922029" y="2708920"/>
              <a:ext cx="2032226" cy="461665"/>
            </a:xfrm>
            <a:prstGeom prst="rect">
              <a:avLst/>
            </a:prstGeom>
            <a:noFill/>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潜在</a:t>
              </a:r>
              <a:r>
                <a:rPr kumimoji="1" lang="ja-JP" altLang="en-US" sz="2400" b="1" dirty="0" smtClean="0">
                  <a:latin typeface="メイリオ" panose="020B0604030504040204" pitchFamily="50" charset="-128"/>
                  <a:ea typeface="メイリオ" panose="020B0604030504040204" pitchFamily="50" charset="-128"/>
                </a:rPr>
                <a:t>ニーズ</a:t>
              </a:r>
              <a:endParaRPr kumimoji="1" lang="ja-JP" altLang="en-US" sz="2400" b="1" dirty="0">
                <a:latin typeface="メイリオ" panose="020B0604030504040204" pitchFamily="50" charset="-128"/>
                <a:ea typeface="メイリオ" panose="020B0604030504040204" pitchFamily="50" charset="-128"/>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値段より</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smtClean="0">
                  <a:solidFill>
                    <a:schemeClr val="tx1"/>
                  </a:solidFill>
                  <a:latin typeface="メイリオ" panose="020B0604030504040204" pitchFamily="50" charset="-128"/>
                  <a:ea typeface="メイリオ" panose="020B0604030504040204" pitchFamily="50" charset="-128"/>
                </a:rPr>
                <a:t>品質が大事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実は○○なことができたら嬉しい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18283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kumimoji="1" lang="en-US" altLang="ja-JP" dirty="0" smtClean="0"/>
              <a:t>ROI</a:t>
            </a:r>
            <a:r>
              <a:rPr lang="ja-JP" altLang="en-US" dirty="0" smtClean="0"/>
              <a:t>について</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プロダクトオーナーは</a:t>
            </a:r>
            <a:r>
              <a:rPr lang="en-US" altLang="ja-JP" sz="2400" dirty="0" smtClean="0">
                <a:solidFill>
                  <a:schemeClr val="tx1"/>
                </a:solidFill>
                <a:latin typeface="メイリオ" panose="020B0604030504040204" pitchFamily="50" charset="-128"/>
                <a:ea typeface="メイリオ" panose="020B0604030504040204" pitchFamily="50" charset="-128"/>
              </a:rPr>
              <a:t>ROI</a:t>
            </a:r>
            <a:r>
              <a:rPr lang="ja-JP" altLang="en-US" sz="2400" dirty="0" smtClean="0">
                <a:solidFill>
                  <a:schemeClr val="tx1"/>
                </a:solidFill>
                <a:latin typeface="メイリオ" panose="020B0604030504040204" pitchFamily="50" charset="-128"/>
                <a:ea typeface="メイリオ" panose="020B0604030504040204" pitchFamily="50" charset="-128"/>
              </a:rPr>
              <a:t>を最大化するため</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en-US" altLang="ja-JP" sz="2400" b="1" dirty="0" smtClean="0">
                <a:solidFill>
                  <a:schemeClr val="tx1"/>
                </a:solidFill>
                <a:latin typeface="メイリオ" panose="020B0604030504040204" pitchFamily="50" charset="-128"/>
                <a:ea typeface="メイリオ" panose="020B0604030504040204" pitchFamily="50" charset="-128"/>
              </a:rPr>
              <a:t>Investment</a:t>
            </a:r>
            <a:r>
              <a:rPr lang="ja-JP" altLang="en-US" sz="2400" b="1" dirty="0" smtClean="0">
                <a:solidFill>
                  <a:schemeClr val="tx1"/>
                </a:solidFill>
                <a:latin typeface="メイリオ" panose="020B0604030504040204" pitchFamily="50" charset="-128"/>
                <a:ea typeface="メイリオ" panose="020B0604030504040204" pitchFamily="50" charset="-128"/>
              </a:rPr>
              <a:t>をコントロールして投入する必要</a:t>
            </a:r>
            <a:r>
              <a:rPr lang="ja-JP" altLang="en-US" sz="2400" dirty="0" smtClean="0">
                <a:solidFill>
                  <a:schemeClr val="tx1"/>
                </a:solidFill>
                <a:latin typeface="メイリオ" panose="020B0604030504040204" pitchFamily="50" charset="-128"/>
                <a:ea typeface="メイリオ" panose="020B0604030504040204" pitchFamily="50" charset="-128"/>
              </a:rPr>
              <a:t>がある。</a:t>
            </a:r>
            <a:endParaRPr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2290134707"/>
              </p:ext>
            </p:extLst>
          </p:nvPr>
        </p:nvGraphicFramePr>
        <p:xfrm>
          <a:off x="469107" y="3212976"/>
          <a:ext cx="6096000" cy="1925320"/>
        </p:xfrm>
        <a:graphic>
          <a:graphicData uri="http://schemas.openxmlformats.org/drawingml/2006/table">
            <a:tbl>
              <a:tblPr firstRow="1" bandRow="1">
                <a:tableStyleId>{00A15C55-8517-42AA-B614-E9B94910E393}</a:tableStyleId>
              </a:tblPr>
              <a:tblGrid>
                <a:gridCol w="2032000"/>
                <a:gridCol w="2032000"/>
                <a:gridCol w="2032000"/>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smtClean="0"/>
                        <a:t>Investment</a:t>
                      </a:r>
                      <a:endParaRPr kumimoji="1" lang="ja-JP" altLang="en-US" dirty="0">
                        <a:solidFill>
                          <a:schemeClr val="tx1"/>
                        </a:solidFill>
                      </a:endParaRPr>
                    </a:p>
                  </a:txBody>
                  <a:tcPr/>
                </a:tc>
                <a:tc>
                  <a:txBody>
                    <a:bodyPr/>
                    <a:lstStyle/>
                    <a:p>
                      <a:pPr algn="ctr"/>
                      <a:r>
                        <a:rPr kumimoji="1" lang="en-US" altLang="ja-JP" dirty="0" smtClean="0"/>
                        <a:t>Return</a:t>
                      </a:r>
                      <a:endParaRPr kumimoji="1" lang="ja-JP" altLang="en-US" dirty="0">
                        <a:solidFill>
                          <a:schemeClr val="tx1"/>
                        </a:solidFill>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性質</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投入量について</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コントロール可能</a:t>
                      </a:r>
                      <a:endParaRPr kumimoji="1" lang="ja-JP" altLang="en-US" b="1"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期待する結果に</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ついて予測不可能</a:t>
                      </a:r>
                      <a:endParaRPr kumimoji="1" lang="en-US" altLang="ja-JP" dirty="0" smtClean="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具体例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○○円の利益を出すために</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円の広告費を投入する</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実際の利益額は</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結果を見ないと</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分からない</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25024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a:t>
            </a:r>
            <a:r>
              <a:rPr lang="ja-JP" altLang="en-US" b="1" dirty="0"/>
              <a:t>バックログ</a:t>
            </a:r>
            <a:r>
              <a:rPr lang="ja-JP" altLang="en-US" b="1" dirty="0" smtClean="0"/>
              <a:t>における経済性</a:t>
            </a:r>
            <a:endParaRPr lang="en-US" altLang="ja-JP" b="1" dirty="0" smtClean="0"/>
          </a:p>
          <a:p>
            <a:pPr marL="0" indent="0">
              <a:buNone/>
            </a:pPr>
            <a:r>
              <a:rPr lang="ja-JP" altLang="en-US" dirty="0" smtClean="0"/>
              <a:t>複数の要求の中にはトレードオフな関係もある。</a:t>
            </a:r>
            <a:endParaRPr lang="en-US" altLang="ja-JP" dirty="0" smtClean="0"/>
          </a:p>
          <a:p>
            <a:pPr marL="0" indent="0">
              <a:buNone/>
            </a:pPr>
            <a:r>
              <a:rPr kumimoji="1" lang="ja-JP" altLang="en-US" dirty="0" smtClean="0"/>
              <a:t>（例：新機能をつければ開発期間は長引く）</a:t>
            </a:r>
            <a:endParaRPr kumimoji="1" lang="en-US" altLang="ja-JP" dirty="0" smtClean="0"/>
          </a:p>
          <a:p>
            <a:pPr marL="0" indent="0">
              <a:buNone/>
            </a:pPr>
            <a:r>
              <a:rPr lang="ja-JP" altLang="en-US" dirty="0" smtClean="0"/>
              <a:t>プロダクトオーナーはその中で最優先事項を判断し、</a:t>
            </a:r>
            <a:endParaRPr lang="en-US" altLang="ja-JP" dirty="0" smtClean="0"/>
          </a:p>
          <a:p>
            <a:pPr marL="0" indent="0">
              <a:buNone/>
            </a:pPr>
            <a:r>
              <a:rPr lang="ja-JP" altLang="en-US" dirty="0" smtClean="0"/>
              <a:t>プロダクトバックログに反映させなければならない。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40969781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tblGrid>
              <a:tr h="410073">
                <a:tc>
                  <a:txBody>
                    <a:bodyPr/>
                    <a:lstStyle/>
                    <a:p>
                      <a:pPr algn="ctr"/>
                      <a:r>
                        <a:rPr kumimoji="1" lang="ja-JP" altLang="en-US" dirty="0" smtClean="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B</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latin typeface="+mn-lt"/>
                          <a:ea typeface="+mn-ea"/>
                        </a:rPr>
                        <a:t>C</a:t>
                      </a:r>
                      <a:endParaRPr kumimoji="1" lang="en-US" altLang="ja-JP" dirty="0" smtClean="0">
                        <a:latin typeface="メイリオ" panose="020B0604030504040204" pitchFamily="50" charset="-128"/>
                        <a:ea typeface="メイリオ" panose="020B0604030504040204" pitchFamily="50" charset="-128"/>
                      </a:endParaRPr>
                    </a:p>
                  </a:txBody>
                  <a:tcPr/>
                </a:tc>
              </a:tr>
              <a:tr h="410073">
                <a:tc>
                  <a:txBody>
                    <a:bodyPr/>
                    <a:lstStyle/>
                    <a:p>
                      <a:pPr algn="ctr"/>
                      <a:r>
                        <a:rPr kumimoji="1" lang="en-US" altLang="ja-JP" dirty="0" smtClean="0"/>
                        <a:t>A</a:t>
                      </a:r>
                    </a:p>
                  </a:txBody>
                  <a:tcPr/>
                </a:tc>
              </a:tr>
              <a:tr h="1025182">
                <a:tc>
                  <a:txBody>
                    <a:bodyPr/>
                    <a:lstStyle/>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a:t>
                      </a:r>
                      <a:endParaRPr kumimoji="1" lang="en-US" altLang="ja-JP" dirty="0" smtClean="0"/>
                    </a:p>
                  </a:txBody>
                  <a:tcPr/>
                </a:tc>
              </a:tr>
            </a:tbl>
          </a:graphicData>
        </a:graphic>
      </p:graphicFrame>
      <p:sp>
        <p:nvSpPr>
          <p:cNvPr id="12" name="角丸四角形吹き出し 11"/>
          <p:cNvSpPr/>
          <p:nvPr/>
        </p:nvSpPr>
        <p:spPr>
          <a:xfrm>
            <a:off x="3779912" y="3700810"/>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プロダクトバックログ内の優先順は仮説に</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基づいて</a:t>
            </a:r>
            <a:r>
              <a:rPr lang="ja-JP" altLang="en-US" dirty="0">
                <a:solidFill>
                  <a:schemeClr val="tx1"/>
                </a:solidFill>
                <a:latin typeface="メイリオ" panose="020B0604030504040204" pitchFamily="50" charset="-128"/>
                <a:ea typeface="メイリオ" panose="020B0604030504040204" pitchFamily="50" charset="-128"/>
              </a:rPr>
              <a:t>決められている</a:t>
            </a:r>
            <a:r>
              <a:rPr lang="ja-JP" altLang="en-US" dirty="0" smtClean="0">
                <a:solidFill>
                  <a:schemeClr val="tx1"/>
                </a:solidFill>
                <a:latin typeface="メイリオ" panose="020B0604030504040204" pitchFamily="50" charset="-128"/>
                <a:ea typeface="メイリオ" panose="020B0604030504040204" pitchFamily="50" charset="-128"/>
              </a:rPr>
              <a:t>。そのため新しい</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情報、状況によって優先順位は常に変動する。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プロダクトオーナーは常に適切な優先順位を確認する必要がある。</a:t>
            </a:r>
            <a:endParaRPr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6464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581128"/>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経済的な観点も踏まえて各機能の必要性を開発チームと共有することで</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「透明性」が担保され、開発チームの</a:t>
            </a:r>
            <a:r>
              <a:rPr lang="ja-JP" altLang="en-US" dirty="0" smtClean="0">
                <a:solidFill>
                  <a:schemeClr val="tx1"/>
                </a:solidFill>
                <a:latin typeface="メイリオ" panose="020B0604030504040204" pitchFamily="50" charset="-128"/>
                <a:ea typeface="メイリオ" panose="020B0604030504040204" pitchFamily="50" charset="-128"/>
              </a:rPr>
              <a:t>機能</a:t>
            </a:r>
            <a:r>
              <a:rPr lang="ja-JP" altLang="en-US" dirty="0">
                <a:solidFill>
                  <a:schemeClr val="tx1"/>
                </a:solidFill>
                <a:latin typeface="メイリオ" panose="020B0604030504040204" pitchFamily="50" charset="-128"/>
                <a:ea typeface="メイリオ" panose="020B0604030504040204" pitchFamily="50" charset="-128"/>
              </a:rPr>
              <a:t>への関心・理解度が</a:t>
            </a:r>
            <a:r>
              <a:rPr lang="ja-JP" altLang="en-US" dirty="0" smtClean="0">
                <a:solidFill>
                  <a:schemeClr val="tx1"/>
                </a:solidFill>
                <a:latin typeface="メイリオ" panose="020B0604030504040204" pitchFamily="50" charset="-128"/>
                <a:ea typeface="メイリオ" panose="020B0604030504040204" pitchFamily="50" charset="-128"/>
              </a:rPr>
              <a:t>増し、その結果チームの自律文化を醸成できる</a:t>
            </a:r>
            <a:r>
              <a:rPr kumimoji="1" lang="ja-JP" altLang="en-US" dirty="0" smtClean="0">
                <a:solidFill>
                  <a:schemeClr val="tx1"/>
                </a:solidFill>
                <a:latin typeface="メイリオ" panose="020B0604030504040204" pitchFamily="50" charset="-128"/>
                <a:ea typeface="メイリオ" panose="020B0604030504040204" pitchFamily="50" charset="-128"/>
              </a:rPr>
              <a:t>。</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そのため、プロダクトオーナーは現在の経済状況・プロダクトに関する経済的な観点を</a:t>
            </a:r>
            <a:r>
              <a:rPr lang="ja-JP" altLang="en-US" dirty="0">
                <a:solidFill>
                  <a:schemeClr val="tx1"/>
                </a:solidFill>
                <a:latin typeface="メイリオ" panose="020B0604030504040204" pitchFamily="50" charset="-128"/>
                <a:ea typeface="メイリオ" panose="020B0604030504040204" pitchFamily="50" charset="-128"/>
              </a:rPr>
              <a:t>積極的</a:t>
            </a:r>
            <a:r>
              <a:rPr lang="ja-JP" altLang="en-US" dirty="0" smtClean="0">
                <a:solidFill>
                  <a:schemeClr val="tx1"/>
                </a:solidFill>
                <a:latin typeface="メイリオ" panose="020B0604030504040204" pitchFamily="50" charset="-128"/>
                <a:ea typeface="メイリオ" panose="020B0604030504040204" pitchFamily="50" charset="-128"/>
              </a:rPr>
              <a:t>に共有するのが望ましい。</a:t>
            </a:r>
            <a:endParaRPr kumimoji="1"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プロダクトオーナーは常に複数のマーケットの課題と向きないながら自身のミッションであるプロダクトの価値向上につなげていく必要がある。</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また、</a:t>
            </a:r>
            <a:r>
              <a:rPr lang="ja-JP" altLang="en-US" dirty="0" smtClean="0">
                <a:solidFill>
                  <a:schemeClr val="tx1"/>
                </a:solidFill>
                <a:latin typeface="メイリオ" panose="020B0604030504040204" pitchFamily="50" charset="-128"/>
                <a:ea typeface="メイリオ" panose="020B0604030504040204" pitchFamily="50" charset="-128"/>
              </a:rPr>
              <a:t>その際リターンを１種類に限定せず「誰に対する価値」を求めるのか常に意識しないといけない。</a:t>
            </a:r>
            <a:endParaRPr lang="en-US" altLang="ja-JP" dirty="0"/>
          </a:p>
        </p:txBody>
      </p:sp>
      <p:sp>
        <p:nvSpPr>
          <p:cNvPr id="2" name="タイトル 1"/>
          <p:cNvSpPr>
            <a:spLocks noGrp="1"/>
          </p:cNvSpPr>
          <p:nvPr>
            <p:ph type="title"/>
          </p:nvPr>
        </p:nvSpPr>
        <p:spPr/>
        <p:txBody>
          <a:bodyPr/>
          <a:lstStyle/>
          <a:p>
            <a:r>
              <a:rPr kumimoji="1" lang="ja-JP" altLang="en-US" dirty="0" smtClean="0"/>
              <a:t>経済性の管理</a:t>
            </a:r>
            <a:endParaRPr kumimoji="1" lang="ja-JP" altLang="en-US" dirty="0"/>
          </a:p>
        </p:txBody>
      </p:sp>
      <p:sp>
        <p:nvSpPr>
          <p:cNvPr id="3" name="コンテンツ プレースホルダー 2"/>
          <p:cNvSpPr>
            <a:spLocks noGrp="1"/>
          </p:cNvSpPr>
          <p:nvPr>
            <p:ph idx="1"/>
          </p:nvPr>
        </p:nvSpPr>
        <p:spPr>
          <a:xfrm>
            <a:off x="467544" y="1268759"/>
            <a:ext cx="8064896" cy="3384377"/>
          </a:xfrm>
        </p:spPr>
        <p:txBody>
          <a:bodyPr>
            <a:normAutofit fontScale="92500" lnSpcReduction="10000"/>
          </a:bodyPr>
          <a:lstStyle/>
          <a:p>
            <a:pPr marL="0" indent="0">
              <a:buNone/>
            </a:pPr>
            <a:r>
              <a:rPr lang="ja-JP" altLang="en-US" dirty="0" smtClean="0"/>
              <a:t>注意すべき点</a:t>
            </a:r>
            <a:endParaRPr lang="en-US" altLang="ja-JP" dirty="0"/>
          </a:p>
          <a:p>
            <a:pPr marL="0" indent="0">
              <a:buNone/>
            </a:pPr>
            <a:endParaRPr lang="en-US" altLang="ja-JP" sz="2000" dirty="0" smtClean="0"/>
          </a:p>
          <a:p>
            <a:pPr>
              <a:buFont typeface="Wingdings" panose="05000000000000000000" pitchFamily="2" charset="2"/>
              <a:buChar char="l"/>
            </a:pPr>
            <a:r>
              <a:rPr lang="ja-JP" altLang="en-US" b="1" dirty="0"/>
              <a:t>開発チームから生み出されるプロダクトの価値の最大化に責任を</a:t>
            </a:r>
            <a:r>
              <a:rPr lang="ja-JP" altLang="en-US" b="1" dirty="0" smtClean="0"/>
              <a:t>持つこと</a:t>
            </a:r>
            <a:endParaRPr lang="en-US" altLang="ja-JP" b="1" dirty="0" smtClean="0"/>
          </a:p>
          <a:p>
            <a:pPr>
              <a:buFont typeface="Wingdings" panose="05000000000000000000" pitchFamily="2" charset="2"/>
              <a:buChar char="l"/>
            </a:pPr>
            <a:endParaRPr lang="en-US" altLang="ja-JP" b="1" dirty="0" smtClean="0"/>
          </a:p>
          <a:p>
            <a:pPr marL="0" indent="0">
              <a:buNone/>
            </a:pPr>
            <a:endParaRPr lang="en-US" altLang="ja-JP" dirty="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a:t>経済的</a:t>
            </a:r>
            <a:r>
              <a:rPr lang="ja-JP" altLang="en-US" b="1" dirty="0" smtClean="0"/>
              <a:t>な観点も開発チームに共有するのが望ましい</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a:t>
            </a:r>
            <a:r>
              <a:rPr kumimoji="1" lang="ja-JP" altLang="en-US" dirty="0" smtClean="0"/>
              <a:t>チームとの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9" name="グループ化 8"/>
          <p:cNvGrpSpPr/>
          <p:nvPr/>
        </p:nvGrpSpPr>
        <p:grpSpPr>
          <a:xfrm>
            <a:off x="1671703" y="2135981"/>
            <a:ext cx="5151955" cy="4212889"/>
            <a:chOff x="1671703" y="2135981"/>
            <a:chExt cx="5151955" cy="4212889"/>
          </a:xfrm>
        </p:grpSpPr>
        <p:sp>
          <p:nvSpPr>
            <p:cNvPr id="32" name="ドーナツ 31"/>
            <p:cNvSpPr/>
            <p:nvPr/>
          </p:nvSpPr>
          <p:spPr>
            <a:xfrm>
              <a:off x="2507581" y="2570637"/>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006275"/>
              <a:ext cx="1800200" cy="1800200"/>
            </a:xfrm>
            <a:prstGeom prst="rect">
              <a:avLst/>
            </a:prstGeom>
          </p:spPr>
        </p:pic>
        <p:sp>
          <p:nvSpPr>
            <p:cNvPr id="34" name="テキスト ボックス 33"/>
            <p:cNvSpPr txBox="1"/>
            <p:nvPr/>
          </p:nvSpPr>
          <p:spPr>
            <a:xfrm>
              <a:off x="1671703" y="4806475"/>
              <a:ext cx="2319827"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135981"/>
              <a:ext cx="1695001" cy="1695001"/>
            </a:xfrm>
            <a:prstGeom prst="rect">
              <a:avLst/>
            </a:prstGeom>
          </p:spPr>
        </p:pic>
        <p:sp>
          <p:nvSpPr>
            <p:cNvPr id="36" name="テキスト ボックス 35"/>
            <p:cNvSpPr txBox="1"/>
            <p:nvPr/>
          </p:nvSpPr>
          <p:spPr>
            <a:xfrm>
              <a:off x="4927064" y="3632290"/>
              <a:ext cx="1896594"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653869"/>
              <a:ext cx="1695001" cy="1695001"/>
            </a:xfrm>
            <a:prstGeom prst="rect">
              <a:avLst/>
            </a:prstGeom>
          </p:spPr>
        </p:pic>
        <p:sp>
          <p:nvSpPr>
            <p:cNvPr id="38" name="テキスト ボックス 37"/>
            <p:cNvSpPr txBox="1"/>
            <p:nvPr/>
          </p:nvSpPr>
          <p:spPr>
            <a:xfrm>
              <a:off x="4355403" y="5979538"/>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grpSp>
      <p:sp>
        <p:nvSpPr>
          <p:cNvPr id="39" name="テキスト ボックス 38"/>
          <p:cNvSpPr txBox="1"/>
          <p:nvPr/>
        </p:nvSpPr>
        <p:spPr>
          <a:xfrm>
            <a:off x="3445259" y="3979835"/>
            <a:ext cx="2109465"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スクラムチーム</a:t>
            </a:r>
            <a:endParaRPr kumimoji="1" lang="ja-JP" altLang="en-US" dirty="0">
              <a:latin typeface="メイリオ" panose="020B0604030504040204" pitchFamily="50" charset="-128"/>
              <a:ea typeface="メイリオ" panose="020B0604030504040204" pitchFamily="50" charset="-128"/>
            </a:endParaRPr>
          </a:p>
        </p:txBody>
      </p:sp>
      <p:sp>
        <p:nvSpPr>
          <p:cNvPr id="42" name="コンテンツ プレースホルダー 2"/>
          <p:cNvSpPr>
            <a:spLocks noGrp="1"/>
          </p:cNvSpPr>
          <p:nvPr>
            <p:ph idx="1"/>
          </p:nvPr>
        </p:nvSpPr>
        <p:spPr>
          <a:xfrm>
            <a:off x="467544" y="1268759"/>
            <a:ext cx="8424936" cy="5255865"/>
          </a:xfrm>
        </p:spPr>
        <p:txBody>
          <a:bodyPr/>
          <a:lstStyle/>
          <a:p>
            <a:pPr marL="0" indent="0">
              <a:buNone/>
            </a:pPr>
            <a:r>
              <a:rPr lang="ja-JP" altLang="en-US" dirty="0">
                <a:latin typeface="メイリオ" panose="020B0604030504040204" pitchFamily="50" charset="-128"/>
              </a:rPr>
              <a:t>プロダクトオーナーは</a:t>
            </a:r>
            <a:r>
              <a:rPr lang="ja-JP" altLang="en-US" dirty="0" smtClean="0">
                <a:latin typeface="メイリオ" panose="020B0604030504040204" pitchFamily="50" charset="-128"/>
              </a:rPr>
              <a:t>スクラムマスター・開発</a:t>
            </a:r>
            <a:r>
              <a:rPr lang="ja-JP" altLang="en-US" dirty="0">
                <a:latin typeface="メイリオ" panose="020B0604030504040204" pitchFamily="50" charset="-128"/>
              </a:rPr>
              <a:t>チーム</a:t>
            </a:r>
            <a:r>
              <a:rPr lang="ja-JP" altLang="en-US" dirty="0" smtClean="0">
                <a:latin typeface="メイリオ" panose="020B0604030504040204" pitchFamily="50" charset="-128"/>
              </a:rPr>
              <a:t>と</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協力</a:t>
            </a:r>
            <a:r>
              <a:rPr lang="ja-JP" altLang="en-US" dirty="0">
                <a:latin typeface="メイリオ" panose="020B0604030504040204" pitchFamily="50" charset="-128"/>
              </a:rPr>
              <a:t>しあうことで「プロダクトの価値向上」と</a:t>
            </a:r>
            <a:r>
              <a:rPr lang="ja-JP" altLang="en-US" dirty="0" smtClean="0">
                <a:latin typeface="メイリオ" panose="020B0604030504040204" pitchFamily="50" charset="-128"/>
              </a:rPr>
              <a:t>いう</a:t>
            </a:r>
            <a:endParaRPr lang="en-US" altLang="ja-JP" dirty="0" smtClean="0">
              <a:latin typeface="メイリオ" panose="020B0604030504040204" pitchFamily="50" charset="-128"/>
            </a:endParaRPr>
          </a:p>
          <a:p>
            <a:pPr marL="0" indent="0">
              <a:buNone/>
            </a:pPr>
            <a:r>
              <a:rPr lang="ja-JP" altLang="en-US" dirty="0" smtClean="0">
                <a:latin typeface="メイリオ" panose="020B0604030504040204" pitchFamily="50" charset="-128"/>
              </a:rPr>
              <a:t>ミッション</a:t>
            </a:r>
            <a:r>
              <a:rPr lang="ja-JP" altLang="en-US" dirty="0">
                <a:latin typeface="メイリオ" panose="020B0604030504040204" pitchFamily="50" charset="-128"/>
              </a:rPr>
              <a:t>を果せる。</a:t>
            </a:r>
            <a:endParaRPr lang="en-US" altLang="ja-JP" dirty="0">
              <a:latin typeface="メイリオ" panose="020B0604030504040204" pitchFamily="50" charset="-128"/>
            </a:endParaRPr>
          </a:p>
          <a:p>
            <a:pPr marL="0" indent="0">
              <a:buNone/>
            </a:pPr>
            <a:endParaRPr kumimoji="1" lang="ja-JP" altLang="en-US" dirty="0"/>
          </a:p>
        </p:txBody>
      </p:sp>
    </p:spTree>
    <p:extLst>
      <p:ext uri="{BB962C8B-B14F-4D97-AF65-F5344CB8AC3E}">
        <p14:creationId xmlns:p14="http://schemas.microsoft.com/office/powerpoint/2010/main" val="695451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トップダウン型マネージャーの場合</a:t>
            </a:r>
            <a:endParaRPr lang="en-US" altLang="ja-JP" b="1" dirty="0" smtClean="0"/>
          </a:p>
          <a:p>
            <a:pPr marL="0" indent="0">
              <a:buNone/>
            </a:pPr>
            <a:r>
              <a:rPr lang="ja-JP" altLang="en-US" dirty="0" smtClean="0"/>
              <a:t>進捗管理に重きを置いているため開発チームには</a:t>
            </a:r>
            <a:endParaRPr lang="en-US" altLang="ja-JP" dirty="0" smtClean="0"/>
          </a:p>
          <a:p>
            <a:pPr marL="0" indent="0">
              <a:buNone/>
            </a:pPr>
            <a:r>
              <a:rPr lang="ja-JP" altLang="en-US" u="sng" dirty="0" smtClean="0"/>
              <a:t>進捗</a:t>
            </a:r>
            <a:r>
              <a:rPr lang="ja-JP" altLang="en-US" u="sng" dirty="0"/>
              <a:t>報告</a:t>
            </a:r>
            <a:r>
              <a:rPr lang="ja-JP" altLang="en-US" u="sng" dirty="0" smtClean="0"/>
              <a:t>を常に求める</a:t>
            </a:r>
            <a:r>
              <a:rPr lang="ja-JP" altLang="en-US" dirty="0" smtClean="0"/>
              <a: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トップダウン型</a:t>
                </a:r>
                <a:endParaRPr lang="en-US" altLang="ja-JP" b="1" dirty="0" smtClean="0">
                  <a:latin typeface="メイリオ" panose="020B0604030504040204" pitchFamily="50" charset="-128"/>
                  <a:ea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rPr>
                  <a:t>マネージャー</a:t>
                </a:r>
                <a:endParaRPr kumimoji="1"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指示</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662384" y="4683740"/>
              <a:ext cx="1584176"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報告</a:t>
              </a:r>
              <a:endParaRPr kumimoji="1" lang="ja-JP" altLang="en-US" dirty="0">
                <a:latin typeface="メイリオ" panose="020B0604030504040204" pitchFamily="50" charset="-128"/>
                <a:ea typeface="メイリオ" panose="020B0604030504040204" pitchFamily="50" charset="-128"/>
              </a:endParaRPr>
            </a:p>
          </p:txBody>
        </p:sp>
      </p:grpSp>
      <p:sp>
        <p:nvSpPr>
          <p:cNvPr id="18" name="角丸四角形吹き出し 17"/>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・プロジェクト完了の計画を提示</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・計画との差異に関しては説明を要求</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開発チームとの関わりについて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プロダクトオーナーの場合</a:t>
            </a:r>
            <a:endParaRPr lang="en-US" altLang="ja-JP" b="1" dirty="0" smtClean="0"/>
          </a:p>
          <a:p>
            <a:pPr marL="0" indent="0">
              <a:buNone/>
            </a:pPr>
            <a:r>
              <a:rPr lang="ja-JP" altLang="en-US" dirty="0" smtClean="0"/>
              <a:t>開発チームが自律的に開発を進めるために、</a:t>
            </a:r>
            <a:endParaRPr lang="en-US" altLang="ja-JP" dirty="0" smtClean="0"/>
          </a:p>
          <a:p>
            <a:pPr marL="0" indent="0">
              <a:buNone/>
            </a:pPr>
            <a:r>
              <a:rPr lang="ja-JP" altLang="en-US" b="1" u="sng" dirty="0" smtClean="0">
                <a:solidFill>
                  <a:srgbClr val="FF0000"/>
                </a:solidFill>
              </a:rPr>
              <a:t>マーケットの課題・優先順位の判断基準</a:t>
            </a:r>
            <a:r>
              <a:rPr lang="ja-JP" altLang="en-US" b="1" u="sng" dirty="0">
                <a:solidFill>
                  <a:srgbClr val="FF0000"/>
                </a:solidFill>
              </a:rPr>
              <a:t>・</a:t>
            </a:r>
            <a:r>
              <a:rPr lang="ja-JP" altLang="en-US" b="1" u="sng" dirty="0" smtClean="0">
                <a:solidFill>
                  <a:srgbClr val="FF0000"/>
                </a:solidFill>
              </a:rPr>
              <a:t>スコープ範囲等</a:t>
            </a:r>
            <a:r>
              <a:rPr lang="ja-JP" altLang="en-US" dirty="0" smtClean="0"/>
              <a:t>の提示が求められる。</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grpSp>
        <p:nvGrpSpPr>
          <p:cNvPr id="17" name="グループ化 16"/>
          <p:cNvGrpSpPr/>
          <p:nvPr/>
        </p:nvGrpSpPr>
        <p:grpSpPr>
          <a:xfrm>
            <a:off x="782152" y="4225435"/>
            <a:ext cx="7248690" cy="2132087"/>
            <a:chOff x="971600" y="3197984"/>
            <a:chExt cx="7248690" cy="2132087"/>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開発チーム</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提示</a:t>
              </a:r>
            </a:p>
          </p:txBody>
        </p:sp>
        <p:sp>
          <p:nvSpPr>
            <p:cNvPr id="16" name="テキスト ボックス 15"/>
            <p:cNvSpPr txBox="1"/>
            <p:nvPr/>
          </p:nvSpPr>
          <p:spPr>
            <a:xfrm>
              <a:off x="3393296" y="4683740"/>
              <a:ext cx="230425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受け入れ確認の依頼</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改善案</a:t>
              </a:r>
              <a:r>
                <a:rPr lang="ja-JP" altLang="en-US" dirty="0" smtClean="0">
                  <a:latin typeface="メイリオ" panose="020B0604030504040204" pitchFamily="50" charset="-128"/>
                  <a:ea typeface="メイリオ" panose="020B0604030504040204" pitchFamily="50" charset="-128"/>
                </a:rPr>
                <a:t>の提示</a:t>
              </a:r>
              <a:endParaRPr lang="ja-JP" altLang="en-US" dirty="0">
                <a:latin typeface="メイリオ" panose="020B0604030504040204" pitchFamily="50" charset="-128"/>
                <a:ea typeface="メイリオ" panose="020B0604030504040204" pitchFamily="50" charset="-128"/>
              </a:endParaRP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開発チームが自律的に開発を進められるような情報を提示することが必要</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2733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スクラムチームと</a:t>
            </a:r>
            <a:r>
              <a:rPr lang="ja-JP" altLang="en-US" dirty="0" smtClean="0"/>
              <a:t>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kumimoji="1" lang="ja-JP" altLang="en-US" b="1" dirty="0" smtClean="0"/>
              <a:t>スクラムマスターとの協力</a:t>
            </a:r>
            <a:endParaRPr kumimoji="1" lang="en-US" altLang="ja-JP" b="1" dirty="0" smtClean="0"/>
          </a:p>
          <a:p>
            <a:pPr marL="0" indent="0">
              <a:buNone/>
            </a:pPr>
            <a:r>
              <a:rPr kumimoji="1" lang="ja-JP" altLang="en-US" dirty="0" smtClean="0"/>
              <a:t>第三者的な立ち位置のスクラムマスターからフィードバックを受けることで自身の行動を改善する機会を作れる。またプロダクト開発における障害を相談することで支援を受けることもできる。</a:t>
            </a:r>
            <a:endParaRPr kumimoji="1" lang="ja-JP" altLang="en-US" dirty="0"/>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ja-JP" altLang="en-US" b="1" dirty="0">
                    <a:solidFill>
                      <a:srgbClr val="000000"/>
                    </a:solidFill>
                    <a:latin typeface="メイリオ" panose="020B0604030504040204" pitchFamily="50" charset="-128"/>
                    <a:ea typeface="メイリオ" panose="020B0604030504040204" pitchFamily="50" charset="-128"/>
                  </a:rPr>
                  <a:t>プロダクトオーナー</a:t>
                </a: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相談</a:t>
              </a: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ja-JP" altLang="en-US" sz="1600" dirty="0" smtClean="0">
                  <a:solidFill>
                    <a:srgbClr val="000000"/>
                  </a:solidFill>
                  <a:latin typeface="メイリオ" panose="020B0604030504040204" pitchFamily="50" charset="-128"/>
                  <a:ea typeface="メイリオ" panose="020B0604030504040204" pitchFamily="50" charset="-128"/>
                </a:rPr>
                <a:t>支援・</a:t>
              </a:r>
              <a:endParaRPr lang="en-US" altLang="ja-JP" sz="1600" dirty="0">
                <a:solidFill>
                  <a:srgbClr val="000000"/>
                </a:solidFill>
                <a:latin typeface="メイリオ" panose="020B0604030504040204" pitchFamily="50" charset="-128"/>
                <a:ea typeface="メイリオ" panose="020B0604030504040204" pitchFamily="50" charset="-128"/>
              </a:endParaRPr>
            </a:p>
            <a:p>
              <a:pPr algn="ctr"/>
              <a:r>
                <a:rPr lang="ja-JP" altLang="en-US" sz="1600" dirty="0" smtClean="0">
                  <a:solidFill>
                    <a:srgbClr val="000000"/>
                  </a:solidFill>
                  <a:latin typeface="メイリオ" panose="020B0604030504040204" pitchFamily="50" charset="-128"/>
                  <a:ea typeface="メイリオ" panose="020B0604030504040204" pitchFamily="50" charset="-128"/>
                </a:rPr>
                <a:t>フィードバック</a:t>
              </a:r>
              <a:endParaRPr lang="en-US" altLang="ja-JP" sz="1600" dirty="0" smtClean="0">
                <a:solidFill>
                  <a:srgbClr val="000000"/>
                </a:solidFill>
                <a:latin typeface="メイリオ" panose="020B0604030504040204" pitchFamily="50" charset="-128"/>
                <a:ea typeface="メイリオ" panose="020B0604030504040204" pitchFamily="50" charset="-128"/>
              </a:endParaRP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kumimoji="1" lang="ja-JP" altLang="en-US" sz="1600" dirty="0" smtClean="0">
                <a:latin typeface="メイリオ" panose="020B0604030504040204" pitchFamily="50" charset="-128"/>
                <a:ea typeface="メイリオ" panose="020B0604030504040204" pitchFamily="50" charset="-128"/>
              </a:rPr>
              <a:t>スクラムマスター</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8102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スクラムの基本的な概念、セレモニーの内容</a:t>
            </a:r>
            <a:r>
              <a:rPr lang="en-US" altLang="ja-JP" baseline="30000" dirty="0"/>
              <a:t>※</a:t>
            </a:r>
            <a:r>
              <a:rPr kumimoji="1" lang="ja-JP" altLang="en-US" dirty="0" smtClean="0"/>
              <a:t>を理解している認識で話を進め</a:t>
            </a:r>
            <a:r>
              <a:rPr lang="ja-JP" altLang="en-US" dirty="0" smtClean="0"/>
              <a:t>ます</a:t>
            </a:r>
            <a:r>
              <a:rPr kumimoji="1" lang="ja-JP" altLang="en-US" dirty="0" smtClean="0"/>
              <a:t>。</a:t>
            </a:r>
            <a:endParaRPr kumimoji="1" lang="en-US" altLang="ja-JP" dirty="0" smtClean="0"/>
          </a:p>
          <a:p>
            <a:pPr marL="0" indent="0">
              <a:buNone/>
            </a:pPr>
            <a:endParaRPr kumimoji="1" lang="en-US" altLang="ja-JP" sz="1800" dirty="0" smtClean="0"/>
          </a:p>
          <a:p>
            <a:pPr marL="0" indent="0">
              <a:buNone/>
            </a:pPr>
            <a:r>
              <a:rPr kumimoji="1" lang="ja-JP" altLang="en-US" sz="1800" dirty="0" smtClean="0"/>
              <a:t>　</a:t>
            </a:r>
            <a:r>
              <a:rPr kumimoji="1" lang="en-US" altLang="ja-JP" sz="1800" dirty="0" smtClean="0"/>
              <a:t>※</a:t>
            </a:r>
            <a:r>
              <a:rPr kumimoji="1" lang="ja-JP" altLang="en-US" sz="1800" dirty="0" smtClean="0"/>
              <a:t>スクラムガイドに記載されている内容</a:t>
            </a:r>
            <a:endParaRPr kumimoji="1" lang="en-US" altLang="ja-JP" sz="1800" dirty="0" smtClean="0"/>
          </a:p>
          <a:p>
            <a:pPr marL="0" indent="0">
              <a:buNone/>
            </a:pPr>
            <a:r>
              <a:rPr lang="ja-JP" altLang="en-US" sz="1800" dirty="0"/>
              <a:t>　</a:t>
            </a:r>
            <a:r>
              <a:rPr lang="ja-JP" altLang="en-US" sz="1800" dirty="0" smtClean="0"/>
              <a:t>　</a:t>
            </a: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smtClean="0"/>
              <a:t>本資料は以下の資料を基に作成しているため、記載資料を読むことで理解が深まります。</a:t>
            </a:r>
            <a:endParaRPr lang="en-US" altLang="ja-JP" dirty="0" smtClean="0"/>
          </a:p>
          <a:p>
            <a:pPr marL="0" indent="0">
              <a:buNone/>
            </a:pPr>
            <a:r>
              <a:rPr lang="ja-JP" altLang="en-US" sz="2000" dirty="0"/>
              <a:t>　</a:t>
            </a:r>
            <a:r>
              <a:rPr lang="ja-JP" altLang="en-US" sz="2000" dirty="0" smtClean="0"/>
              <a:t>「エッセンシャルスクラム</a:t>
            </a:r>
            <a:r>
              <a:rPr lang="en-US" altLang="ja-JP" sz="2000" dirty="0" smtClean="0"/>
              <a:t>(</a:t>
            </a:r>
            <a:r>
              <a:rPr lang="ja-JP" altLang="en-US" sz="2000" dirty="0" smtClean="0"/>
              <a:t>翔泳社発行</a:t>
            </a:r>
            <a:r>
              <a:rPr lang="en-US" altLang="ja-JP" sz="2000" dirty="0" smtClean="0"/>
              <a:t>)</a:t>
            </a:r>
            <a:r>
              <a:rPr lang="ja-JP" altLang="en-US" sz="2000" dirty="0" smtClean="0"/>
              <a:t>」</a:t>
            </a:r>
            <a:endParaRPr lang="en-US" altLang="ja-JP" sz="2000" dirty="0" smtClean="0"/>
          </a:p>
          <a:p>
            <a:pPr marL="0" indent="0">
              <a:buNone/>
            </a:pPr>
            <a:r>
              <a:rPr kumimoji="1" lang="ja-JP" altLang="en-US" sz="2000" dirty="0"/>
              <a:t>　</a:t>
            </a:r>
            <a:r>
              <a:rPr lang="ja-JP" altLang="en-US" sz="2000" dirty="0" smtClean="0"/>
              <a:t>「</a:t>
            </a:r>
            <a:r>
              <a:rPr lang="en-US" altLang="ja-JP" sz="2000" dirty="0" smtClean="0"/>
              <a:t>PMBOK</a:t>
            </a:r>
            <a:r>
              <a:rPr lang="ja-JP" altLang="en-US" sz="2000" dirty="0" smtClean="0"/>
              <a:t>ガイド（第</a:t>
            </a:r>
            <a:r>
              <a:rPr lang="en-US" altLang="ja-JP" sz="2000" dirty="0" smtClean="0"/>
              <a:t>6</a:t>
            </a:r>
            <a:r>
              <a:rPr lang="ja-JP" altLang="en-US" sz="2000" dirty="0" smtClean="0"/>
              <a:t>版）」</a:t>
            </a:r>
            <a:endParaRPr lang="en-US" altLang="ja-JP" sz="2000" dirty="0"/>
          </a:p>
          <a:p>
            <a:pPr marL="0" indent="0">
              <a:buNone/>
            </a:pPr>
            <a:r>
              <a:rPr lang="ja-JP" altLang="en-US" sz="2000" dirty="0"/>
              <a:t>　</a:t>
            </a:r>
            <a:r>
              <a:rPr lang="ja-JP" altLang="en-US" sz="2000" dirty="0" smtClean="0"/>
              <a:t>「スクラムガイド」</a:t>
            </a:r>
            <a:endParaRPr lang="en-US" altLang="ja-JP"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開発チームが自己組織化チームになるためにプロダクトに関する理解を深める必要がある。プロダクトオーナーは開発チームへの支援として</a:t>
            </a:r>
            <a:r>
              <a:rPr lang="ja-JP" altLang="en-US" b="1" dirty="0" smtClean="0">
                <a:solidFill>
                  <a:srgbClr val="FF0000"/>
                </a:solidFill>
                <a:latin typeface="メイリオ" panose="020B0604030504040204" pitchFamily="50" charset="-128"/>
                <a:ea typeface="メイリオ" panose="020B0604030504040204" pitchFamily="50" charset="-128"/>
              </a:rPr>
              <a:t>可能な限りプロダクトに関わる情報はすべてオープンする</a:t>
            </a:r>
            <a:r>
              <a:rPr lang="ja-JP" altLang="en-US" dirty="0" smtClean="0">
                <a:solidFill>
                  <a:schemeClr val="tx1"/>
                </a:solidFill>
                <a:latin typeface="メイリオ" panose="020B0604030504040204" pitchFamily="50" charset="-128"/>
                <a:ea typeface="メイリオ" panose="020B0604030504040204" pitchFamily="50" charset="-128"/>
              </a:rPr>
              <a:t>ことが望ましい。また理解を促すためにも</a:t>
            </a:r>
            <a:r>
              <a:rPr lang="ja-JP" altLang="en-US" b="1" dirty="0" smtClean="0">
                <a:solidFill>
                  <a:srgbClr val="FF0000"/>
                </a:solidFill>
                <a:latin typeface="メイリオ" panose="020B0604030504040204" pitchFamily="50" charset="-128"/>
                <a:ea typeface="メイリオ" panose="020B0604030504040204" pitchFamily="50" charset="-128"/>
              </a:rPr>
              <a:t>ドキュメント</a:t>
            </a:r>
            <a:r>
              <a:rPr lang="ja-JP" altLang="en-US" b="1" dirty="0">
                <a:solidFill>
                  <a:srgbClr val="FF0000"/>
                </a:solidFill>
                <a:latin typeface="メイリオ" panose="020B0604030504040204" pitchFamily="50" charset="-128"/>
                <a:ea typeface="メイリオ" panose="020B0604030504040204" pitchFamily="50" charset="-128"/>
              </a:rPr>
              <a:t>より</a:t>
            </a:r>
            <a:r>
              <a:rPr lang="ja-JP" altLang="en-US" b="1" dirty="0" smtClean="0">
                <a:solidFill>
                  <a:srgbClr val="FF0000"/>
                </a:solidFill>
                <a:latin typeface="メイリオ" panose="020B0604030504040204" pitchFamily="50" charset="-128"/>
                <a:ea typeface="メイリオ" panose="020B0604030504040204" pitchFamily="50" charset="-128"/>
              </a:rPr>
              <a:t>対面で話す</a:t>
            </a:r>
            <a:r>
              <a:rPr lang="ja-JP" altLang="en-US" dirty="0" smtClean="0">
                <a:solidFill>
                  <a:schemeClr val="tx1"/>
                </a:solidFill>
                <a:latin typeface="メイリオ" panose="020B0604030504040204" pitchFamily="50" charset="-128"/>
                <a:ea typeface="メイリオ" panose="020B0604030504040204" pitchFamily="50" charset="-128"/>
              </a:rPr>
              <a:t>ことが最も効果的である。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スクラムチームとの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lnSpcReduction="10000"/>
          </a:bodyPr>
          <a:lstStyle/>
          <a:p>
            <a:pPr marL="0" indent="0">
              <a:buNone/>
            </a:pPr>
            <a:r>
              <a:rPr lang="ja-JP" altLang="en-US" dirty="0" smtClean="0"/>
              <a:t>注意すべき点</a:t>
            </a:r>
            <a:endParaRPr lang="en-US" altLang="ja-JP" dirty="0" smtClean="0"/>
          </a:p>
          <a:p>
            <a:pPr marL="0" indent="0">
              <a:buNone/>
            </a:pPr>
            <a:endParaRPr lang="en-US" altLang="ja-JP" dirty="0" smtClean="0"/>
          </a:p>
          <a:p>
            <a:pPr>
              <a:buFont typeface="Wingdings" panose="05000000000000000000" pitchFamily="2" charset="2"/>
              <a:buChar char="l"/>
            </a:pPr>
            <a:r>
              <a:rPr lang="ja-JP" altLang="en-US" b="1" dirty="0" smtClean="0"/>
              <a:t>マイクロマネジメントをしないこと</a:t>
            </a:r>
            <a:endParaRPr lang="en-US" altLang="ja-JP" b="1"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a:buFont typeface="Wingdings" panose="05000000000000000000" pitchFamily="2" charset="2"/>
              <a:buChar char="l"/>
            </a:pPr>
            <a:r>
              <a:rPr lang="ja-JP" altLang="en-US" b="1" dirty="0" smtClean="0"/>
              <a:t>開発チームがプロダクトに関する理解を深めるための支援を</a:t>
            </a:r>
            <a:r>
              <a:rPr lang="ja-JP" altLang="en-US" b="1" dirty="0"/>
              <a:t>惜しまない</a:t>
            </a:r>
            <a:r>
              <a:rPr lang="ja-JP" altLang="en-US" b="1" dirty="0" smtClean="0"/>
              <a:t>こと</a:t>
            </a:r>
            <a:endParaRPr lang="en-US" altLang="ja-JP" b="1"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sp>
        <p:nvSpPr>
          <p:cNvPr id="5" name="角丸四角形 4"/>
          <p:cNvSpPr/>
          <p:nvPr/>
        </p:nvSpPr>
        <p:spPr>
          <a:xfrm>
            <a:off x="403048" y="2492896"/>
            <a:ext cx="8273408" cy="14401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メイリオ" panose="020B0604030504040204" pitchFamily="50" charset="-128"/>
                <a:ea typeface="メイリオ" panose="020B0604030504040204" pitchFamily="50" charset="-128"/>
              </a:rPr>
              <a:t>スクラムでは開発チームの自己組織化に価値を置いている。そのためプロダクトオーナーは開発</a:t>
            </a:r>
            <a:r>
              <a:rPr lang="ja-JP" altLang="en-US" dirty="0">
                <a:solidFill>
                  <a:schemeClr val="tx1"/>
                </a:solidFill>
                <a:latin typeface="メイリオ" panose="020B0604030504040204" pitchFamily="50" charset="-128"/>
                <a:ea typeface="メイリオ" panose="020B0604030504040204" pitchFamily="50" charset="-128"/>
              </a:rPr>
              <a:t>チームを尊重し、開発チーム内の</a:t>
            </a:r>
            <a:r>
              <a:rPr lang="ja-JP" altLang="en-US" dirty="0" smtClean="0">
                <a:solidFill>
                  <a:schemeClr val="tx1"/>
                </a:solidFill>
                <a:latin typeface="メイリオ" panose="020B0604030504040204" pitchFamily="50" charset="-128"/>
                <a:ea typeface="メイリオ" panose="020B0604030504040204" pitchFamily="50" charset="-128"/>
              </a:rPr>
              <a:t>やり方・ベロシティに</a:t>
            </a:r>
            <a:r>
              <a:rPr lang="ja-JP" altLang="en-US" dirty="0">
                <a:solidFill>
                  <a:schemeClr val="tx1"/>
                </a:solidFill>
                <a:latin typeface="メイリオ" panose="020B0604030504040204" pitchFamily="50" charset="-128"/>
                <a:ea typeface="メイリオ" panose="020B0604030504040204" pitchFamily="50" charset="-128"/>
              </a:rPr>
              <a:t>口を</a:t>
            </a:r>
            <a:r>
              <a:rPr lang="ja-JP" altLang="en-US" dirty="0" smtClean="0">
                <a:solidFill>
                  <a:schemeClr val="tx1"/>
                </a:solidFill>
                <a:latin typeface="メイリオ" panose="020B0604030504040204" pitchFamily="50" charset="-128"/>
                <a:ea typeface="メイリオ" panose="020B0604030504040204" pitchFamily="50" charset="-128"/>
              </a:rPr>
              <a:t>出すのは望ましくない。そして開発</a:t>
            </a:r>
            <a:r>
              <a:rPr lang="ja-JP" altLang="en-US" dirty="0">
                <a:solidFill>
                  <a:schemeClr val="tx1"/>
                </a:solidFill>
                <a:latin typeface="メイリオ" panose="020B0604030504040204" pitchFamily="50" charset="-128"/>
                <a:ea typeface="メイリオ" panose="020B0604030504040204" pitchFamily="50" charset="-128"/>
              </a:rPr>
              <a:t>チーム</a:t>
            </a:r>
            <a:r>
              <a:rPr lang="ja-JP" altLang="en-US" dirty="0" smtClean="0">
                <a:solidFill>
                  <a:schemeClr val="tx1"/>
                </a:solidFill>
                <a:latin typeface="メイリオ" panose="020B0604030504040204" pitchFamily="50" charset="-128"/>
                <a:ea typeface="メイリオ" panose="020B0604030504040204" pitchFamily="50" charset="-128"/>
              </a:rPr>
              <a:t>がスプリントのゴールを達成できる計画づくりをするための能力を尊重しないといけない。</a:t>
            </a:r>
            <a:endParaRPr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73432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ステークホルダー（</a:t>
            </a:r>
            <a:r>
              <a:rPr lang="ja-JP" altLang="en-US" dirty="0" smtClean="0"/>
              <a:t>スクラムチーム</a:t>
            </a:r>
            <a:r>
              <a:rPr lang="ja-JP" altLang="en-US" dirty="0"/>
              <a:t>以外のプロダクト関係者の総称）</a:t>
            </a:r>
            <a:r>
              <a:rPr kumimoji="1" lang="ja-JP" altLang="en-US" dirty="0" smtClean="0"/>
              <a:t>と協力関係を築くこと</a:t>
            </a:r>
            <a:r>
              <a:rPr lang="ja-JP" altLang="en-US" dirty="0"/>
              <a:t>で、プロダクトに関する有用</a:t>
            </a:r>
            <a:r>
              <a:rPr kumimoji="1" lang="ja-JP" altLang="en-US" dirty="0" smtClean="0"/>
              <a:t>な情報の獲得やフィードバックをもらうことができる。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grpSp>
        <p:nvGrpSpPr>
          <p:cNvPr id="14" name="グループ化 13"/>
          <p:cNvGrpSpPr/>
          <p:nvPr/>
        </p:nvGrpSpPr>
        <p:grpSpPr>
          <a:xfrm>
            <a:off x="2195736" y="2636912"/>
            <a:ext cx="4424653" cy="3634498"/>
            <a:chOff x="2250335" y="2708920"/>
            <a:chExt cx="4424653" cy="3634498"/>
          </a:xfrm>
        </p:grpSpPr>
        <p:grpSp>
          <p:nvGrpSpPr>
            <p:cNvPr id="5" name="グループ化 4"/>
            <p:cNvGrpSpPr/>
            <p:nvPr/>
          </p:nvGrpSpPr>
          <p:grpSpPr>
            <a:xfrm>
              <a:off x="2250335" y="2708920"/>
              <a:ext cx="3977849" cy="3634498"/>
              <a:chOff x="2173477" y="2060848"/>
              <a:chExt cx="4756404" cy="4282570"/>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2318519" y="3873944"/>
                <a:ext cx="1914674" cy="338554"/>
              </a:xfrm>
              <a:prstGeom prst="rect">
                <a:avLst/>
              </a:prstGeom>
              <a:noFill/>
            </p:spPr>
            <p:txBody>
              <a:bodyPr wrap="square" rtlCol="0">
                <a:spAutoFit/>
              </a:bodyPr>
              <a:lstStyle/>
              <a:p>
                <a:pPr algn="ctr"/>
                <a:r>
                  <a:rPr lang="ja-JP" altLang="en-US" sz="1600" dirty="0" smtClean="0">
                    <a:latin typeface="メイリオ" panose="020B0604030504040204" pitchFamily="50" charset="-128"/>
                    <a:ea typeface="メイリオ" panose="020B0604030504040204" pitchFamily="50" charset="-128"/>
                  </a:rPr>
                  <a:t>顧客</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2515899"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上司</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営業</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法務</a:t>
                </a:r>
                <a:r>
                  <a:rPr lang="en-US" altLang="ja-JP" sz="1600" dirty="0" err="1" smtClean="0">
                    <a:latin typeface="メイリオ" panose="020B0604030504040204" pitchFamily="50" charset="-128"/>
                    <a:ea typeface="メイリオ" panose="020B0604030504040204" pitchFamily="50" charset="-128"/>
                  </a:rPr>
                  <a:t>etc</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ja-JP" altLang="en-US" sz="1600" b="1" dirty="0" smtClean="0">
                  <a:latin typeface="メイリオ" panose="020B0604030504040204" pitchFamily="50" charset="-128"/>
                  <a:ea typeface="メイリオ" panose="020B0604030504040204" pitchFamily="50" charset="-128"/>
                </a:rPr>
                <a:t>プロダクトオーナー</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kumimoji="1" lang="ja-JP" altLang="en-US" dirty="0" smtClean="0"/>
              <a:t>注意すべき点</a:t>
            </a:r>
            <a:endParaRPr kumimoji="1" lang="en-US" altLang="ja-JP" dirty="0" smtClean="0"/>
          </a:p>
          <a:p>
            <a:pPr marL="0" indent="0">
              <a:buNone/>
            </a:pPr>
            <a:endParaRPr lang="en-US" altLang="ja-JP" dirty="0"/>
          </a:p>
          <a:p>
            <a:pPr>
              <a:buFont typeface="Wingdings" panose="05000000000000000000" pitchFamily="2" charset="2"/>
              <a:buChar char="l"/>
            </a:pPr>
            <a:r>
              <a:rPr kumimoji="1" lang="ja-JP" altLang="en-US" b="1" dirty="0" smtClean="0"/>
              <a:t>ステークホルダーからプロダクトに関する有用な情報を得るための努力を行うのが望ましい</a:t>
            </a:r>
            <a:endParaRPr kumimoji="1" lang="en-US" altLang="ja-JP" b="1" dirty="0" smtClean="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smtClean="0"/>
          </a:p>
          <a:p>
            <a:pPr marL="0" indent="0">
              <a:buNone/>
            </a:pPr>
            <a:endParaRPr kumimoji="1" lang="en-US" altLang="ja-JP" b="1" dirty="0" smtClean="0"/>
          </a:p>
          <a:p>
            <a:pPr>
              <a:buFont typeface="Wingdings" panose="05000000000000000000" pitchFamily="2" charset="2"/>
              <a:buChar char="l"/>
            </a:pPr>
            <a:r>
              <a:rPr lang="ja-JP" altLang="en-US" b="1" dirty="0" smtClean="0"/>
              <a:t>ステークホルダーの要求を鵜呑みにし過ぎないこと</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ステークホルダーからフィードバックを受けることでプロダクトに関する有用な情報や思いもよらないインサイトを得られる可能性がある。</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r>
              <a:rPr kumimoji="1" lang="ja-JP" altLang="en-US" dirty="0" smtClean="0">
                <a:solidFill>
                  <a:schemeClr val="tx1"/>
                </a:solidFill>
                <a:latin typeface="メイリオ" panose="020B0604030504040204" pitchFamily="50" charset="-128"/>
                <a:ea typeface="メイリオ" panose="020B0604030504040204" pitchFamily="50" charset="-128"/>
              </a:rPr>
              <a:t>そのため適切な経済性の管理の元スプリントレビューなどの場を通してステークホルダーからフィードバックが得られる努力を行うのが望ましい。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393870" y="4869160"/>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メイリオ" panose="020B0604030504040204" pitchFamily="50" charset="-128"/>
                <a:ea typeface="メイリオ" panose="020B0604030504040204" pitchFamily="50" charset="-128"/>
              </a:rPr>
              <a:t>ステークホルダーの要求は優先順位にも影響を与えるため尊重すべきだが、慎重に検討しないといけない。なぜなら</a:t>
            </a:r>
            <a:r>
              <a:rPr kumimoji="1" lang="ja-JP" altLang="en-US" b="1" dirty="0" smtClean="0">
                <a:solidFill>
                  <a:srgbClr val="FF0000"/>
                </a:solidFill>
                <a:latin typeface="メイリオ" panose="020B0604030504040204" pitchFamily="50" charset="-128"/>
                <a:ea typeface="メイリオ" panose="020B0604030504040204" pitchFamily="50" charset="-128"/>
              </a:rPr>
              <a:t>ステーク</a:t>
            </a:r>
            <a:r>
              <a:rPr lang="ja-JP" altLang="en-US" b="1" dirty="0" smtClean="0">
                <a:solidFill>
                  <a:srgbClr val="FF0000"/>
                </a:solidFill>
                <a:latin typeface="メイリオ" panose="020B0604030504040204" pitchFamily="50" charset="-128"/>
                <a:ea typeface="メイリオ" panose="020B0604030504040204" pitchFamily="50" charset="-128"/>
              </a:rPr>
              <a:t>ホルダーの要求を満たすことが</a:t>
            </a:r>
            <a:r>
              <a:rPr lang="en-US" altLang="ja-JP" b="1" dirty="0" smtClean="0">
                <a:solidFill>
                  <a:srgbClr val="FF0000"/>
                </a:solidFill>
                <a:latin typeface="メイリオ" panose="020B0604030504040204" pitchFamily="50" charset="-128"/>
                <a:ea typeface="メイリオ" panose="020B0604030504040204" pitchFamily="50" charset="-128"/>
              </a:rPr>
              <a:t>ROI</a:t>
            </a:r>
            <a:r>
              <a:rPr lang="ja-JP" altLang="en-US" b="1" dirty="0" smtClean="0">
                <a:solidFill>
                  <a:srgbClr val="FF0000"/>
                </a:solidFill>
                <a:latin typeface="メイリオ" panose="020B0604030504040204" pitchFamily="50" charset="-128"/>
                <a:ea typeface="メイリオ" panose="020B0604030504040204" pitchFamily="50" charset="-128"/>
              </a:rPr>
              <a:t>の向上につながるとは限らない</a:t>
            </a:r>
            <a:r>
              <a:rPr lang="ja-JP" altLang="en-US" dirty="0" smtClean="0">
                <a:solidFill>
                  <a:schemeClr val="tx1"/>
                </a:solidFill>
                <a:latin typeface="メイリオ" panose="020B0604030504040204" pitchFamily="50" charset="-128"/>
                <a:ea typeface="メイリオ" panose="020B0604030504040204" pitchFamily="50" charset="-128"/>
              </a:rPr>
              <a:t>ため。</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プロダクトオーナーは自身のミッションがあくまで「</a:t>
            </a:r>
            <a:r>
              <a:rPr kumimoji="1" lang="ja-JP" altLang="en-US" dirty="0" smtClean="0">
                <a:solidFill>
                  <a:schemeClr val="tx1"/>
                </a:solidFill>
                <a:latin typeface="メイリオ" panose="020B0604030504040204" pitchFamily="50" charset="-128"/>
                <a:ea typeface="メイリオ" panose="020B0604030504040204" pitchFamily="50" charset="-128"/>
              </a:rPr>
              <a:t>プロダクトの価値向上」であることを忘れてはならない。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0257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各セレモニーでの</a:t>
            </a:r>
            <a:r>
              <a:rPr lang="ja-JP" altLang="en-US" dirty="0"/>
              <a:t>関わりについて</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スクラムを支える３つの概念</a:t>
            </a:r>
            <a:endParaRPr kumimoji="1" lang="ja-JP" altLang="en-US" dirty="0"/>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ja-JP" altLang="en-US" dirty="0"/>
              <a:t>スクラムは以下の３つの概念が中心にある。</a:t>
            </a:r>
            <a:endParaRPr lang="en-US" altLang="ja-JP" dirty="0"/>
          </a:p>
          <a:p>
            <a:pPr marL="0" indent="0">
              <a:buNone/>
            </a:pPr>
            <a:r>
              <a:rPr lang="ja-JP" altLang="en-US" dirty="0"/>
              <a:t>なお、</a:t>
            </a:r>
            <a:r>
              <a:rPr lang="ja-JP" altLang="en-US" b="1" dirty="0"/>
              <a:t>各セレモニーはすべて３つの概念を体現する場である</a:t>
            </a:r>
            <a:r>
              <a:rPr lang="ja-JP" altLang="en-US" dirty="0" smtClean="0"/>
              <a:t>。</a:t>
            </a:r>
            <a:endParaRPr kumimoji="1" lang="en-US" altLang="ja-JP" sz="5400" b="1" dirty="0"/>
          </a:p>
          <a:p>
            <a:pPr marL="0" indent="0">
              <a:buNone/>
            </a:pP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3643647557"/>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p:cNvSpPr txBox="1"/>
          <p:nvPr/>
        </p:nvSpPr>
        <p:spPr>
          <a:xfrm>
            <a:off x="1907704" y="5611887"/>
            <a:ext cx="2088232" cy="769441"/>
          </a:xfrm>
          <a:prstGeom prst="rect">
            <a:avLst/>
          </a:prstGeom>
          <a:noFill/>
        </p:spPr>
        <p:txBody>
          <a:bodyPr wrap="square" rtlCol="0">
            <a:spAutoFit/>
          </a:bodyPr>
          <a:lstStyle/>
          <a:p>
            <a:pPr algn="ctr"/>
            <a:r>
              <a:rPr kumimoji="1" lang="ja-JP" altLang="en-US" sz="4400" dirty="0" smtClean="0">
                <a:latin typeface="メイリオ" panose="020B0604030504040204" pitchFamily="50" charset="-128"/>
                <a:ea typeface="メイリオ" panose="020B0604030504040204" pitchFamily="50" charset="-128"/>
              </a:rPr>
              <a:t>透明性</a:t>
            </a:r>
            <a:endParaRPr kumimoji="1" lang="ja-JP" altLang="en-US" sz="4400"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5683388" y="2369392"/>
            <a:ext cx="3263497" cy="35283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各セレモニーにおいて</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常に自分たちのプロセス、成果を検証し、新たな事実が判明</a:t>
            </a:r>
            <a:r>
              <a:rPr lang="ja-JP" altLang="en-US" dirty="0" smtClean="0">
                <a:solidFill>
                  <a:schemeClr val="tx1"/>
                </a:solidFill>
                <a:latin typeface="メイリオ" panose="020B0604030504040204" pitchFamily="50" charset="-128"/>
                <a:ea typeface="メイリオ" panose="020B0604030504040204" pitchFamily="50" charset="-128"/>
              </a:rPr>
              <a:t>するたびに適応</a:t>
            </a:r>
            <a:r>
              <a:rPr lang="ja-JP" altLang="en-US" dirty="0">
                <a:solidFill>
                  <a:schemeClr val="tx1"/>
                </a:solidFill>
                <a:latin typeface="メイリオ" panose="020B0604030504040204" pitchFamily="50" charset="-128"/>
                <a:ea typeface="メイリオ" panose="020B0604030504040204" pitchFamily="50" charset="-128"/>
              </a:rPr>
              <a:t>していく</a:t>
            </a:r>
            <a:r>
              <a:rPr kumimoji="1" lang="ja-JP" altLang="en-US" dirty="0" smtClean="0">
                <a:solidFill>
                  <a:schemeClr val="tx1"/>
                </a:solidFill>
                <a:latin typeface="メイリオ" panose="020B0604030504040204" pitchFamily="50" charset="-128"/>
                <a:ea typeface="メイリオ" panose="020B0604030504040204" pitchFamily="50" charset="-128"/>
              </a:rPr>
              <a:t>ことで仮説検証を行う。</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これら一連の流れは</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透明性が担保されることで初めて行うことができる。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2171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ja-JP" altLang="en-US" dirty="0" smtClean="0"/>
              <a:t>各セレモニーでの関わり</a:t>
            </a:r>
            <a:r>
              <a:rPr lang="ja-JP" altLang="en-US" dirty="0"/>
              <a:t>について</a:t>
            </a:r>
            <a:endParaRPr lang="en-US" altLang="ja-JP"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73817429"/>
              </p:ext>
            </p:extLst>
          </p:nvPr>
        </p:nvGraphicFramePr>
        <p:xfrm>
          <a:off x="468312" y="1268413"/>
          <a:ext cx="8496175" cy="4790440"/>
        </p:xfrm>
        <a:graphic>
          <a:graphicData uri="http://schemas.openxmlformats.org/drawingml/2006/table">
            <a:tbl>
              <a:tblPr firstRow="1" bandRow="1">
                <a:tableStyleId>{93296810-A885-4BE3-A3E7-6D5BEEA58F35}</a:tableStyleId>
              </a:tblPr>
              <a:tblGrid>
                <a:gridCol w="2359659"/>
                <a:gridCol w="1239973"/>
                <a:gridCol w="4896543"/>
              </a:tblGrid>
              <a:tr h="370840">
                <a:tc>
                  <a:txBody>
                    <a:bodyPr/>
                    <a:lstStyle/>
                    <a:p>
                      <a:pPr algn="ctr"/>
                      <a:r>
                        <a:rPr kumimoji="1" lang="ja-JP" altLang="en-US" dirty="0" smtClean="0">
                          <a:latin typeface="メイリオ" panose="020B0604030504040204" pitchFamily="50" charset="-128"/>
                          <a:ea typeface="メイリオ" panose="020B0604030504040204" pitchFamily="50" charset="-128"/>
                        </a:rPr>
                        <a:t>イベント名</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smtClean="0">
                          <a:latin typeface="メイリオ" panose="020B0604030504040204" pitchFamily="50" charset="-128"/>
                          <a:ea typeface="メイリオ" panose="020B0604030504040204" pitchFamily="50" charset="-128"/>
                        </a:rPr>
                        <a:t>参加可否</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プロダクトオーナーの関わり</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デイリースクラム</a:t>
                      </a:r>
                      <a:endParaRPr kumimoji="1" lang="en-US" altLang="ja-JP"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en-US" altLang="ja-JP" sz="4400"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必須ではないが、参加することで現在の進捗状況を把握することができる。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バックログ</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リファインメント</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。開発チームが見積もれるようにプロダクトオーナーは各プロダクトバックログアイテムについて情報を共有する必要がある。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プランニング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。現在の経済状況・スプリントゴール・今後の戦略について開発チームと共有することで、開発チームのコミットメントを促す。</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スプリントレビュー</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b="1" dirty="0" smtClean="0">
                          <a:latin typeface="メイリオ" panose="020B0604030504040204" pitchFamily="50" charset="-128"/>
                          <a:ea typeface="メイリオ" panose="020B0604030504040204" pitchFamily="50" charset="-128"/>
                        </a:rPr>
                        <a:t>必須</a:t>
                      </a:r>
                      <a:r>
                        <a:rPr kumimoji="1" lang="ja-JP" altLang="en-US" dirty="0" smtClean="0">
                          <a:latin typeface="メイリオ" panose="020B0604030504040204" pitchFamily="50" charset="-128"/>
                          <a:ea typeface="メイリオ" panose="020B0604030504040204" pitchFamily="50" charset="-128"/>
                        </a:rPr>
                        <a:t>。レビューで得た情報をバックログに反映させることでバックログの透明性を保つことができる。</a:t>
                      </a:r>
                      <a:endParaRPr kumimoji="1" lang="ja-JP" altLang="en-US" dirty="0">
                        <a:latin typeface="メイリオ" panose="020B0604030504040204" pitchFamily="50" charset="-128"/>
                        <a:ea typeface="メイリオ" panose="020B0604030504040204" pitchFamily="50" charset="-128"/>
                      </a:endParaRPr>
                    </a:p>
                  </a:txBody>
                  <a:tcPr/>
                </a:tc>
              </a:tr>
              <a:tr h="370840">
                <a:tc>
                  <a:txBody>
                    <a:bodyPr/>
                    <a:lstStyle/>
                    <a:p>
                      <a:r>
                        <a:rPr kumimoji="1" lang="ja-JP" altLang="en-US" dirty="0" smtClean="0">
                          <a:latin typeface="メイリオ" panose="020B0604030504040204" pitchFamily="50" charset="-128"/>
                          <a:ea typeface="メイリオ" panose="020B0604030504040204" pitchFamily="50" charset="-128"/>
                        </a:rPr>
                        <a:t>レトロスペクティブ</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smtClean="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必須ではないが、参加することで開発チームだけでは解決困難な課題の解決を図ることができる。</a:t>
                      </a:r>
                      <a:endParaRPr kumimoji="1" lang="ja-JP" altLang="en-US" dirty="0">
                        <a:latin typeface="メイリオ" panose="020B0604030504040204" pitchFamily="50" charset="-128"/>
                        <a:ea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35</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クレジット</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smtClean="0"/>
              <a:t>本資料ではスクラムガイドを引用して説明しています。</a:t>
            </a:r>
            <a:endParaRPr kumimoji="1" lang="en-US" altLang="ja-JP" dirty="0" smtClean="0"/>
          </a:p>
          <a:p>
            <a:pPr marL="457200" lvl="1" indent="0">
              <a:buNone/>
            </a:pPr>
            <a:endParaRPr lang="en-US" altLang="ja-JP" sz="900" dirty="0" smtClean="0"/>
          </a:p>
          <a:p>
            <a:pPr marL="457200" lvl="1" indent="0">
              <a:buNone/>
            </a:pPr>
            <a:r>
              <a:rPr lang="ja-JP" altLang="en-US" dirty="0" smtClean="0"/>
              <a:t>スクラムガイド</a:t>
            </a:r>
            <a:endParaRPr lang="en-US" altLang="ja-JP" dirty="0"/>
          </a:p>
          <a:p>
            <a:pPr marL="457200" lvl="1" indent="0">
              <a:buNone/>
            </a:pPr>
            <a:r>
              <a:rPr lang="en-US" altLang="ja-JP" sz="1600" dirty="0" smtClean="0"/>
              <a:t>©</a:t>
            </a:r>
            <a:r>
              <a:rPr lang="en-US" altLang="ja-JP" sz="1600" dirty="0"/>
              <a:t>2017 Ken </a:t>
            </a:r>
            <a:r>
              <a:rPr lang="en-US" altLang="ja-JP" sz="1600" dirty="0" err="1"/>
              <a:t>Schwaber</a:t>
            </a:r>
            <a:r>
              <a:rPr lang="en-US" altLang="ja-JP" sz="1600" dirty="0"/>
              <a:t> and Jeff Sutherland. Offered for license under the Attribution Share-Alike license of Creative </a:t>
            </a:r>
            <a:r>
              <a:rPr lang="en-US" altLang="ja-JP" sz="1600" dirty="0" smtClean="0"/>
              <a:t>Commons</a:t>
            </a:r>
            <a:endParaRPr lang="en-US" altLang="ja-JP" sz="1600" dirty="0"/>
          </a:p>
          <a:p>
            <a:pPr marL="457200" lvl="1" indent="0">
              <a:buNone/>
            </a:pPr>
            <a:r>
              <a:rPr lang="en-US" altLang="ja-JP" sz="1600" dirty="0" smtClean="0">
                <a:hlinkClick r:id="rId2"/>
              </a:rPr>
              <a:t>https</a:t>
            </a:r>
            <a:r>
              <a:rPr lang="en-US" altLang="ja-JP" sz="1600" dirty="0">
                <a:hlinkClick r:id="rId2"/>
              </a:rPr>
              <a:t>://</a:t>
            </a:r>
            <a:r>
              <a:rPr lang="en-US" altLang="ja-JP" sz="1600" dirty="0" smtClean="0">
                <a:hlinkClick r:id="rId2"/>
              </a:rPr>
              <a:t>www.scrumguides.org/docs/scrumguide/v2017/2017-Scrum-Guide-Japanese.pdf</a:t>
            </a:r>
            <a:endParaRPr lang="en-US" altLang="ja-JP" sz="1600" dirty="0" smtClean="0"/>
          </a:p>
          <a:p>
            <a:pPr marL="0" indent="0">
              <a:buNone/>
            </a:pPr>
            <a:endParaRPr kumimoji="1" lang="en-US" altLang="ja-JP" sz="1600" dirty="0" smtClean="0"/>
          </a:p>
          <a:p>
            <a:pPr>
              <a:buFont typeface="Wingdings" panose="05000000000000000000" pitchFamily="2" charset="2"/>
              <a:buChar char="u"/>
            </a:pPr>
            <a:r>
              <a:rPr lang="ja-JP" altLang="en-US" dirty="0"/>
              <a:t>資料中で利用しているアイコン</a:t>
            </a:r>
            <a:r>
              <a:rPr lang="ja-JP" altLang="en-US" dirty="0" smtClean="0"/>
              <a:t>は</a:t>
            </a:r>
            <a:r>
              <a:rPr lang="ja-JP" altLang="en-US" dirty="0"/>
              <a:t>　</a:t>
            </a:r>
            <a:r>
              <a:rPr lang="en-US" altLang="ja-JP" dirty="0" err="1"/>
              <a:t>Freepik</a:t>
            </a:r>
            <a:r>
              <a:rPr lang="en-US" altLang="ja-JP" dirty="0"/>
              <a:t>(</a:t>
            </a:r>
            <a:r>
              <a:rPr lang="en-US" altLang="ja-JP" dirty="0">
                <a:hlinkClick r:id="rId3"/>
              </a:rPr>
              <a:t>https://www.freepik.com</a:t>
            </a:r>
            <a:r>
              <a:rPr lang="en-US" altLang="ja-JP" dirty="0" smtClean="0">
                <a:hlinkClick r:id="rId3"/>
              </a:rPr>
              <a:t>/</a:t>
            </a:r>
            <a:r>
              <a:rPr lang="en-US" altLang="ja-JP" dirty="0" smtClean="0"/>
              <a:t>)</a:t>
            </a:r>
            <a:r>
              <a:rPr lang="ja-JP" altLang="en-US" dirty="0"/>
              <a:t>によって作成され</a:t>
            </a:r>
            <a:r>
              <a:rPr lang="ja-JP" altLang="en-US" dirty="0" smtClean="0"/>
              <a:t>、</a:t>
            </a:r>
            <a:r>
              <a:rPr lang="en-US" altLang="ja-JP" dirty="0" smtClean="0">
                <a:hlinkClick r:id="rId4"/>
              </a:rPr>
              <a:t>https</a:t>
            </a:r>
            <a:r>
              <a:rPr lang="en-US" altLang="ja-JP" dirty="0">
                <a:hlinkClick r:id="rId4"/>
              </a:rPr>
              <a:t>://www.flaticon.com</a:t>
            </a:r>
            <a:r>
              <a:rPr lang="en-US" altLang="ja-JP" dirty="0" smtClean="0">
                <a:hlinkClick r:id="rId4"/>
              </a:rPr>
              <a:t>/</a:t>
            </a:r>
            <a:r>
              <a:rPr lang="en-US" altLang="ja-JP" dirty="0" smtClean="0"/>
              <a:t> </a:t>
            </a:r>
            <a:r>
              <a:rPr lang="ja-JP" altLang="en-US" dirty="0" err="1"/>
              <a:t>にて</a:t>
            </a:r>
            <a:r>
              <a:rPr lang="ja-JP" altLang="en-US" dirty="0"/>
              <a:t>公開されています</a:t>
            </a:r>
            <a:r>
              <a:rPr lang="ja-JP" altLang="en-US" dirty="0" smtClean="0"/>
              <a:t>。</a:t>
            </a:r>
            <a:endParaRPr lang="en-US" altLang="ja-JP" dirty="0" smtClean="0"/>
          </a:p>
          <a:p>
            <a:pPr marL="0" indent="0">
              <a:buNone/>
            </a:pP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67544" y="1269479"/>
            <a:ext cx="8424936" cy="52558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Font typeface="Wingdings" panose="05000000000000000000" pitchFamily="2" charset="2"/>
              <a:buChar char="u"/>
            </a:pPr>
            <a:endParaRPr lang="en-US" altLang="ja-JP" dirty="0" smtClean="0"/>
          </a:p>
        </p:txBody>
      </p:sp>
      <p:sp>
        <p:nvSpPr>
          <p:cNvPr id="3" name="コンテンツ プレースホルダー 2"/>
          <p:cNvSpPr>
            <a:spLocks noGrp="1"/>
          </p:cNvSpPr>
          <p:nvPr>
            <p:ph idx="1"/>
          </p:nvPr>
        </p:nvSpPr>
        <p:spPr/>
        <p:txBody>
          <a:bodyPr/>
          <a:lstStyle/>
          <a:p>
            <a:pPr marL="0" indent="0">
              <a:buNone/>
            </a:pPr>
            <a:endParaRPr lang="en-US" altLang="ja-JP" dirty="0" smtClean="0">
              <a:latin typeface="メイリオ" panose="020B0604030504040204" pitchFamily="50" charset="-128"/>
            </a:endParaRPr>
          </a:p>
          <a:p>
            <a:pPr marL="0" indent="0">
              <a:buNone/>
            </a:pPr>
            <a:endParaRPr lang="en-US" altLang="ja-JP" dirty="0">
              <a:latin typeface="メイリオ" panose="020B0604030504040204" pitchFamily="50" charset="-128"/>
            </a:endParaRPr>
          </a:p>
          <a:p>
            <a:pPr marL="0" indent="0">
              <a:buNone/>
            </a:pPr>
            <a:endParaRPr lang="en-US" altLang="ja-JP" dirty="0" smtClean="0">
              <a:latin typeface="メイリオ" panose="020B0604030504040204" pitchFamily="50" charset="-128"/>
            </a:endParaRPr>
          </a:p>
          <a:p>
            <a:pPr marL="0" indent="0">
              <a:buNone/>
            </a:pPr>
            <a:endParaRPr lang="en-US" altLang="ja-JP" dirty="0">
              <a:latin typeface="メイリオ" panose="020B0604030504040204" pitchFamily="50" charset="-128"/>
            </a:endParaRPr>
          </a:p>
          <a:p>
            <a:pPr marL="0" indent="0">
              <a:buNone/>
            </a:pPr>
            <a:r>
              <a:rPr lang="ja-JP" altLang="ja-JP" dirty="0" smtClean="0">
                <a:latin typeface="メイリオ" panose="020B0604030504040204" pitchFamily="50" charset="-128"/>
              </a:rPr>
              <a:t>資料中で利用しているアイコンは</a:t>
            </a:r>
            <a:r>
              <a:rPr lang="ja-JP" altLang="en-US" dirty="0" smtClean="0">
                <a:latin typeface="メイリオ" panose="020B0604030504040204" pitchFamily="50" charset="-128"/>
              </a:rPr>
              <a:t>　　</a:t>
            </a:r>
            <a:r>
              <a:rPr lang="en-US" altLang="ja-JP" dirty="0" err="1" smtClean="0">
                <a:latin typeface="メイリオ" panose="020B0604030504040204" pitchFamily="50" charset="-128"/>
              </a:rPr>
              <a:t>Freepik</a:t>
            </a:r>
            <a:r>
              <a:rPr lang="en-US" altLang="ja-JP" dirty="0" smtClean="0">
                <a:latin typeface="メイリオ" panose="020B0604030504040204" pitchFamily="50" charset="-128"/>
              </a:rPr>
              <a:t>(</a:t>
            </a:r>
            <a:r>
              <a:rPr lang="en-US" altLang="ja-JP" u="sng" dirty="0" smtClean="0">
                <a:latin typeface="メイリオ" panose="020B0604030504040204" pitchFamily="50" charset="-128"/>
                <a:hlinkClick r:id="rId2"/>
              </a:rPr>
              <a:t>https://www.freepik.com/</a:t>
            </a:r>
            <a:r>
              <a:rPr lang="en-US" altLang="ja-JP" dirty="0" smtClean="0">
                <a:latin typeface="メイリオ" panose="020B0604030504040204" pitchFamily="50" charset="-128"/>
              </a:rPr>
              <a:t>)</a:t>
            </a:r>
            <a:r>
              <a:rPr lang="en-US" altLang="ja-JP" dirty="0" err="1" smtClean="0">
                <a:latin typeface="メイリオ" panose="020B0604030504040204" pitchFamily="50" charset="-128"/>
              </a:rPr>
              <a:t>によって作成され</a:t>
            </a:r>
            <a:r>
              <a:rPr lang="en-US" altLang="ja-JP" dirty="0" smtClean="0">
                <a:latin typeface="メイリオ" panose="020B0604030504040204" pitchFamily="50" charset="-128"/>
              </a:rPr>
              <a:t>、</a:t>
            </a:r>
            <a:endParaRPr lang="ja-JP" altLang="ja-JP" dirty="0" smtClean="0">
              <a:latin typeface="メイリオ" panose="020B0604030504040204" pitchFamily="50" charset="-128"/>
            </a:endParaRPr>
          </a:p>
          <a:p>
            <a:pPr marL="0" indent="0">
              <a:buNone/>
            </a:pPr>
            <a:r>
              <a:rPr lang="en-US" altLang="ja-JP" u="sng" dirty="0" smtClean="0">
                <a:latin typeface="メイリオ" panose="020B0604030504040204" pitchFamily="50" charset="-128"/>
                <a:hlinkClick r:id="rId3"/>
              </a:rPr>
              <a:t>https://www.flaticon.com/</a:t>
            </a:r>
            <a:r>
              <a:rPr lang="en-US" altLang="ja-JP" dirty="0" smtClean="0">
                <a:latin typeface="メイリオ" panose="020B0604030504040204" pitchFamily="50" charset="-128"/>
                <a:hlinkClick r:id="rId3"/>
              </a:rPr>
              <a:t> </a:t>
            </a:r>
            <a:r>
              <a:rPr lang="ja-JP" altLang="ja-JP" dirty="0" err="1" smtClean="0">
                <a:latin typeface="メイリオ" panose="020B0604030504040204" pitchFamily="50" charset="-128"/>
              </a:rPr>
              <a:t>にて</a:t>
            </a:r>
            <a:r>
              <a:rPr lang="ja-JP" altLang="ja-JP" dirty="0" smtClean="0">
                <a:latin typeface="メイリオ" panose="020B0604030504040204" pitchFamily="50" charset="-128"/>
              </a:rPr>
              <a:t>公開されています。</a:t>
            </a:r>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a:solidFill>
                <a:srgbClr val="000000"/>
              </a:solidFill>
            </a:endParaRPr>
          </a:p>
        </p:txBody>
      </p:sp>
      <p:sp>
        <p:nvSpPr>
          <p:cNvPr id="5" name="タイトル 4"/>
          <p:cNvSpPr>
            <a:spLocks noGrp="1"/>
          </p:cNvSpPr>
          <p:nvPr>
            <p:ph type="title"/>
          </p:nvPr>
        </p:nvSpPr>
        <p:spPr/>
        <p:txBody>
          <a:bodyPr/>
          <a:lstStyle/>
          <a:p>
            <a:r>
              <a:rPr kumimoji="1" lang="ja-JP" altLang="en-US" dirty="0" smtClean="0"/>
              <a:t>クレジット</a:t>
            </a:r>
            <a:endParaRPr kumimoji="1" lang="ja-JP" altLang="en-US" dirty="0"/>
          </a:p>
        </p:txBody>
      </p:sp>
    </p:spTree>
    <p:extLst>
      <p:ext uri="{BB962C8B-B14F-4D97-AF65-F5344CB8AC3E}">
        <p14:creationId xmlns:p14="http://schemas.microsoft.com/office/powerpoint/2010/main" val="580250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プロダクトオーナーとは</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321351"/>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プロダクトオーナー</a:t>
            </a:r>
            <a:r>
              <a:rPr kumimoji="1" lang="ja-JP" altLang="en-US" dirty="0" smtClean="0"/>
              <a:t>とは</a:t>
            </a:r>
            <a:endParaRPr kumimoji="1" lang="ja-JP" altLang="en-US" dirty="0"/>
          </a:p>
        </p:txBody>
      </p:sp>
      <p:sp>
        <p:nvSpPr>
          <p:cNvPr id="6" name="コンテンツ プレースホルダー 5"/>
          <p:cNvSpPr>
            <a:spLocks noGrp="1"/>
          </p:cNvSpPr>
          <p:nvPr>
            <p:ph idx="1"/>
          </p:nvPr>
        </p:nvSpPr>
        <p:spPr/>
        <p:txBody>
          <a:bodyPr/>
          <a:lstStyle/>
          <a:p>
            <a:pPr marL="0" indent="0">
              <a:buNone/>
            </a:pPr>
            <a:r>
              <a:rPr kumimoji="1" lang="ja-JP" altLang="en-US" sz="2000" dirty="0" smtClean="0"/>
              <a:t>スクラムチームを構成する</a:t>
            </a:r>
            <a:r>
              <a:rPr kumimoji="1" lang="ja-JP" altLang="en-US" sz="2000" b="1" i="1" dirty="0" smtClean="0">
                <a:solidFill>
                  <a:srgbClr val="FF0000"/>
                </a:solidFill>
              </a:rPr>
              <a:t>役割</a:t>
            </a:r>
            <a:r>
              <a:rPr kumimoji="1" lang="ja-JP" altLang="en-US" sz="2000" dirty="0" smtClean="0"/>
              <a:t>の一つ。</a:t>
            </a:r>
            <a:r>
              <a:rPr lang="ja-JP" altLang="en-US" sz="1800" dirty="0" smtClean="0"/>
              <a:t>スクラムチームやステークホルダー（スクラムチーム以外のプロダクト関係者の総称）との協力、潜在マーケットの開拓等を通して</a:t>
            </a:r>
            <a:r>
              <a:rPr lang="ja-JP" altLang="en-US" sz="2000" dirty="0" smtClean="0"/>
              <a:t>プロダクトの価値</a:t>
            </a:r>
            <a:r>
              <a:rPr lang="en-US" altLang="ja-JP" sz="2000" dirty="0" smtClean="0"/>
              <a:t>(</a:t>
            </a:r>
            <a:r>
              <a:rPr lang="ja-JP" altLang="en-US" sz="2000" dirty="0" smtClean="0"/>
              <a:t>投資利益率</a:t>
            </a:r>
            <a:r>
              <a:rPr lang="en-US" altLang="ja-JP" sz="2000" dirty="0" smtClean="0"/>
              <a:t>=ROI)</a:t>
            </a:r>
            <a:r>
              <a:rPr lang="ja-JP" altLang="en-US" sz="2000" dirty="0" smtClean="0"/>
              <a:t>向上に責任を持つ。</a:t>
            </a:r>
            <a:endParaRPr kumimoji="1" lang="en-US" altLang="ja-JP" sz="2000" dirty="0" smtClean="0"/>
          </a:p>
          <a:p>
            <a:pPr marL="0" indent="0">
              <a:buNone/>
            </a:pP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grpSp>
        <p:nvGrpSpPr>
          <p:cNvPr id="75" name="グループ化 74"/>
          <p:cNvGrpSpPr/>
          <p:nvPr/>
        </p:nvGrpSpPr>
        <p:grpSpPr>
          <a:xfrm>
            <a:off x="1752382" y="2378820"/>
            <a:ext cx="5231886" cy="3859734"/>
            <a:chOff x="-3798930" y="2239245"/>
            <a:chExt cx="5231886"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ja-JP" altLang="en-US" sz="1400" b="1" dirty="0" smtClean="0">
                    <a:latin typeface="メイリオ" panose="020B0604030504040204" pitchFamily="50" charset="-128"/>
                    <a:ea typeface="メイリオ" panose="020B0604030504040204" pitchFamily="50" charset="-128"/>
                  </a:rPr>
                  <a:t>プロダクト</a:t>
                </a:r>
                <a:endParaRPr lang="en-US" altLang="ja-JP" sz="1400" b="1" dirty="0" smtClean="0">
                  <a:latin typeface="メイリオ" panose="020B0604030504040204" pitchFamily="50" charset="-128"/>
                  <a:ea typeface="メイリオ" panose="020B0604030504040204" pitchFamily="50" charset="-128"/>
                </a:endParaRPr>
              </a:p>
              <a:p>
                <a:pPr algn="ctr"/>
                <a:r>
                  <a:rPr lang="ja-JP" altLang="en-US" sz="1400" b="1" dirty="0" smtClean="0">
                    <a:latin typeface="メイリオ" panose="020B0604030504040204" pitchFamily="50" charset="-128"/>
                    <a:ea typeface="メイリオ" panose="020B0604030504040204" pitchFamily="50" charset="-128"/>
                  </a:rPr>
                  <a:t>オーナー</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スクラム</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マスター</a:t>
              </a:r>
              <a:endParaRPr kumimoji="1" lang="ja-JP" altLang="en-US" sz="1400" dirty="0">
                <a:latin typeface="メイリオ" panose="020B0604030504040204" pitchFamily="50" charset="-128"/>
                <a:ea typeface="メイリオ" panose="020B0604030504040204" pitchFamily="50" charset="-128"/>
              </a:endParaRP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991219" y="5521906"/>
              <a:ext cx="1184899"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rPr>
                <a:t>開発チーム</a:t>
              </a:r>
              <a:endParaRPr kumimoji="1" lang="ja-JP" altLang="en-US" sz="1400" dirty="0">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3502640" y="4262877"/>
              <a:ext cx="976284" cy="831436"/>
              <a:chOff x="755576" y="2332514"/>
              <a:chExt cx="976284"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868"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6" y="2369229"/>
                <a:ext cx="708991" cy="794721"/>
              </a:xfrm>
              <a:prstGeom prst="rect">
                <a:avLst/>
              </a:prstGeom>
            </p:spPr>
          </p:pic>
        </p:grpSp>
        <p:sp>
          <p:nvSpPr>
            <p:cNvPr id="69" name="テキスト ボックス 68"/>
            <p:cNvSpPr txBox="1"/>
            <p:nvPr/>
          </p:nvSpPr>
          <p:spPr>
            <a:xfrm>
              <a:off x="-3798930" y="5140645"/>
              <a:ext cx="1301573"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上司</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営業</a:t>
              </a:r>
              <a:r>
                <a:rPr lang="en-US" altLang="ja-JP" sz="1400" dirty="0" err="1" smtClean="0">
                  <a:latin typeface="メイリオ" panose="020B0604030504040204" pitchFamily="50" charset="-128"/>
                  <a:ea typeface="メイリオ" panose="020B0604030504040204" pitchFamily="50" charset="-128"/>
                </a:rPr>
                <a:t>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729585"/>
              <a:ext cx="700510" cy="785217"/>
            </a:xfrm>
            <a:prstGeom prst="rect">
              <a:avLst/>
            </a:prstGeom>
          </p:spPr>
        </p:pic>
        <p:sp>
          <p:nvSpPr>
            <p:cNvPr id="71" name="テキスト ボックス 70"/>
            <p:cNvSpPr txBox="1"/>
            <p:nvPr/>
          </p:nvSpPr>
          <p:spPr>
            <a:xfrm>
              <a:off x="-2851520" y="5521673"/>
              <a:ext cx="1435518" cy="307777"/>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rPr>
                <a:t>顧客</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ユーザー</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潜在的なマーケット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スクラムチーム</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panose="020B0604030504040204" pitchFamily="50" charset="-128"/>
                  <a:ea typeface="メイリオ" panose="020B0604030504040204" pitchFamily="50" charset="-128"/>
                </a:rPr>
                <a:t>ステークホルダー</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grpSp>
      <p:sp>
        <p:nvSpPr>
          <p:cNvPr id="7" name="角丸四角形 6"/>
          <p:cNvSpPr/>
          <p:nvPr/>
        </p:nvSpPr>
        <p:spPr>
          <a:xfrm>
            <a:off x="3563888" y="2924944"/>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rPr>
              <a:t>潜在顧客</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市場</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ja-JP" altLang="en-US" dirty="0" smtClean="0"/>
              <a:t>プロジェクトマネージャーとの違い</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「独自のプロダクト、サービス、所産を創造するために</a:t>
            </a:r>
            <a:endParaRPr lang="en-US" altLang="ja-JP" sz="2800" dirty="0">
              <a:solidFill>
                <a:schemeClr val="tx1"/>
              </a:solidFill>
            </a:endParaRPr>
          </a:p>
          <a:p>
            <a:r>
              <a:rPr lang="ja-JP" altLang="en-US" sz="2800" dirty="0">
                <a:solidFill>
                  <a:schemeClr val="tx1"/>
                </a:solidFill>
              </a:rPr>
              <a:t>実施する、</a:t>
            </a:r>
            <a:r>
              <a:rPr lang="ja-JP" altLang="en-US" sz="2800" u="sng" dirty="0" smtClean="0">
                <a:solidFill>
                  <a:schemeClr val="tx1"/>
                </a:solidFill>
              </a:rPr>
              <a:t>有期性</a:t>
            </a:r>
            <a:r>
              <a:rPr lang="ja-JP" altLang="en-US" sz="2800" dirty="0">
                <a:solidFill>
                  <a:schemeClr val="tx1"/>
                </a:solidFill>
              </a:rPr>
              <a:t>のある業務」</a:t>
            </a:r>
            <a:r>
              <a:rPr lang="en-US" altLang="ja-JP" sz="2800" dirty="0">
                <a:solidFill>
                  <a:schemeClr val="tx1"/>
                </a:solidFill>
              </a:rPr>
              <a:t>(PMBOK</a:t>
            </a:r>
            <a:r>
              <a:rPr lang="ja-JP" altLang="en-US" sz="2800" dirty="0">
                <a:solidFill>
                  <a:schemeClr val="tx1"/>
                </a:solidFill>
              </a:rPr>
              <a:t>第</a:t>
            </a:r>
            <a:r>
              <a:rPr lang="en-US" altLang="ja-JP" sz="2800" dirty="0">
                <a:solidFill>
                  <a:schemeClr val="tx1"/>
                </a:solidFill>
              </a:rPr>
              <a:t>6</a:t>
            </a:r>
            <a:r>
              <a:rPr lang="ja-JP" altLang="en-US" sz="2800" dirty="0">
                <a:solidFill>
                  <a:schemeClr val="tx1"/>
                </a:solidFill>
              </a:rPr>
              <a:t>版より</a:t>
            </a:r>
            <a:r>
              <a:rPr lang="en-US" altLang="ja-JP" sz="2800" dirty="0">
                <a:solidFill>
                  <a:schemeClr val="tx1"/>
                </a:solidFill>
              </a:rPr>
              <a:t>)</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プロダクトマネージャーについて</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a:t>そもそも</a:t>
            </a:r>
            <a:r>
              <a:rPr kumimoji="1" lang="ja-JP" altLang="en-US" sz="2800" b="1" dirty="0" smtClean="0"/>
              <a:t>プロジェクト</a:t>
            </a:r>
            <a:r>
              <a:rPr kumimoji="1" lang="ja-JP" altLang="en-US" sz="1400" dirty="0" smtClean="0"/>
              <a:t>とは</a:t>
            </a:r>
            <a:endParaRPr kumimoji="1" lang="en-US" altLang="ja-JP" sz="2800" dirty="0" smtClean="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cxnSp>
        <p:nvCxnSpPr>
          <p:cNvPr id="7" name="直線矢印コネクタ 6"/>
          <p:cNvCxnSpPr/>
          <p:nvPr/>
        </p:nvCxnSpPr>
        <p:spPr>
          <a:xfrm flipH="1">
            <a:off x="2411760" y="2852936"/>
            <a:ext cx="504056" cy="5040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39552" y="3356992"/>
            <a:ext cx="468052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有期性：始まりと終わりが存在すること</a:t>
            </a:r>
            <a:endParaRPr kumimoji="1" lang="ja-JP" altLang="en-US"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latin typeface="メイリオ" panose="020B0604030504040204" pitchFamily="50" charset="-128"/>
                <a:ea typeface="メイリオ" panose="020B0604030504040204" pitchFamily="50" charset="-128"/>
              </a:rPr>
              <a:t>プロジェクトで注視すべきは「終わらせること（定められた条件内で）」で</a:t>
            </a:r>
            <a:r>
              <a:rPr lang="ja-JP" altLang="en-US" sz="2800" dirty="0">
                <a:solidFill>
                  <a:schemeClr val="tx1"/>
                </a:solidFill>
                <a:latin typeface="メイリオ" panose="020B0604030504040204" pitchFamily="50" charset="-128"/>
                <a:ea typeface="メイリオ" panose="020B0604030504040204" pitchFamily="50" charset="-128"/>
              </a:rPr>
              <a:t>あり</a:t>
            </a:r>
            <a:r>
              <a:rPr lang="ja-JP" altLang="en-US" sz="2800" dirty="0" smtClean="0">
                <a:solidFill>
                  <a:schemeClr val="tx1"/>
                </a:solidFill>
                <a:latin typeface="メイリオ" panose="020B0604030504040204" pitchFamily="50" charset="-128"/>
                <a:ea typeface="メイリオ" panose="020B0604030504040204" pitchFamily="50" charset="-128"/>
              </a:rPr>
              <a:t>、最も見るべきものは</a:t>
            </a:r>
            <a:r>
              <a:rPr lang="ja-JP" altLang="en-US" sz="2800" b="1" dirty="0" smtClean="0">
                <a:solidFill>
                  <a:srgbClr val="FF0000"/>
                </a:solidFill>
                <a:latin typeface="メイリオ" panose="020B0604030504040204" pitchFamily="50" charset="-128"/>
                <a:ea typeface="メイリオ" panose="020B0604030504040204" pitchFamily="50" charset="-128"/>
              </a:rPr>
              <a:t>スケジュール</a:t>
            </a:r>
            <a:r>
              <a:rPr lang="ja-JP" altLang="en-US" sz="2800" dirty="0" smtClean="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400" dirty="0"/>
              <a:t>そのため</a:t>
            </a:r>
            <a:r>
              <a:rPr lang="ja-JP" altLang="en-US" sz="2800" b="1" dirty="0" smtClean="0"/>
              <a:t>プロジェクトマネージャー</a:t>
            </a:r>
            <a:r>
              <a:rPr lang="ja-JP" altLang="en-US" sz="1400" dirty="0"/>
              <a:t>は</a:t>
            </a:r>
            <a:r>
              <a:rPr lang="ja-JP" altLang="en-US" sz="1400" dirty="0" smtClean="0"/>
              <a:t>以下を意識する必要がある。</a:t>
            </a:r>
            <a:endParaRPr lang="en-US" altLang="ja-JP" sz="2800" dirty="0" smtClean="0"/>
          </a:p>
        </p:txBody>
      </p:sp>
    </p:spTree>
    <p:extLst>
      <p:ext uri="{BB962C8B-B14F-4D97-AF65-F5344CB8AC3E}">
        <p14:creationId xmlns:p14="http://schemas.microsoft.com/office/powerpoint/2010/main" val="16329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2409</Words>
  <Application>Microsoft Office PowerPoint</Application>
  <PresentationFormat>画面に合わせる (4:3)</PresentationFormat>
  <Paragraphs>396</Paragraphs>
  <Slides>35</Slides>
  <Notes>17</Notes>
  <HiddenSlides>0</HiddenSlides>
  <MMClips>0</MMClips>
  <ScaleCrop>false</ScaleCrop>
  <HeadingPairs>
    <vt:vector size="4" baseType="variant">
      <vt:variant>
        <vt:lpstr>テーマ</vt:lpstr>
      </vt:variant>
      <vt:variant>
        <vt:i4>2</vt:i4>
      </vt:variant>
      <vt:variant>
        <vt:lpstr>スライド タイトル</vt:lpstr>
      </vt:variant>
      <vt:variant>
        <vt:i4>35</vt:i4>
      </vt:variant>
    </vt:vector>
  </HeadingPairs>
  <TitlesOfParts>
    <vt:vector size="37" baseType="lpstr">
      <vt:lpstr>表紙A</vt:lpstr>
      <vt:lpstr>本文</vt:lpstr>
      <vt:lpstr>スクラム開発における プロダクトオーナーの役割</vt:lpstr>
      <vt:lpstr>目次</vt:lpstr>
      <vt:lpstr>前提</vt:lpstr>
      <vt:lpstr>クレジット</vt:lpstr>
      <vt:lpstr>クレジット</vt:lpstr>
      <vt:lpstr>プロダクトオーナーとは</vt:lpstr>
      <vt:lpstr>プロダクトオーナーとは</vt:lpstr>
      <vt:lpstr>プロジェクトマネージャーとの違い</vt:lpstr>
      <vt:lpstr>プロダクトマネージャーについて</vt:lpstr>
      <vt:lpstr>プロダクトオーナーについて</vt:lpstr>
      <vt:lpstr>マーケットの対象（一般的な領域）</vt:lpstr>
      <vt:lpstr>マーケットの対象（プロダクトオーナーからの視点）</vt:lpstr>
      <vt:lpstr>マーケットの対象</vt:lpstr>
      <vt:lpstr>プロダクトオーナーの役割</vt:lpstr>
      <vt:lpstr>プロダクトオーナーの役割</vt:lpstr>
      <vt:lpstr>プロダクトバックログの管理</vt:lpstr>
      <vt:lpstr>プロダクトバックログの管理</vt:lpstr>
      <vt:lpstr>プロダクトバックログの管理</vt:lpstr>
      <vt:lpstr>プロダクトバックログの管理</vt:lpstr>
      <vt:lpstr>経済性の管理</vt:lpstr>
      <vt:lpstr>経済性の管理</vt:lpstr>
      <vt:lpstr>経済性の管理</vt:lpstr>
      <vt:lpstr>経済性の管理</vt:lpstr>
      <vt:lpstr>経済性の管理</vt:lpstr>
      <vt:lpstr>経済性の管理</vt:lpstr>
      <vt:lpstr>スクラムチームとの協力</vt:lpstr>
      <vt:lpstr>開発チームとの関わりについて</vt:lpstr>
      <vt:lpstr>開発チームとの関わりについて</vt:lpstr>
      <vt:lpstr>スクラムチームとの協力</vt:lpstr>
      <vt:lpstr>スクラムチームとの協力</vt:lpstr>
      <vt:lpstr>ステークホルダーとの協力</vt:lpstr>
      <vt:lpstr>ステークホルダーとの協力</vt:lpstr>
      <vt:lpstr>各セレモニーでの関わりについて</vt:lpstr>
      <vt:lpstr>スクラムを支える３つの概念</vt:lpstr>
      <vt:lpstr>各セレモニーでの関わりについて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2019-02-14T03:04:51Z</dcterms:modified>
</cp:coreProperties>
</file>