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58" r:id="rId1"/>
    <p:sldMasterId id="2147483650" r:id="rId2"/>
    <p:sldMasterId id="2147483660" r:id="rId3"/>
    <p:sldMasterId id="2147483652" r:id="rId4"/>
    <p:sldMasterId id="2147483654" r:id="rId5"/>
    <p:sldMasterId id="2147483656" r:id="rId6"/>
    <p:sldMasterId id="2147483662" r:id="rId7"/>
  </p:sldMasterIdLst>
  <p:notesMasterIdLst>
    <p:notesMasterId r:id="rId10"/>
  </p:notesMasterIdLst>
  <p:sldIdLst>
    <p:sldId id="260" r:id="rId8"/>
    <p:sldId id="259" r:id="rId9"/>
  </p:sldIdLst>
  <p:sldSz cx="9144000" cy="6858000" type="screen4x3"/>
  <p:notesSz cx="6797675" cy="99266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9CCC65"/>
    <a:srgbClr val="66BB6A"/>
    <a:srgbClr val="4CAF50"/>
    <a:srgbClr val="7E57C2"/>
    <a:srgbClr val="00B8D4"/>
    <a:srgbClr val="00E5FF"/>
    <a:srgbClr val="1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1" autoAdjust="0"/>
    <p:restoredTop sz="99669" autoAdjust="0"/>
  </p:normalViewPr>
  <p:slideViewPr>
    <p:cSldViewPr snapToObjects="1">
      <p:cViewPr>
        <p:scale>
          <a:sx n="100" d="100"/>
          <a:sy n="100" d="100"/>
        </p:scale>
        <p:origin x="-756" y="-360"/>
      </p:cViewPr>
      <p:guideLst>
        <p:guide orient="horz" pos="4292"/>
        <p:guide orient="horz" pos="2160"/>
        <p:guide pos="2880"/>
        <p:guide pos="340"/>
      </p:guideLst>
    </p:cSldViewPr>
  </p:slideViewPr>
  <p:outlineViewPr>
    <p:cViewPr>
      <p:scale>
        <a:sx n="33" d="100"/>
        <a:sy n="33" d="100"/>
      </p:scale>
      <p:origin x="0" y="5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eiryo UI" panose="020B0604030504040204" pitchFamily="50" charset="-128"/>
              </a:defRPr>
            </a:lvl1pPr>
          </a:lstStyle>
          <a:p>
            <a:fld id="{6952135A-CF7D-4615-9482-B4F97B9D8950}" type="datetimeFigureOut">
              <a:rPr lang="ja-JP" altLang="en-US" smtClean="0"/>
              <a:pPr/>
              <a:t>2018/6/26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eiryo UI" panose="020B0604030504040204" pitchFamily="50" charset="-128"/>
              </a:defRPr>
            </a:lvl1pPr>
          </a:lstStyle>
          <a:p>
            <a:fld id="{F4DEF6AA-C012-4C4D-A522-9C25638D86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6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F6AA-C012-4C4D-A522-9C25638D8620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15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75229"/>
            <a:ext cx="6263816" cy="288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○○○○○○○○○株式会社御中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2873066"/>
            <a:ext cx="8314614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表紙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のタイトル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442391"/>
            <a:ext cx="1800820" cy="28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0000.00.00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5661873"/>
            <a:ext cx="2088951" cy="288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□□□□□□□本部</a:t>
            </a:r>
            <a:endParaRPr kumimoji="1" lang="ja-JP" altLang="en-US" dirty="0"/>
          </a:p>
        </p:txBody>
      </p:sp>
      <p:sp>
        <p:nvSpPr>
          <p:cNvPr id="13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5899980"/>
            <a:ext cx="2076230" cy="252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△△△△△△△△部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8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592089" y="624968"/>
            <a:ext cx="5832475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5pPr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2560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r" defTabSz="457200" rtl="0" eaLnBrk="1" latinLnBrk="0" hangingPunct="1">
              <a:defRPr kumimoji="1"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AD903E-2787-9244-93D6-61CE01669DE3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93929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8676456" y="6669360"/>
            <a:ext cx="108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872772"/>
            <a:ext cx="81369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中表紙のタイトル</a:t>
            </a:r>
            <a:endParaRPr kumimoji="1" lang="ja-JP" altLang="en-US" dirty="0"/>
          </a:p>
        </p:txBody>
      </p:sp>
      <p:sp>
        <p:nvSpPr>
          <p:cNvPr id="5" name="スライド番号プレースホルダ 3"/>
          <p:cNvSpPr txBox="1">
            <a:spLocks/>
          </p:cNvSpPr>
          <p:nvPr userDrawn="1"/>
        </p:nvSpPr>
        <p:spPr>
          <a:xfrm>
            <a:off x="7839000" y="6580584"/>
            <a:ext cx="1269504" cy="27741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r" defTabSz="457200" rtl="0" eaLnBrk="1" latinLnBrk="0" hangingPunct="1">
              <a:defRPr kumimoji="1"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AD903E-2787-9244-93D6-61CE01669DE3}" type="slidenum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5481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26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ご挨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84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2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08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01" y="324311"/>
            <a:ext cx="2350083" cy="4322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539552" y="3429000"/>
            <a:ext cx="8172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u="none" strike="noStrike" kern="1200" cap="none" spc="0" normalizeH="0" baseline="0" noProof="0" dirty="0" smtClean="0">
                <a:ln>
                  <a:noFill/>
                </a:ln>
                <a:solidFill>
                  <a:srgbClr val="12B3C7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rPr>
              <a:t>Copyright © 2016</a:t>
            </a:r>
            <a:r>
              <a:rPr kumimoji="1" lang="en-US" altLang="ja-JP" sz="1000" u="none" strike="noStrike" kern="1200" cap="none" spc="0" normalizeH="0" noProof="0" dirty="0" smtClean="0">
                <a:ln>
                  <a:noFill/>
                </a:ln>
                <a:solidFill>
                  <a:srgbClr val="12B3C7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rPr>
              <a:t> TIS Inc. All rights reserved.</a:t>
            </a:r>
            <a:endParaRPr kumimoji="1" lang="ja-JP" altLang="en-US" sz="1000" u="none" strike="noStrike" kern="1200" cap="none" spc="0" normalizeH="0" baseline="0" noProof="0" dirty="0" smtClean="0">
              <a:ln>
                <a:noFill/>
              </a:ln>
              <a:solidFill>
                <a:srgbClr val="12B3C7"/>
              </a:solidFill>
              <a:effectLst/>
              <a:uLnTx/>
              <a:uFillTx/>
              <a:latin typeface="R Frutiger Roman"/>
              <a:ea typeface="A-OTF 新ゴ Pro L"/>
              <a:cs typeface="R Frutiger Roman"/>
            </a:endParaRPr>
          </a:p>
        </p:txBody>
      </p:sp>
      <p:pic>
        <p:nvPicPr>
          <p:cNvPr id="11" name="図 10" descr="TIS_logotype_jp_h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2" y="5427134"/>
            <a:ext cx="103967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576000" y="1080000"/>
            <a:ext cx="8028000" cy="1588"/>
          </a:xfrm>
          <a:prstGeom prst="line">
            <a:avLst/>
          </a:prstGeom>
          <a:ln w="3175">
            <a:solidFill>
              <a:srgbClr val="12B3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u="none" strike="noStrike" kern="1200" cap="none" spc="0" normalizeH="0" baseline="0" noProof="0" dirty="0" smtClean="0">
                <a:ln>
                  <a:noFill/>
                </a:ln>
                <a:solidFill>
                  <a:srgbClr val="12B3C7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rPr>
              <a:t>Copyright © 2016</a:t>
            </a:r>
            <a:r>
              <a:rPr kumimoji="1" lang="en-US" altLang="ja-JP" sz="1000" u="none" strike="noStrike" kern="1200" cap="none" spc="0" normalizeH="0" noProof="0" dirty="0" smtClean="0">
                <a:ln>
                  <a:noFill/>
                </a:ln>
                <a:solidFill>
                  <a:srgbClr val="12B3C7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rPr>
              <a:t> TIS Inc. All rights reserved.</a:t>
            </a:r>
            <a:endParaRPr kumimoji="1" lang="ja-JP" altLang="en-US" sz="1000" u="none" strike="noStrike" kern="1200" cap="none" spc="0" normalizeH="0" baseline="0" noProof="0" dirty="0" smtClean="0">
              <a:ln>
                <a:noFill/>
              </a:ln>
              <a:solidFill>
                <a:srgbClr val="12B3C7"/>
              </a:solidFill>
              <a:effectLst/>
              <a:uLnTx/>
              <a:uFillTx/>
              <a:latin typeface="R Frutiger Roman"/>
              <a:ea typeface="A-OTF 新ゴ Pro L"/>
              <a:cs typeface="R Frutiger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75" y="252000"/>
            <a:ext cx="1557931" cy="2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75" y="252000"/>
            <a:ext cx="1557931" cy="28652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rcRect r="96667"/>
          <a:stretch>
            <a:fillRect/>
          </a:stretch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576000" y="3430800"/>
            <a:ext cx="802751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491064" y="6580584"/>
            <a:ext cx="386491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u="none" strike="noStrike" kern="1200" cap="none" spc="0" normalizeH="0" baseline="0" noProof="0" dirty="0" smtClean="0">
                <a:ln>
                  <a:noFill/>
                </a:ln>
                <a:solidFill>
                  <a:srgbClr val="12B3C7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rPr>
              <a:t>Copyright © 2016</a:t>
            </a:r>
            <a:r>
              <a:rPr kumimoji="1" lang="en-US" altLang="ja-JP" sz="1000" u="none" strike="noStrike" kern="1200" cap="none" spc="0" normalizeH="0" noProof="0" dirty="0" smtClean="0">
                <a:ln>
                  <a:noFill/>
                </a:ln>
                <a:solidFill>
                  <a:srgbClr val="12B3C7"/>
                </a:solidFill>
                <a:effectLst/>
                <a:uLnTx/>
                <a:uFillTx/>
                <a:latin typeface="R Frutiger Roman"/>
                <a:ea typeface="A-OTF 新ゴ Pro L"/>
                <a:cs typeface="R Frutiger Roman"/>
              </a:rPr>
              <a:t> TIS Inc. All rights reserved.</a:t>
            </a:r>
            <a:endParaRPr kumimoji="1" lang="ja-JP" altLang="en-US" sz="1000" u="none" strike="noStrike" kern="1200" cap="none" spc="0" normalizeH="0" baseline="0" noProof="0" dirty="0" smtClean="0">
              <a:ln>
                <a:noFill/>
              </a:ln>
              <a:solidFill>
                <a:srgbClr val="12B3C7"/>
              </a:solidFill>
              <a:effectLst/>
              <a:uLnTx/>
              <a:uFillTx/>
              <a:latin typeface="R Frutiger Roman"/>
              <a:ea typeface="A-OTF 新ゴ Pro L"/>
              <a:cs typeface="R Frutiger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54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2634200" y="2387210"/>
            <a:ext cx="387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spc="300" dirty="0" smtClean="0">
                <a:solidFill>
                  <a:srgbClr val="12B3C7"/>
                </a:solidFill>
                <a:latin typeface="R Frutiger Roman"/>
                <a:ea typeface="Meiryo UI" panose="020B0604030504040204" pitchFamily="50" charset="-128"/>
                <a:cs typeface="R Frutiger Roman"/>
              </a:rPr>
              <a:t>THANK YOU</a:t>
            </a:r>
            <a:endParaRPr kumimoji="1" lang="ja-JP" altLang="en-US" sz="3800" spc="300" dirty="0">
              <a:solidFill>
                <a:srgbClr val="12B3C7"/>
              </a:solidFill>
              <a:latin typeface="R Frutiger Roman"/>
              <a:ea typeface="Meiryo UI" panose="020B0604030504040204" pitchFamily="50" charset="-128"/>
              <a:cs typeface="R Frutiger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113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2322000" y="3276600"/>
            <a:ext cx="4500000" cy="1588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2252548" y="2564904"/>
            <a:ext cx="463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12B3C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/>
              </a:rPr>
              <a:t>ご清聴ありがとうございました</a:t>
            </a:r>
            <a:endParaRPr kumimoji="1" lang="ja-JP" altLang="en-US" sz="2800" dirty="0">
              <a:solidFill>
                <a:srgbClr val="12B3C7"/>
              </a:solidFill>
              <a:latin typeface="Meiryo UI" panose="020B0604030504040204" pitchFamily="50" charset="-128"/>
              <a:ea typeface="Meiryo UI" panose="020B0604030504040204" pitchFamily="50" charset="-128"/>
              <a:cs typeface="ＭＳ Ｐゴシック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7" y="3636000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2" y="3069325"/>
            <a:ext cx="3911397" cy="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グループ化 1044"/>
          <p:cNvGrpSpPr/>
          <p:nvPr/>
        </p:nvGrpSpPr>
        <p:grpSpPr>
          <a:xfrm>
            <a:off x="280238" y="908720"/>
            <a:ext cx="8684250" cy="5544616"/>
            <a:chOff x="280238" y="908720"/>
            <a:chExt cx="8684250" cy="5544616"/>
          </a:xfrm>
        </p:grpSpPr>
        <p:sp>
          <p:nvSpPr>
            <p:cNvPr id="26" name="円/楕円 25"/>
            <p:cNvSpPr/>
            <p:nvPr/>
          </p:nvSpPr>
          <p:spPr>
            <a:xfrm>
              <a:off x="395536" y="908720"/>
              <a:ext cx="4365485" cy="3240360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山形 9"/>
            <p:cNvSpPr/>
            <p:nvPr/>
          </p:nvSpPr>
          <p:spPr>
            <a:xfrm>
              <a:off x="6372200" y="5369564"/>
              <a:ext cx="1368152" cy="1083772"/>
            </a:xfrm>
            <a:prstGeom prst="chevron">
              <a:avLst>
                <a:gd name="adj" fmla="val 27093"/>
              </a:avLst>
            </a:prstGeom>
            <a:solidFill>
              <a:schemeClr val="accent6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9pPr>
            </a:lstStyle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000" i="0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j-ea"/>
                  <a:ea typeface="+mj-ea"/>
                  <a:cs typeface="ヒラギノ角ゴ ProN W3"/>
                  <a:sym typeface="ヒラギノ角ゴ ProN W3"/>
                </a:rPr>
                <a:t>リリース</a:t>
              </a:r>
              <a:endParaRPr kumimoji="0" lang="ja-JP" altLang="en-US" sz="10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ヒラギノ角ゴ ProN W3"/>
                <a:sym typeface="ヒラギノ角ゴ ProN W3"/>
              </a:endParaRPr>
            </a:p>
          </p:txBody>
        </p:sp>
        <p:sp>
          <p:nvSpPr>
            <p:cNvPr id="12" name="山形 11"/>
            <p:cNvSpPr/>
            <p:nvPr/>
          </p:nvSpPr>
          <p:spPr>
            <a:xfrm>
              <a:off x="3131841" y="5369168"/>
              <a:ext cx="1539171" cy="1083772"/>
            </a:xfrm>
            <a:prstGeom prst="chevron">
              <a:avLst>
                <a:gd name="adj" fmla="val 23985"/>
              </a:avLst>
            </a:prstGeom>
            <a:solidFill>
              <a:schemeClr val="accent4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9pPr>
            </a:lstStyle>
            <a:p>
              <a:pPr algn="ctr"/>
              <a:r>
                <a:rPr lang="ja-JP" altLang="en-US" sz="1000" dirty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開発プロセス</a:t>
              </a:r>
              <a:endParaRPr lang="en-US" altLang="ja-JP" sz="1000" dirty="0">
                <a:solidFill>
                  <a:srgbClr val="FFFFFF"/>
                </a:solidFill>
                <a:latin typeface="+mj-ea"/>
                <a:cs typeface="ヒラギノ角ゴ ProN W3"/>
                <a:sym typeface="ヒラギノ角ゴ ProN W3"/>
              </a:endParaRPr>
            </a:p>
            <a:p>
              <a:pPr algn="ctr"/>
              <a:r>
                <a:rPr lang="ja-JP" altLang="en-US" sz="1000" dirty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設計</a:t>
              </a:r>
            </a:p>
          </p:txBody>
        </p:sp>
        <p:sp>
          <p:nvSpPr>
            <p:cNvPr id="9" name="山形 8"/>
            <p:cNvSpPr/>
            <p:nvPr/>
          </p:nvSpPr>
          <p:spPr>
            <a:xfrm>
              <a:off x="4211960" y="5369960"/>
              <a:ext cx="1282643" cy="1083376"/>
            </a:xfrm>
            <a:prstGeom prst="chevron">
              <a:avLst>
                <a:gd name="adj" fmla="val 25734"/>
              </a:avLst>
            </a:prstGeom>
            <a:solidFill>
              <a:schemeClr val="tx2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9pPr>
            </a:lstStyle>
            <a:p>
              <a:pPr algn="ctr"/>
              <a:r>
                <a:rPr lang="ja-JP" altLang="en-US" sz="1000" dirty="0" smtClean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開発環境</a:t>
              </a:r>
              <a:endParaRPr lang="en-US" altLang="ja-JP" sz="1000" dirty="0" smtClean="0">
                <a:solidFill>
                  <a:srgbClr val="FFFFFF"/>
                </a:solidFill>
                <a:latin typeface="+mj-ea"/>
                <a:cs typeface="ヒラギノ角ゴ ProN W3"/>
                <a:sym typeface="ヒラギノ角ゴ ProN W3"/>
              </a:endParaRPr>
            </a:p>
            <a:p>
              <a:pPr algn="ctr"/>
              <a:r>
                <a:rPr lang="ja-JP" altLang="en-US" sz="1000" dirty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準備</a:t>
              </a:r>
              <a:endParaRPr lang="en-US" altLang="ja-JP" sz="1000" dirty="0" smtClean="0">
                <a:solidFill>
                  <a:srgbClr val="FFFFFF"/>
                </a:solidFill>
                <a:latin typeface="+mj-ea"/>
                <a:cs typeface="ヒラギノ角ゴ ProN W3"/>
                <a:sym typeface="ヒラギノ角ゴ ProN W3"/>
              </a:endParaRPr>
            </a:p>
          </p:txBody>
        </p:sp>
        <p:sp>
          <p:nvSpPr>
            <p:cNvPr id="16" name="山形 15"/>
            <p:cNvSpPr/>
            <p:nvPr/>
          </p:nvSpPr>
          <p:spPr>
            <a:xfrm>
              <a:off x="827584" y="5369167"/>
              <a:ext cx="1539171" cy="1083772"/>
            </a:xfrm>
            <a:prstGeom prst="chevron">
              <a:avLst>
                <a:gd name="adj" fmla="val 23282"/>
              </a:avLst>
            </a:prstGeom>
            <a:solidFill>
              <a:schemeClr val="accent2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584200" hangingPunct="0"/>
              <a:r>
                <a:rPr kumimoji="0" lang="ja-JP" altLang="en-US" sz="1000" b="1" dirty="0" smtClean="0">
                  <a:solidFill>
                    <a:schemeClr val="bg1"/>
                  </a:solidFill>
                  <a:latin typeface="+mj-ea"/>
                  <a:ea typeface="+mj-ea"/>
                  <a:cs typeface="ヒラギノ角ゴ ProN W3"/>
                  <a:sym typeface="ヒラギノ角ゴ ProN W3"/>
                </a:rPr>
                <a:t>システム</a:t>
              </a:r>
              <a:endParaRPr kumimoji="0" lang="en-US" altLang="ja-JP" sz="1000" b="1" dirty="0" smtClean="0">
                <a:solidFill>
                  <a:schemeClr val="bg1"/>
                </a:solidFill>
                <a:latin typeface="+mj-ea"/>
                <a:ea typeface="+mj-ea"/>
                <a:cs typeface="ヒラギノ角ゴ ProN W3"/>
                <a:sym typeface="ヒラギノ角ゴ ProN W3"/>
              </a:endParaRPr>
            </a:p>
            <a:p>
              <a:pPr algn="ctr" defTabSz="584200" hangingPunct="0"/>
              <a:r>
                <a:rPr kumimoji="0" lang="ja-JP" altLang="en-US" sz="1000" b="1" dirty="0" smtClean="0">
                  <a:solidFill>
                    <a:schemeClr val="bg1"/>
                  </a:solidFill>
                  <a:latin typeface="+mj-ea"/>
                  <a:ea typeface="+mj-ea"/>
                  <a:cs typeface="ヒラギノ角ゴ ProN W3"/>
                  <a:sym typeface="ヒラギノ角ゴ ProN W3"/>
                </a:rPr>
                <a:t>アーキテクチャ</a:t>
              </a:r>
              <a:endParaRPr kumimoji="0" lang="en-US" altLang="ja-JP" sz="1000" b="1" dirty="0" smtClean="0">
                <a:solidFill>
                  <a:schemeClr val="bg1"/>
                </a:solidFill>
                <a:latin typeface="+mj-ea"/>
                <a:ea typeface="+mj-ea"/>
                <a:cs typeface="ヒラギノ角ゴ ProN W3"/>
                <a:sym typeface="ヒラギノ角ゴ ProN W3"/>
              </a:endParaRPr>
            </a:p>
            <a:p>
              <a:pPr algn="ctr" defTabSz="584200" hangingPunct="0"/>
              <a:r>
                <a:rPr kumimoji="0" lang="ja-JP" altLang="en-US" sz="1000" b="1" dirty="0" smtClean="0">
                  <a:solidFill>
                    <a:schemeClr val="bg1"/>
                  </a:solidFill>
                  <a:latin typeface="+mj-ea"/>
                  <a:ea typeface="+mj-ea"/>
                  <a:cs typeface="ヒラギノ角ゴ ProN W3"/>
                  <a:sym typeface="ヒラギノ角ゴ ProN W3"/>
                </a:rPr>
                <a:t>設計</a:t>
              </a:r>
              <a:endParaRPr kumimoji="0" lang="ja-JP" altLang="en-US" sz="1000" b="1" dirty="0">
                <a:solidFill>
                  <a:schemeClr val="bg1"/>
                </a:solidFill>
                <a:latin typeface="+mj-ea"/>
                <a:ea typeface="+mj-ea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>
            <a:xfrm flipH="1">
              <a:off x="827584" y="3645024"/>
              <a:ext cx="3843428" cy="1656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 flipV="1">
              <a:off x="8028384" y="3692280"/>
              <a:ext cx="576064" cy="1608928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山形 7"/>
            <p:cNvSpPr/>
            <p:nvPr/>
          </p:nvSpPr>
          <p:spPr>
            <a:xfrm>
              <a:off x="1979713" y="5369564"/>
              <a:ext cx="1539171" cy="1083375"/>
            </a:xfrm>
            <a:prstGeom prst="chevron">
              <a:avLst>
                <a:gd name="adj" fmla="val 23976"/>
              </a:avLst>
            </a:prstGeom>
            <a:solidFill>
              <a:schemeClr val="accent3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9pPr>
            </a:lstStyle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00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j-ea"/>
                  <a:ea typeface="+mj-ea"/>
                  <a:cs typeface="ヒラギノ角ゴ ProN W3"/>
                  <a:sym typeface="ヒラギノ角ゴ ProN W3"/>
                </a:rPr>
                <a:t>アプリケーション</a:t>
              </a:r>
              <a:endParaRPr kumimoji="0" lang="en-US" altLang="ja-JP" sz="10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ヒラギノ角ゴ ProN W3"/>
                <a:sym typeface="ヒラギノ角ゴ ProN W3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00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j-ea"/>
                  <a:ea typeface="+mj-ea"/>
                  <a:cs typeface="ヒラギノ角ゴ ProN W3"/>
                  <a:sym typeface="ヒラギノ角ゴ ProN W3"/>
                </a:rPr>
                <a:t>アーキテクチャ</a:t>
              </a:r>
              <a:endParaRPr kumimoji="0" lang="en-US" altLang="ja-JP" sz="10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ヒラギノ角ゴ ProN W3"/>
                <a:sym typeface="ヒラギノ角ゴ ProN W3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00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j-ea"/>
                  <a:ea typeface="+mj-ea"/>
                  <a:cs typeface="ヒラギノ角ゴ ProN W3"/>
                  <a:sym typeface="ヒラギノ角ゴ ProN W3"/>
                </a:rPr>
                <a:t>設計</a:t>
              </a:r>
              <a:endParaRPr kumimoji="0" lang="ja-JP" altLang="en-US" sz="10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ヒラギノ角ゴ ProN W3"/>
                <a:sym typeface="ヒラギノ角ゴ ProN W3"/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5121061" y="5369564"/>
              <a:ext cx="1539171" cy="1083376"/>
            </a:xfrm>
            <a:prstGeom prst="chevron">
              <a:avLst>
                <a:gd name="adj" fmla="val 23976"/>
              </a:avLst>
            </a:prstGeom>
            <a:solidFill>
              <a:schemeClr val="accent5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9pPr>
            </a:lstStyle>
            <a:p>
              <a:pPr algn="ctr"/>
              <a:r>
                <a:rPr lang="ja-JP" altLang="en-US" sz="1000" dirty="0" smtClean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アプリケーション</a:t>
              </a:r>
              <a:endParaRPr lang="en-US" altLang="ja-JP" sz="1000" dirty="0" smtClean="0">
                <a:solidFill>
                  <a:srgbClr val="FFFFFF"/>
                </a:solidFill>
                <a:latin typeface="+mj-ea"/>
                <a:cs typeface="ヒラギノ角ゴ ProN W3"/>
                <a:sym typeface="ヒラギノ角ゴ ProN W3"/>
              </a:endParaRPr>
            </a:p>
            <a:p>
              <a:pPr algn="ctr"/>
              <a:r>
                <a:rPr lang="ja-JP" altLang="en-US" sz="1000" dirty="0" smtClean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実装・テスト</a:t>
              </a:r>
              <a:endParaRPr lang="ja-JP" altLang="en-US" sz="1000" dirty="0">
                <a:solidFill>
                  <a:srgbClr val="FFFFFF"/>
                </a:solidFill>
                <a:latin typeface="+mj-ea"/>
                <a:cs typeface="ヒラギノ角ゴ ProN W3"/>
                <a:sym typeface="ヒラギノ角ゴ ProN W3"/>
              </a:endParaRPr>
            </a:p>
          </p:txBody>
        </p:sp>
        <p:sp>
          <p:nvSpPr>
            <p:cNvPr id="30" name="山形 29"/>
            <p:cNvSpPr/>
            <p:nvPr/>
          </p:nvSpPr>
          <p:spPr>
            <a:xfrm>
              <a:off x="7374956" y="5369167"/>
              <a:ext cx="1589532" cy="1083772"/>
            </a:xfrm>
            <a:prstGeom prst="chevron">
              <a:avLst>
                <a:gd name="adj" fmla="val 27501"/>
              </a:avLst>
            </a:prstGeom>
            <a:solidFill>
              <a:schemeClr val="accent1"/>
            </a:solidFill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cap="none" spc="0" normalizeH="0" baseline="0">
                  <a:ln>
                    <a:noFill/>
                  </a:ln>
                  <a:solidFill>
                    <a:srgbClr val="FFF5E3"/>
                  </a:solidFill>
                  <a:effectLst/>
                  <a:uFillTx/>
                  <a:latin typeface="+mn-lt"/>
                  <a:ea typeface="+mn-ea"/>
                  <a:cs typeface="+mn-cs"/>
                  <a:sym typeface="Avenir Next"/>
                </a:defRPr>
              </a:lvl9pPr>
            </a:lstStyle>
            <a:p>
              <a:pPr algn="ctr"/>
              <a:r>
                <a:rPr kumimoji="0" lang="ja-JP" altLang="en-US" sz="1000" i="0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j-ea"/>
                  <a:ea typeface="+mj-ea"/>
                  <a:cs typeface="ヒラギノ角ゴ ProN W3"/>
                  <a:sym typeface="ヒラギノ角ゴ ProN W3"/>
                </a:rPr>
                <a:t>・</a:t>
              </a:r>
              <a:r>
                <a:rPr lang="ja-JP" altLang="en-US" sz="1000" dirty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 </a:t>
              </a:r>
              <a:r>
                <a:rPr lang="ja-JP" altLang="en-US" sz="1000" dirty="0" smtClean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・</a:t>
              </a:r>
              <a:r>
                <a:rPr lang="ja-JP" altLang="en-US" sz="1000" dirty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 </a:t>
              </a:r>
              <a:r>
                <a:rPr lang="ja-JP" altLang="en-US" sz="1000" dirty="0" smtClean="0">
                  <a:solidFill>
                    <a:srgbClr val="FFFFFF"/>
                  </a:solidFill>
                  <a:latin typeface="+mj-ea"/>
                  <a:cs typeface="ヒラギノ角ゴ ProN W3"/>
                  <a:sym typeface="ヒラギノ角ゴ ProN W3"/>
                </a:rPr>
                <a:t>・</a:t>
              </a:r>
              <a:endParaRPr lang="en-US" altLang="ja-JP" sz="1000" dirty="0" smtClean="0">
                <a:solidFill>
                  <a:srgbClr val="FFFFFF"/>
                </a:solidFill>
                <a:latin typeface="+mj-ea"/>
                <a:cs typeface="ヒラギノ角ゴ ProN W3"/>
                <a:sym typeface="ヒラギノ角ゴ ProN W3"/>
              </a:endParaRPr>
            </a:p>
          </p:txBody>
        </p:sp>
        <p:sp>
          <p:nvSpPr>
            <p:cNvPr id="4" name="円/楕円 3"/>
            <p:cNvSpPr/>
            <p:nvPr/>
          </p:nvSpPr>
          <p:spPr>
            <a:xfrm>
              <a:off x="2085523" y="1588017"/>
              <a:ext cx="814590" cy="81459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/>
                <a:t>構築</a:t>
              </a:r>
              <a:endParaRPr kumimoji="1" lang="ja-JP" altLang="en-US" sz="105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2960820" y="2877689"/>
              <a:ext cx="814590" cy="81459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計測</a:t>
              </a:r>
              <a:endParaRPr kumimoji="1" lang="ja-JP" altLang="en-US" sz="1050" dirty="0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192125" y="2877689"/>
              <a:ext cx="814590" cy="81459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/>
                <a:t>学習</a:t>
              </a:r>
              <a:endParaRPr kumimoji="1" lang="ja-JP" altLang="en-US" sz="1050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>
              <a:off x="2312748" y="3284984"/>
              <a:ext cx="394918" cy="0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3032828" y="2564904"/>
              <a:ext cx="394918" cy="0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  <a:scene3d>
              <a:camera prst="orthographicFront">
                <a:rot lat="0" lon="0" rev="7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952708" y="2348880"/>
              <a:ext cx="394918" cy="0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  <a:scene3d>
              <a:camera prst="orthographicFront">
                <a:rot lat="0" lon="0" rev="140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円/楕円 32"/>
            <p:cNvSpPr/>
            <p:nvPr/>
          </p:nvSpPr>
          <p:spPr>
            <a:xfrm>
              <a:off x="4238964" y="908720"/>
              <a:ext cx="4365484" cy="324036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5314582" y="1556792"/>
              <a:ext cx="814590" cy="8145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/>
                <a:t>プランニング</a:t>
              </a:r>
              <a:endParaRPr kumimoji="1" lang="ja-JP" altLang="en-US" sz="1000" dirty="0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042774" y="2830434"/>
              <a:ext cx="814590" cy="8145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/>
                <a:t>レビュー</a:t>
              </a:r>
              <a:endParaRPr kumimoji="1" lang="ja-JP" altLang="en-US" sz="1000" dirty="0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5292080" y="2830434"/>
              <a:ext cx="814590" cy="8145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/>
                <a:t>振り返り</a:t>
              </a:r>
              <a:endParaRPr kumimoji="1" lang="ja-JP" altLang="en-US" sz="1000" dirty="0"/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 flipH="1">
              <a:off x="6394702" y="3284984"/>
              <a:ext cx="394918" cy="0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7042774" y="1556792"/>
              <a:ext cx="814590" cy="8145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/>
                <a:t>デイリー</a:t>
              </a:r>
              <a:r>
                <a:rPr kumimoji="1" lang="en-US" altLang="ja-JP" sz="1000" dirty="0" smtClean="0"/>
                <a:t>MTG</a:t>
              </a:r>
              <a:endParaRPr kumimoji="1" lang="ja-JP" altLang="en-US" sz="1000" dirty="0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6388860" y="1964087"/>
              <a:ext cx="370789" cy="0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5699375" y="2372494"/>
              <a:ext cx="0" cy="387610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>
              <a:off x="7497324" y="2402607"/>
              <a:ext cx="0" cy="404428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角丸四角形 28"/>
            <p:cNvSpPr/>
            <p:nvPr/>
          </p:nvSpPr>
          <p:spPr>
            <a:xfrm>
              <a:off x="4067944" y="1898551"/>
              <a:ext cx="922603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/>
                <a:t>バックログ</a:t>
              </a:r>
              <a:endParaRPr kumimoji="1" lang="ja-JP" altLang="en-US" sz="1050" dirty="0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4067944" y="3032956"/>
              <a:ext cx="922603" cy="5040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/>
                <a:t>リリース</a:t>
              </a:r>
              <a:endParaRPr kumimoji="1" lang="ja-JP" altLang="en-US" sz="1050" dirty="0"/>
            </a:p>
          </p:txBody>
        </p:sp>
        <p:cxnSp>
          <p:nvCxnSpPr>
            <p:cNvPr id="48" name="直線矢印コネクタ 47"/>
            <p:cNvCxnSpPr>
              <a:stCxn id="4" idx="6"/>
              <a:endCxn id="29" idx="1"/>
            </p:cNvCxnSpPr>
            <p:nvPr/>
          </p:nvCxnSpPr>
          <p:spPr>
            <a:xfrm>
              <a:off x="2900113" y="1995312"/>
              <a:ext cx="1167831" cy="15526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32" idx="1"/>
              <a:endCxn id="15" idx="6"/>
            </p:cNvCxnSpPr>
            <p:nvPr/>
          </p:nvCxnSpPr>
          <p:spPr>
            <a:xfrm flipH="1">
              <a:off x="3775410" y="3284984"/>
              <a:ext cx="29253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1414949" y="1115452"/>
              <a:ext cx="2155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ビジネス</a:t>
              </a:r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366341" y="1115452"/>
              <a:ext cx="2155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エンジニアリング</a:t>
              </a:r>
              <a:endPara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280238" y="980728"/>
              <a:ext cx="922603" cy="504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/>
                <a:t>ビジネス仮説</a:t>
              </a:r>
              <a:endParaRPr kumimoji="1" lang="ja-JP" altLang="en-US" sz="1050" dirty="0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880272" y="1961429"/>
              <a:ext cx="922603" cy="504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dirty="0"/>
                <a:t>アイデア</a:t>
              </a:r>
              <a:endParaRPr kumimoji="1" lang="ja-JP" altLang="en-US" sz="1050" dirty="0"/>
            </a:p>
          </p:txBody>
        </p:sp>
        <p:sp>
          <p:nvSpPr>
            <p:cNvPr id="86" name="角丸四角形 85"/>
            <p:cNvSpPr/>
            <p:nvPr/>
          </p:nvSpPr>
          <p:spPr>
            <a:xfrm>
              <a:off x="2048905" y="3541787"/>
              <a:ext cx="922603" cy="50405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 smtClean="0"/>
                <a:t>データ</a:t>
              </a:r>
              <a:endParaRPr kumimoji="1" lang="ja-JP" altLang="en-US" sz="1050" dirty="0"/>
            </a:p>
          </p:txBody>
        </p:sp>
        <p:cxnSp>
          <p:nvCxnSpPr>
            <p:cNvPr id="87" name="直線矢印コネクタ 86"/>
            <p:cNvCxnSpPr>
              <a:stCxn id="77" idx="2"/>
              <a:endCxn id="85" idx="0"/>
            </p:cNvCxnSpPr>
            <p:nvPr/>
          </p:nvCxnSpPr>
          <p:spPr>
            <a:xfrm>
              <a:off x="741540" y="1484784"/>
              <a:ext cx="600034" cy="4766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2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135"/>
              </p:ext>
            </p:extLst>
          </p:nvPr>
        </p:nvGraphicFramePr>
        <p:xfrm>
          <a:off x="251520" y="1628800"/>
          <a:ext cx="8712968" cy="319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/>
                <a:gridCol w="1800200"/>
                <a:gridCol w="1872208"/>
                <a:gridCol w="1872208"/>
                <a:gridCol w="1872208"/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6</a:t>
                      </a:r>
                      <a:r>
                        <a:rPr kumimoji="1" lang="ja-JP" altLang="en-US" sz="1100" dirty="0" smtClean="0"/>
                        <a:t>月末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7</a:t>
                      </a:r>
                      <a:r>
                        <a:rPr kumimoji="1" lang="ja-JP" altLang="en-US" sz="1100" dirty="0" smtClean="0"/>
                        <a:t>月末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8</a:t>
                      </a:r>
                      <a:r>
                        <a:rPr kumimoji="1" lang="ja-JP" altLang="en-US" sz="1100" dirty="0" smtClean="0"/>
                        <a:t>月末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9</a:t>
                      </a:r>
                      <a:r>
                        <a:rPr kumimoji="1" lang="ja-JP" altLang="en-US" sz="1100" dirty="0" smtClean="0"/>
                        <a:t>月末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33008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プラットフォーム構築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プラットフォームの製品決定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－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－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プラットフォームの提供開始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コンテンツ拡充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サービス開発のエンジニアリングガイド</a:t>
                      </a:r>
                      <a:endParaRPr kumimoji="1" lang="ja-JP" altLang="en-US" sz="9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－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/>
                        <a:t>結合テスト自動化事例</a:t>
                      </a:r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システムアーキテクチャ事例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性能テスト自動化事例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60299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サービス開発</a:t>
                      </a:r>
                      <a:r>
                        <a:rPr kumimoji="1" lang="en-US" altLang="ja-JP" sz="1100" dirty="0" smtClean="0"/>
                        <a:t>PJ</a:t>
                      </a:r>
                      <a:r>
                        <a:rPr kumimoji="1" lang="ja-JP" altLang="en-US" sz="1100" dirty="0" smtClean="0"/>
                        <a:t>で</a:t>
                      </a:r>
                      <a:endParaRPr kumimoji="1" lang="en-US" altLang="ja-JP" sz="1100" dirty="0" smtClean="0"/>
                    </a:p>
                    <a:p>
                      <a:r>
                        <a:rPr kumimoji="1" lang="ja-JP" altLang="en-US" sz="1100" dirty="0" smtClean="0"/>
                        <a:t>何ができるのか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ローカル環境上で、</a:t>
                      </a:r>
                      <a:r>
                        <a:rPr kumimoji="1" lang="en-US" altLang="ja-JP" sz="900" dirty="0" smtClean="0"/>
                        <a:t>Spring</a:t>
                      </a:r>
                      <a:r>
                        <a:rPr kumimoji="1" lang="ja-JP" altLang="en-US" sz="900" dirty="0" smtClean="0"/>
                        <a:t>を用いたアプリケーション開発を進められる。</a:t>
                      </a:r>
                      <a:br>
                        <a:rPr kumimoji="1" lang="ja-JP" altLang="en-US" sz="900" dirty="0" smtClean="0"/>
                      </a:br>
                      <a:r>
                        <a:rPr kumimoji="1" lang="en-US" altLang="ja-JP" sz="900" dirty="0" smtClean="0"/>
                        <a:t>(12Factor App, </a:t>
                      </a:r>
                      <a:r>
                        <a:rPr kumimoji="1" lang="ja-JP" altLang="en-US" sz="900" dirty="0" smtClean="0"/>
                        <a:t>クラウドネイティブを意識した設計</a:t>
                      </a:r>
                      <a:r>
                        <a:rPr kumimoji="1" lang="en-US" altLang="ja-JP" sz="900" dirty="0" smtClean="0"/>
                        <a:t>)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－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テスト自動化事例を参考に、事例の実践内容を自分たちのサービスに適用するか検討することができる。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プラットフォームを利用開始することができ、プラットフォーム上で開発、テスト、本番運用することができる。</a:t>
                      </a:r>
                      <a:br>
                        <a:rPr kumimoji="1" lang="ja-JP" altLang="en-US" sz="900" dirty="0" smtClean="0"/>
                      </a:br>
                      <a:endParaRPr kumimoji="1" lang="ja-JP" altLang="en-US" sz="900" dirty="0" smtClean="0"/>
                    </a:p>
                    <a:p>
                      <a:r>
                        <a:rPr kumimoji="1" lang="ja-JP" altLang="en-US" sz="900" dirty="0" smtClean="0"/>
                        <a:t>自分たちのサービスのアーキテクチャを検討する際に、サービスのアーキテクチャを参考にすることができる。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26368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Meetup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（エンジニア交流会）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smtClean="0"/>
                        <a:t>－</a:t>
                      </a:r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smtClean="0"/>
                        <a:t>－</a:t>
                      </a:r>
                    </a:p>
                    <a:p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smtClean="0"/>
                        <a:t>（企画中）</a:t>
                      </a:r>
                      <a:endParaRPr kumimoji="1" lang="en-US" altLang="ja-JP" sz="9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smtClean="0"/>
                        <a:t>・</a:t>
                      </a:r>
                      <a:r>
                        <a:rPr kumimoji="1" lang="en-US" altLang="ja-JP" sz="900" smtClean="0"/>
                        <a:t>canal</a:t>
                      </a:r>
                      <a:r>
                        <a:rPr kumimoji="1" lang="ja-JP" altLang="en-US" sz="900" smtClean="0"/>
                        <a:t>の開発</a:t>
                      </a:r>
                      <a:endParaRPr kumimoji="1" lang="en-US" altLang="ja-JP" sz="9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smtClean="0"/>
                        <a:t>・</a:t>
                      </a:r>
                      <a:r>
                        <a:rPr kumimoji="1" lang="en-US" altLang="ja-JP" sz="900" smtClean="0"/>
                        <a:t>E2E</a:t>
                      </a:r>
                      <a:r>
                        <a:rPr kumimoji="1" lang="ja-JP" altLang="en-US" sz="900" smtClean="0"/>
                        <a:t>テストの導入</a:t>
                      </a:r>
                      <a:endParaRPr kumimoji="1" lang="en-US" altLang="ja-JP" sz="9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smtClean="0"/>
                        <a:t>・</a:t>
                      </a:r>
                      <a:r>
                        <a:rPr kumimoji="1" lang="en-US" altLang="ja-JP" sz="900" smtClean="0"/>
                        <a:t>Value Stream Mapping</a:t>
                      </a:r>
                      <a:r>
                        <a:rPr kumimoji="1" lang="ja-JP" altLang="en-US" sz="900" smtClean="0"/>
                        <a:t>について</a:t>
                      </a:r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/>
                        <a:t>（企画中）</a:t>
                      </a:r>
                    </a:p>
                    <a:p>
                      <a:r>
                        <a:rPr kumimoji="1" lang="ja-JP" altLang="en-US" sz="900" dirty="0" smtClean="0"/>
                        <a:t>・プラットフォームの紹介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・アーキテクチャ事例の紹介</a:t>
                      </a:r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・性能テストの導入</a:t>
                      </a:r>
                      <a:endParaRPr kumimoji="1" lang="ja-JP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207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B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本文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中表紙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END_THANKYOU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ND_ご挨拶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ND_ロゴ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END_ロゴ">
  <a:themeElements>
    <a:clrScheme name="TIS">
      <a:dk1>
        <a:srgbClr val="000000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EBDE50"/>
      </a:hlink>
      <a:folHlink>
        <a:srgbClr val="EBDE50"/>
      </a:folHlink>
    </a:clrScheme>
    <a:fontScheme name="ユーザー定義 1">
      <a:majorFont>
        <a:latin typeface="맑은 고딕"/>
        <a:ea typeface="Meiryo UI"/>
        <a:cs typeface=""/>
      </a:majorFont>
      <a:minorFont>
        <a:latin typeface="맑은 고딕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画面に合わせる (4:3)</PresentationFormat>
  <Paragraphs>62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7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表紙B</vt:lpstr>
      <vt:lpstr>本文</vt:lpstr>
      <vt:lpstr>中表紙</vt:lpstr>
      <vt:lpstr>END_THANKYOU</vt:lpstr>
      <vt:lpstr>END_ご挨拶</vt:lpstr>
      <vt:lpstr>END_ロゴ</vt:lpstr>
      <vt:lpstr>1_END_ロゴ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2018-06-26T08:56:14Z</dcterms:created>
  <dcterms:modified xsi:type="dcterms:W3CDTF">2018-06-26T09:53:52Z</dcterms:modified>
</cp:coreProperties>
</file>