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1" r:id="rId3"/>
    <p:sldId id="328" r:id="rId4"/>
    <p:sldId id="327" r:id="rId5"/>
    <p:sldId id="330" r:id="rId6"/>
    <p:sldId id="315" r:id="rId7"/>
    <p:sldId id="338" r:id="rId8"/>
    <p:sldId id="340" r:id="rId9"/>
    <p:sldId id="364" r:id="rId10"/>
    <p:sldId id="320" r:id="rId11"/>
    <p:sldId id="333" r:id="rId12"/>
    <p:sldId id="322" r:id="rId13"/>
    <p:sldId id="324" r:id="rId14"/>
    <p:sldId id="334" r:id="rId15"/>
    <p:sldId id="342" r:id="rId16"/>
    <p:sldId id="343" r:id="rId17"/>
    <p:sldId id="345" r:id="rId18"/>
    <p:sldId id="341" r:id="rId19"/>
    <p:sldId id="344" r:id="rId20"/>
    <p:sldId id="347" r:id="rId21"/>
    <p:sldId id="365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75" autoAdjust="0"/>
    <p:restoredTop sz="89815" autoAdjust="0"/>
  </p:normalViewPr>
  <p:slideViewPr>
    <p:cSldViewPr snapToGrid="0">
      <p:cViewPr>
        <p:scale>
          <a:sx n="60" d="100"/>
          <a:sy n="60" d="100"/>
        </p:scale>
        <p:origin x="-135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A9EA5-66ED-4BB8-B03C-EFC3C07BEA1A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FCCB-5148-47CA-B5AD-181860BEB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26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769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899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041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76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891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7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7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706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706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706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트레이닝</a:t>
            </a:r>
            <a:r>
              <a:rPr lang="ko-KR" altLang="en-US" baseline="0" dirty="0" smtClean="0"/>
              <a:t> 셋과 테스트 셋 나누기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555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769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트레이닝</a:t>
            </a:r>
            <a:r>
              <a:rPr lang="ko-KR" altLang="en-US" baseline="0" dirty="0" smtClean="0"/>
              <a:t> 셋과 테스트 셋 나누기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6216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트레이닝</a:t>
            </a:r>
            <a:r>
              <a:rPr lang="ko-KR" altLang="en-US" baseline="0" dirty="0" smtClean="0"/>
              <a:t> 셋과 테스트 셋 나누기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976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트레이닝</a:t>
            </a:r>
            <a:r>
              <a:rPr lang="ko-KR" altLang="en-US" baseline="0" dirty="0" smtClean="0"/>
              <a:t> 셋과 테스트 셋 나누기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9079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트레이닝</a:t>
            </a:r>
            <a:r>
              <a:rPr lang="ko-KR" altLang="en-US" baseline="0" dirty="0" smtClean="0"/>
              <a:t> 셋과 테스트 셋 나누기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248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트레이닝</a:t>
            </a:r>
            <a:r>
              <a:rPr lang="ko-KR" altLang="en-US" baseline="0" dirty="0" smtClean="0"/>
              <a:t> 셋과 테스트 셋 나누기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566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70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70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309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309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3096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891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FCCB-5148-47CA-B5AD-181860BEB9E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891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151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77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72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485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89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06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11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40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86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383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808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5360-6B5E-4F04-A339-80283EC79698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CCE6-3E02-44DB-B709-3F0909F040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07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localhost:8888/notebooks/Google%20%EB%93%9C%EB%9D%BC%EC%9D%B4%EB%B8%8C/%EB%B9%85%EB%8D%B0%EC%9D%B4%ED%84%B0%ED%95%80%ED%85%8C%ED%81%AC(I)/PRACTING/teamwork_machinelearning_prof.Lee/%EC%B2%98%EC%9D%8C%EB%B6%80%ED%84%B0%EC%A0%9C%EB%8C%80%EB%A1%9C%ED%9E%88%ED%9E%88%ED%9E%88(0125)/%EC%B5%9C%EC%A2%85%20%EB%BA%A8%EB%BA%A8/0201%20description%20code%20for%20Data%20Cleaning/0201%20description%20code%20for%20Data%20Cleaning%20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869383"/>
            <a:ext cx="10058400" cy="23876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/>
              <a:t>데이터 분석의 예시</a:t>
            </a:r>
            <a:r>
              <a:rPr lang="en-US" altLang="ko-KR" sz="4800" b="1" dirty="0" smtClean="0"/>
              <a:t>:</a:t>
            </a:r>
            <a:br>
              <a:rPr lang="en-US" altLang="ko-KR" sz="4800" b="1" dirty="0" smtClean="0"/>
            </a:br>
            <a:r>
              <a:rPr lang="en-US" altLang="ko-KR" sz="4800" b="1" dirty="0" smtClean="0"/>
              <a:t>Lending Club Data</a:t>
            </a:r>
            <a:r>
              <a:rPr lang="ko-KR" altLang="en-US" sz="4800" b="1" dirty="0" smtClean="0"/>
              <a:t>를 중심으로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2589"/>
            <a:ext cx="9144000" cy="1485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 smtClean="0"/>
              <a:t>이근익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이민규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윤나영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93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28284" y="1285983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500" b="1" dirty="0" smtClean="0"/>
              <a:t>범주형 변수인 </a:t>
            </a:r>
            <a:r>
              <a:rPr lang="en-US" altLang="ko-KR" sz="1500" b="1" dirty="0" smtClean="0"/>
              <a:t>‘term’ </a:t>
            </a:r>
            <a:r>
              <a:rPr lang="ko-KR" altLang="en-US" sz="1500" b="1" dirty="0" smtClean="0"/>
              <a:t>과 </a:t>
            </a:r>
            <a:r>
              <a:rPr lang="en-US" altLang="ko-KR" sz="1500" b="1" dirty="0" smtClean="0"/>
              <a:t>‘grade’ </a:t>
            </a:r>
            <a:r>
              <a:rPr lang="ko-KR" altLang="en-US" sz="1500" b="1" dirty="0" smtClean="0"/>
              <a:t>분포 확인</a:t>
            </a:r>
            <a:endParaRPr lang="en-US" altLang="ko-KR" sz="1500" b="1" dirty="0" smtClean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13" y="4912765"/>
            <a:ext cx="5429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161" y="1956468"/>
            <a:ext cx="4019550" cy="273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34794" y="4824413"/>
            <a:ext cx="5534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0864" y="1989946"/>
            <a:ext cx="4280502" cy="268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6346915" y="5888669"/>
            <a:ext cx="5524519" cy="82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600" b="1" dirty="0" smtClean="0"/>
              <a:t>신용등급을 평가한 </a:t>
            </a:r>
            <a:r>
              <a:rPr lang="en-US" altLang="ko-KR" sz="1600" b="1" dirty="0" smtClean="0"/>
              <a:t>grade</a:t>
            </a:r>
            <a:r>
              <a:rPr lang="ko-KR" altLang="en-US" sz="1600" b="1" dirty="0" smtClean="0"/>
              <a:t>의 경우 </a:t>
            </a:r>
            <a:r>
              <a:rPr lang="en-US" altLang="ko-KR" sz="1600" b="1" dirty="0" smtClean="0"/>
              <a:t>A, B, C</a:t>
            </a:r>
            <a:r>
              <a:rPr lang="ko-KR" altLang="en-US" sz="1600" b="1" dirty="0" smtClean="0"/>
              <a:t>가 대부분</a:t>
            </a:r>
            <a:endParaRPr lang="en-US" altLang="ko-KR" sz="1600" b="1" dirty="0" smtClean="0"/>
          </a:p>
          <a:p>
            <a:pPr>
              <a:lnSpc>
                <a:spcPct val="160000"/>
              </a:lnSpc>
              <a:buNone/>
            </a:pPr>
            <a:r>
              <a:rPr lang="ko-KR" altLang="en-US" sz="1600" b="1" dirty="0" smtClean="0"/>
              <a:t>추후 </a:t>
            </a:r>
            <a:r>
              <a:rPr lang="en-US" altLang="ko-KR" sz="1600" b="1" dirty="0" smtClean="0"/>
              <a:t>grade</a:t>
            </a:r>
            <a:r>
              <a:rPr lang="ko-KR" altLang="en-US" sz="1600" b="1" dirty="0" smtClean="0"/>
              <a:t>와 상환 상태 자체의 관계를 생각해 보아야 함  </a:t>
            </a:r>
            <a:r>
              <a:rPr lang="en-US" altLang="ko-KR" sz="1600" b="1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28284" y="1285983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500" b="1" dirty="0" smtClean="0"/>
              <a:t>범주형 변수인 </a:t>
            </a:r>
            <a:r>
              <a:rPr lang="en-US" altLang="ko-KR" sz="1500" b="1" dirty="0" smtClean="0"/>
              <a:t>‘</a:t>
            </a:r>
            <a:r>
              <a:rPr lang="en-US" altLang="ko-KR" sz="1500" b="1" dirty="0" err="1" smtClean="0"/>
              <a:t>application_type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분포 확인</a:t>
            </a:r>
            <a:endParaRPr lang="en-US" altLang="ko-KR" sz="1500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716295" y="2467552"/>
            <a:ext cx="5524519" cy="122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600" b="1" dirty="0" smtClean="0"/>
              <a:t>혼자 대출을 신청하였는지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같이 신청하였는지를 확인하는 변수인 </a:t>
            </a:r>
            <a:r>
              <a:rPr lang="en-US" altLang="ko-KR" sz="1600" b="1" dirty="0" err="1" smtClean="0"/>
              <a:t>application_type</a:t>
            </a:r>
            <a:r>
              <a:rPr lang="ko-KR" altLang="en-US" sz="1600" b="1" dirty="0" smtClean="0"/>
              <a:t>의 경우는 </a:t>
            </a:r>
            <a:r>
              <a:rPr lang="en-US" altLang="ko-KR" sz="1600" b="1" dirty="0" smtClean="0"/>
              <a:t>Joint</a:t>
            </a:r>
            <a:r>
              <a:rPr lang="ko-KR" altLang="en-US" sz="1600" b="1" dirty="0" smtClean="0"/>
              <a:t>가 거의 없음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60000"/>
              </a:lnSpc>
              <a:buNone/>
            </a:pPr>
            <a:r>
              <a:rPr lang="ko-KR" altLang="en-US" sz="1600" b="1" dirty="0" smtClean="0"/>
              <a:t>사실상 변수의 의미가 없어지므로 추후 </a:t>
            </a:r>
            <a:r>
              <a:rPr lang="en-US" altLang="ko-KR" sz="1600" b="1" dirty="0" smtClean="0"/>
              <a:t>drop</a:t>
            </a:r>
            <a:r>
              <a:rPr lang="ko-KR" altLang="en-US" sz="1600" b="1" dirty="0" smtClean="0"/>
              <a:t>하고자 함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449" y="2463362"/>
            <a:ext cx="46386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4259" y="5480325"/>
            <a:ext cx="5257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00" y="2359081"/>
            <a:ext cx="9457240" cy="209568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28720" y="3202143"/>
            <a:ext cx="721360" cy="12053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16365" y="534512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MORTGAGE &gt; OWN &gt; RENT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225280" y="3280974"/>
            <a:ext cx="1381760" cy="12053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28284" y="1285983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500" b="1" dirty="0" smtClean="0"/>
              <a:t>범주형 변수인 </a:t>
            </a:r>
            <a:r>
              <a:rPr lang="en-US" altLang="ko-KR" sz="1500" b="1" dirty="0" smtClean="0"/>
              <a:t>‘</a:t>
            </a:r>
            <a:r>
              <a:rPr lang="en-US" altLang="ko-KR" sz="1500" b="1" dirty="0" err="1" smtClean="0"/>
              <a:t>home_ownership</a:t>
            </a:r>
            <a:r>
              <a:rPr lang="en-US" altLang="ko-KR" sz="1500" b="1" dirty="0" smtClean="0"/>
              <a:t>’</a:t>
            </a:r>
            <a:r>
              <a:rPr lang="ko-KR" altLang="en-US" sz="1500" b="1" dirty="0" smtClean="0"/>
              <a:t>과 상환 상태 관계 확인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294140" y="6309540"/>
            <a:ext cx="47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Dti</a:t>
            </a:r>
            <a:r>
              <a:rPr lang="en-US" altLang="ko-KR" dirty="0" smtClean="0"/>
              <a:t> grouped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1774218"/>
            <a:ext cx="8146486" cy="41532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412111"/>
            <a:ext cx="10852230" cy="5020220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분석에 사용할 변수를 확인 </a:t>
            </a:r>
            <a:r>
              <a:rPr lang="en-US" altLang="ko-KR" sz="2400" b="1" dirty="0" smtClean="0"/>
              <a:t>&amp; drop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id</a:t>
            </a:r>
            <a:r>
              <a:rPr lang="ko-KR" altLang="en-US" sz="2000" dirty="0" smtClean="0"/>
              <a:t>는 숫자지면 엄밀히는 식별번호일 뿐이므로 </a:t>
            </a:r>
            <a:r>
              <a:rPr lang="en-US" altLang="ko-KR" sz="2000" dirty="0" smtClean="0"/>
              <a:t>drop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description</a:t>
            </a:r>
            <a:r>
              <a:rPr lang="ko-KR" altLang="en-US" sz="2000" dirty="0" smtClean="0"/>
              <a:t>에 불과한 변수 제거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대출 신청 리스트의 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, title purpose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...</a:t>
            </a:r>
          </a:p>
          <a:p>
            <a:pPr marL="457200" indent="-457200">
              <a:buAutoNum type="arabicPeriod" startAt="3"/>
            </a:pPr>
            <a:r>
              <a:rPr lang="ko-KR" altLang="en-US" sz="2000" dirty="0" smtClean="0"/>
              <a:t>데이터의 시점이 나와 있지 않으므로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날짜와 관련된 데이터는 사용할 수 없으므로 </a:t>
            </a:r>
            <a:r>
              <a:rPr lang="en-US" altLang="ko-KR" sz="2000" dirty="0" smtClean="0"/>
              <a:t>drop</a:t>
            </a:r>
          </a:p>
          <a:p>
            <a:pPr marL="457200" indent="-457200">
              <a:buAutoNum type="arabicPeriod" startAt="3"/>
            </a:pPr>
            <a:r>
              <a:rPr lang="en-US" altLang="ko-KR" sz="2000" dirty="0" err="1" smtClean="0"/>
              <a:t>application_type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individual</a:t>
            </a:r>
            <a:r>
              <a:rPr lang="ko-KR" altLang="en-US" sz="2000" dirty="0" smtClean="0"/>
              <a:t>이 대부분이기 때문에 분석에 실익 없으므로 </a:t>
            </a:r>
            <a:r>
              <a:rPr lang="en-US" altLang="ko-KR" sz="2000" dirty="0" smtClean="0"/>
              <a:t>drop</a:t>
            </a:r>
          </a:p>
          <a:p>
            <a:endParaRPr lang="en-US" altLang="ko-KR" sz="2000" b="1" dirty="0" smtClean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786" y="3603232"/>
            <a:ext cx="7315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825054" y="5663237"/>
            <a:ext cx="10463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loan_amnt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funded_amnt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funded_amnt_inv</a:t>
            </a:r>
            <a:r>
              <a:rPr lang="ko-KR" altLang="en-US" dirty="0" smtClean="0"/>
              <a:t>는 관계를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변수의 구별 의미가 없으므로 실제 대출 펀딩 금액인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funded_amnt</a:t>
            </a:r>
            <a:r>
              <a:rPr lang="en-US" altLang="ko-KR" dirty="0" smtClean="0"/>
              <a:t>'</a:t>
            </a:r>
            <a:r>
              <a:rPr lang="ko-KR" altLang="en-US" dirty="0" smtClean="0"/>
              <a:t>만 분석하기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grpSp>
        <p:nvGrpSpPr>
          <p:cNvPr id="2" name="그룹 5"/>
          <p:cNvGrpSpPr/>
          <p:nvPr/>
        </p:nvGrpSpPr>
        <p:grpSpPr>
          <a:xfrm>
            <a:off x="142240" y="2104138"/>
            <a:ext cx="5228100" cy="1578819"/>
            <a:chOff x="4643120" y="1645920"/>
            <a:chExt cx="6312095" cy="19061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206" t="18707" b="47710"/>
            <a:stretch/>
          </p:blipFill>
          <p:spPr>
            <a:xfrm>
              <a:off x="4643120" y="1645920"/>
              <a:ext cx="6312095" cy="190617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774223" y="3182815"/>
              <a:ext cx="5873262" cy="3692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40" y="1386420"/>
            <a:ext cx="6523756" cy="30142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7" y="4513397"/>
            <a:ext cx="9505712" cy="16175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22500" r="69332"/>
          <a:stretch/>
        </p:blipFill>
        <p:spPr>
          <a:xfrm>
            <a:off x="7189790" y="1794482"/>
            <a:ext cx="3642678" cy="31963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b="76269"/>
          <a:stretch/>
        </p:blipFill>
        <p:spPr>
          <a:xfrm>
            <a:off x="197802" y="5527713"/>
            <a:ext cx="11877675" cy="97875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46947" y="2808950"/>
            <a:ext cx="985521" cy="20929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421747" y="2808950"/>
            <a:ext cx="0" cy="2001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8" y="2280245"/>
            <a:ext cx="6383833" cy="2450936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574800" y="2468880"/>
            <a:ext cx="2082800" cy="2082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99013" y="1500602"/>
            <a:ext cx="5524519" cy="432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ko-KR" sz="1600" b="1" u="sng" dirty="0" smtClean="0"/>
              <a:t>default</a:t>
            </a:r>
            <a:r>
              <a:rPr lang="ko-KR" altLang="en-US" sz="1600" b="1" u="sng" dirty="0" smtClean="0"/>
              <a:t>한 사람들을 </a:t>
            </a:r>
            <a:r>
              <a:rPr lang="en-US" altLang="ko-KR" sz="1600" b="1" u="sng" dirty="0" smtClean="0"/>
              <a:t>grade </a:t>
            </a:r>
            <a:r>
              <a:rPr lang="ko-KR" altLang="en-US" sz="1600" b="1" u="sng" dirty="0" smtClean="0"/>
              <a:t>별로 정리함</a:t>
            </a:r>
            <a:endParaRPr lang="en-US" altLang="ko-KR" sz="1600" b="1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8284" y="1285983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ko-KR" sz="1600" b="1" dirty="0" smtClean="0"/>
              <a:t>Crosstab</a:t>
            </a:r>
            <a:r>
              <a:rPr lang="ko-KR" altLang="en-US" sz="1600" b="1" dirty="0" smtClean="0"/>
              <a:t>으로 데이터 살펴보기</a:t>
            </a:r>
            <a:endParaRPr lang="en-US" altLang="ko-KR" sz="1600" b="1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2" y="1860332"/>
            <a:ext cx="6038193" cy="444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6991" y="1729286"/>
            <a:ext cx="6200775" cy="473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12111"/>
            <a:ext cx="10852230" cy="5020220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분석에 사용할 변수를 확인 </a:t>
            </a:r>
            <a:r>
              <a:rPr lang="en-US" altLang="ko-KR" sz="2400" b="1" dirty="0" smtClean="0"/>
              <a:t>&amp; drop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/>
              <a:t>6. grade </a:t>
            </a:r>
            <a:r>
              <a:rPr lang="ko-KR" altLang="en-US" sz="2000" dirty="0" smtClean="0"/>
              <a:t>역시 </a:t>
            </a:r>
            <a:r>
              <a:rPr lang="en-US" altLang="ko-KR" sz="2000" dirty="0" smtClean="0"/>
              <a:t>loan status</a:t>
            </a:r>
            <a:r>
              <a:rPr lang="ko-KR" altLang="en-US" sz="2000" dirty="0" smtClean="0"/>
              <a:t>와 지나치게 상관성이 높으므로 </a:t>
            </a:r>
            <a:r>
              <a:rPr lang="en-US" altLang="ko-KR" sz="2000" dirty="0" smtClean="0"/>
              <a:t>drop. </a:t>
            </a:r>
            <a:r>
              <a:rPr lang="ko-KR" altLang="en-US" sz="2000" dirty="0" smtClean="0"/>
              <a:t>앞의 분포를 살펴보면 사실상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에 거의 몰려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이미 대출 허가 시점에서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에 내생성이 있기 때문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/>
              <a:t>7. </a:t>
            </a:r>
            <a:r>
              <a:rPr lang="en-US" altLang="ko-KR" sz="2000" dirty="0" err="1" smtClean="0"/>
              <a:t>sub_grade</a:t>
            </a:r>
            <a:r>
              <a:rPr lang="ko-KR" altLang="en-US" sz="2000" dirty="0" smtClean="0"/>
              <a:t>는 세부등급이므로 </a:t>
            </a:r>
            <a:r>
              <a:rPr lang="en-US" altLang="ko-KR" sz="2000" dirty="0" smtClean="0"/>
              <a:t>grade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drop</a:t>
            </a:r>
            <a:r>
              <a:rPr lang="ko-KR" altLang="en-US" sz="2000" dirty="0" smtClean="0"/>
              <a:t>하면서 함께 제거</a:t>
            </a:r>
            <a:endParaRPr lang="en-US" sz="2000" b="1" dirty="0" smtClean="0"/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8. Critical</a:t>
            </a:r>
            <a:r>
              <a:rPr lang="ko-KR" altLang="en-US" sz="2000" b="1" dirty="0" smtClean="0"/>
              <a:t>한 </a:t>
            </a:r>
            <a:r>
              <a:rPr lang="en-US" sz="2000" b="1" dirty="0" smtClean="0"/>
              <a:t>Missing Value </a:t>
            </a:r>
            <a:r>
              <a:rPr lang="ko-KR" altLang="en-US" sz="2000" b="1" dirty="0" smtClean="0"/>
              <a:t>값 갖고 있는 변수 제거</a:t>
            </a:r>
            <a:endParaRPr lang="ko-KR" altLang="en-US" sz="2000" dirty="0" smtClean="0"/>
          </a:p>
          <a:p>
            <a:pPr lvl="1"/>
            <a:r>
              <a:rPr lang="en-US" altLang="ko-KR" sz="1800" dirty="0" smtClean="0"/>
              <a:t>21</a:t>
            </a:r>
            <a:r>
              <a:rPr lang="ko-KR" altLang="en-US" sz="1800" dirty="0" smtClean="0"/>
              <a:t>개 변수 </a:t>
            </a:r>
            <a:r>
              <a:rPr lang="en-US" sz="1800" dirty="0" smtClean="0"/>
              <a:t>drop</a:t>
            </a:r>
          </a:p>
          <a:p>
            <a:pPr lvl="1"/>
            <a:r>
              <a:rPr lang="en-US" sz="1800" dirty="0" err="1" smtClean="0"/>
              <a:t>desc</a:t>
            </a:r>
            <a:r>
              <a:rPr lang="en-US" sz="1800" dirty="0" smtClean="0"/>
              <a:t>, </a:t>
            </a:r>
            <a:r>
              <a:rPr lang="en-US" sz="1800" dirty="0" err="1" smtClean="0"/>
              <a:t>mths_since_last_delinq</a:t>
            </a:r>
            <a:r>
              <a:rPr lang="en-US" sz="1800" dirty="0" smtClean="0"/>
              <a:t>, </a:t>
            </a:r>
            <a:r>
              <a:rPr lang="en-US" sz="1800" dirty="0" err="1" smtClean="0"/>
              <a:t>mths_since_last_record</a:t>
            </a:r>
            <a:r>
              <a:rPr lang="en-US" sz="1800" dirty="0" smtClean="0"/>
              <a:t>, </a:t>
            </a:r>
            <a:r>
              <a:rPr lang="en-US" sz="1800" dirty="0" err="1" smtClean="0"/>
              <a:t>mths_since_last_major_derog</a:t>
            </a:r>
            <a:r>
              <a:rPr lang="en-US" sz="1800" dirty="0" smtClean="0"/>
              <a:t>, </a:t>
            </a:r>
            <a:r>
              <a:rPr lang="en-US" sz="1800" dirty="0" err="1" smtClean="0"/>
              <a:t>annual_inc_joint</a:t>
            </a:r>
            <a:r>
              <a:rPr lang="en-US" sz="1800" dirty="0" smtClean="0"/>
              <a:t>, </a:t>
            </a:r>
            <a:r>
              <a:rPr lang="en-US" sz="1800" dirty="0" err="1" smtClean="0"/>
              <a:t>dti_joint</a:t>
            </a:r>
            <a:r>
              <a:rPr lang="en-US" sz="1800" dirty="0" smtClean="0"/>
              <a:t>, </a:t>
            </a:r>
            <a:r>
              <a:rPr lang="en-US" sz="1800" dirty="0" err="1" smtClean="0"/>
              <a:t>verified_status_joint</a:t>
            </a:r>
            <a:r>
              <a:rPr lang="en-US" sz="1800" dirty="0" smtClean="0"/>
              <a:t>, open_acc_6m, open_il_6m, open_il_12m, open_il_24m, </a:t>
            </a:r>
            <a:r>
              <a:rPr lang="en-US" sz="1800" dirty="0" err="1" smtClean="0"/>
              <a:t>mths_since_rcnt_il</a:t>
            </a:r>
            <a:r>
              <a:rPr lang="en-US" sz="1800" dirty="0" smtClean="0"/>
              <a:t>, </a:t>
            </a:r>
            <a:r>
              <a:rPr lang="en-US" sz="1800" dirty="0" err="1" smtClean="0"/>
              <a:t>total_bal_il</a:t>
            </a:r>
            <a:r>
              <a:rPr lang="en-US" sz="1800" dirty="0" smtClean="0"/>
              <a:t>, </a:t>
            </a:r>
            <a:r>
              <a:rPr lang="en-US" sz="1800" dirty="0" err="1" smtClean="0"/>
              <a:t>il_util</a:t>
            </a:r>
            <a:r>
              <a:rPr lang="en-US" sz="1800" dirty="0" smtClean="0"/>
              <a:t>, open_rv_12m ,open_rv_24m, </a:t>
            </a:r>
            <a:r>
              <a:rPr lang="en-US" sz="1800" dirty="0" err="1" smtClean="0"/>
              <a:t>max_bal_bc</a:t>
            </a:r>
            <a:r>
              <a:rPr lang="en-US" sz="1800" dirty="0" smtClean="0"/>
              <a:t>, </a:t>
            </a:r>
            <a:r>
              <a:rPr lang="en-US" sz="1800" dirty="0" err="1" smtClean="0"/>
              <a:t>all_util</a:t>
            </a:r>
            <a:r>
              <a:rPr lang="en-US" sz="1800" dirty="0" smtClean="0"/>
              <a:t>, </a:t>
            </a:r>
            <a:r>
              <a:rPr lang="en-US" sz="1800" dirty="0" err="1" smtClean="0"/>
              <a:t>inq_fi</a:t>
            </a:r>
            <a:r>
              <a:rPr lang="en-US" sz="1800" dirty="0" smtClean="0"/>
              <a:t>, total_cu_tl,inq_last_12m</a:t>
            </a:r>
          </a:p>
          <a:p>
            <a:pPr>
              <a:lnSpc>
                <a:spcPct val="100000"/>
              </a:lnSpc>
              <a:buNone/>
            </a:pPr>
            <a:endParaRPr lang="en-US" altLang="ko-KR" sz="1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12111"/>
            <a:ext cx="10852230" cy="5020220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분석에 사용할 변수를 추출</a:t>
            </a:r>
            <a:r>
              <a:rPr lang="en-US" altLang="ko-KR" sz="2400" b="1" dirty="0" smtClean="0"/>
              <a:t>&amp;</a:t>
            </a:r>
            <a:r>
              <a:rPr lang="ko-KR" altLang="en-US" sz="2400" b="1" dirty="0" smtClean="0"/>
              <a:t>변환</a:t>
            </a:r>
            <a:endParaRPr lang="ko-KR" altLang="en-US" sz="2000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82" y="1889230"/>
            <a:ext cx="8429625" cy="12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088" y="3092337"/>
            <a:ext cx="7953375" cy="35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455572" y="3515710"/>
            <a:ext cx="373642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추가적으로 데이터 변환</a:t>
            </a:r>
            <a:endParaRPr lang="en-US" altLang="ko-KR" sz="2000" b="1" dirty="0" smtClean="0"/>
          </a:p>
          <a:p>
            <a:pPr>
              <a:buNone/>
            </a:pPr>
            <a:r>
              <a:rPr lang="ko-KR" altLang="en-US" sz="2000" b="1" dirty="0" smtClean="0"/>
              <a:t>작업 진행함</a:t>
            </a:r>
            <a:endParaRPr lang="en-US" altLang="ko-KR" sz="2000" b="1" dirty="0" smtClean="0"/>
          </a:p>
          <a:p>
            <a:pPr>
              <a:buNone/>
            </a:pPr>
            <a:endParaRPr lang="en-US" altLang="ko-KR" sz="2000" b="1" dirty="0" smtClean="0"/>
          </a:p>
          <a:p>
            <a:pPr>
              <a:buFontTx/>
              <a:buChar char="-"/>
            </a:pPr>
            <a:r>
              <a:rPr lang="en-US" altLang="ko-KR" sz="1600" b="1" dirty="0" err="1" smtClean="0"/>
              <a:t>home_ownership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변수 더미화</a:t>
            </a:r>
            <a:endParaRPr lang="en-US" altLang="ko-KR" sz="1600" b="1" dirty="0" smtClean="0"/>
          </a:p>
          <a:p>
            <a:pPr>
              <a:buFontTx/>
              <a:buChar char="-"/>
            </a:pPr>
            <a:r>
              <a:rPr lang="en-US" altLang="ko-KR" sz="1600" b="1" dirty="0" smtClean="0"/>
              <a:t>term </a:t>
            </a:r>
            <a:r>
              <a:rPr lang="ko-KR" altLang="en-US" sz="1600" b="1" dirty="0" smtClean="0"/>
              <a:t>변수 더미화</a:t>
            </a:r>
            <a:endParaRPr lang="en-US" altLang="ko-KR" sz="1600" b="1" dirty="0" smtClean="0"/>
          </a:p>
          <a:p>
            <a:pPr>
              <a:buFontTx/>
              <a:buChar char="-"/>
            </a:pPr>
            <a:r>
              <a:rPr lang="en-US" altLang="ko-KR" sz="1600" b="1" dirty="0" err="1" smtClean="0"/>
              <a:t>em-length_years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재직 기간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데이터 타입 변환</a:t>
            </a:r>
            <a:endParaRPr lang="ko-KR" altLang="en-US" sz="1600" dirty="0" smtClean="0"/>
          </a:p>
          <a:p>
            <a:pPr>
              <a:buFontTx/>
              <a:buChar char="-"/>
            </a:pPr>
            <a:r>
              <a:rPr lang="ko-KR" altLang="en-US" sz="1600" b="1" dirty="0" err="1" smtClean="0"/>
              <a:t>결측치</a:t>
            </a:r>
            <a:r>
              <a:rPr lang="ko-KR" altLang="en-US" sz="1600" b="1" dirty="0" smtClean="0"/>
              <a:t> 제거</a:t>
            </a:r>
            <a:endParaRPr lang="en-US" altLang="ko-KR" sz="16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412111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 smtClean="0"/>
              <a:t>Lending Club: </a:t>
            </a:r>
            <a:r>
              <a:rPr lang="ko-KR" altLang="en-US" sz="1800" dirty="0" smtClean="0"/>
              <a:t>미국의 </a:t>
            </a:r>
            <a:r>
              <a:rPr lang="en-US" altLang="ko-KR" sz="1800" dirty="0" smtClean="0"/>
              <a:t>P2P </a:t>
            </a:r>
            <a:r>
              <a:rPr lang="ko-KR" altLang="en-US" sz="1800" dirty="0" smtClean="0"/>
              <a:t>대출회사</a:t>
            </a:r>
            <a:endParaRPr lang="en-US" altLang="ko-KR" sz="1800" dirty="0" smtClean="0"/>
          </a:p>
          <a:p>
            <a:pPr>
              <a:lnSpc>
                <a:spcPct val="160000"/>
              </a:lnSpc>
            </a:pPr>
            <a:r>
              <a:rPr lang="en-US" altLang="ko-KR" sz="1800" dirty="0" smtClean="0"/>
              <a:t>Lending Club </a:t>
            </a:r>
            <a:r>
              <a:rPr lang="ko-KR" altLang="en-US" sz="1800" dirty="0" smtClean="0"/>
              <a:t>이용 방법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출처</a:t>
            </a:r>
            <a:r>
              <a:rPr lang="en-US" altLang="ko-KR" sz="1800" dirty="0" smtClean="0"/>
              <a:t>: Lending Club </a:t>
            </a:r>
            <a:r>
              <a:rPr lang="ko-KR" altLang="en-US" sz="1800" dirty="0" smtClean="0"/>
              <a:t>홈페이지 및 </a:t>
            </a:r>
            <a:r>
              <a:rPr lang="en-US" altLang="ko-KR" sz="1800" dirty="0" smtClean="0"/>
              <a:t>Wiki</a:t>
            </a:r>
            <a:r>
              <a:rPr lang="ko-KR" altLang="en-US" sz="1800" dirty="0" smtClean="0"/>
              <a:t>참고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60000"/>
              </a:lnSpc>
              <a:buAutoNum type="arabicParenBoth"/>
            </a:pPr>
            <a:r>
              <a:rPr lang="ko-KR" altLang="en-US" sz="1600" dirty="0" smtClean="0"/>
              <a:t>대출이 필요한 사람의 경우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렌딩클럽</a:t>
            </a:r>
            <a:r>
              <a:rPr lang="ko-KR" altLang="en-US" sz="1600" dirty="0" smtClean="0"/>
              <a:t> 홈페이지에 들어가 신청서를 작성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60000"/>
              </a:lnSpc>
              <a:buAutoNum type="arabicParenBoth"/>
            </a:pPr>
            <a:r>
              <a:rPr lang="ko-KR" altLang="en-US" sz="1600" dirty="0" err="1" smtClean="0"/>
              <a:t>렌딩클럽은</a:t>
            </a:r>
            <a:r>
              <a:rPr lang="ko-KR" altLang="en-US" sz="1600" dirty="0" smtClean="0"/>
              <a:t> 이 중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정도만 추려내 대출 </a:t>
            </a:r>
            <a:r>
              <a:rPr lang="ko-KR" altLang="en-US" sz="1600" dirty="0" err="1" smtClean="0"/>
              <a:t>가능자를</a:t>
            </a:r>
            <a:r>
              <a:rPr lang="ko-KR" altLang="en-US" sz="1600" dirty="0" smtClean="0"/>
              <a:t> 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이들에게 다시 </a:t>
            </a:r>
            <a:r>
              <a:rPr lang="en-US" altLang="ko-KR" sz="1600" dirty="0" smtClean="0"/>
              <a:t>A~G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단계의 신용 등급을 매겨 온라인 대출 장터에 올림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AutoNum type="arabicParenBoth"/>
            </a:pPr>
            <a:r>
              <a:rPr lang="ko-KR" altLang="en-US" sz="1600" dirty="0" smtClean="0"/>
              <a:t>개인 투자자들은 대출 신청자 명단을 보고 자신이 원하는 사람에게 투자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투자 금액은 최소 </a:t>
            </a:r>
            <a:r>
              <a:rPr lang="en-US" altLang="ko-KR" sz="1600" dirty="0" smtClean="0"/>
              <a:t>25</a:t>
            </a:r>
            <a:r>
              <a:rPr lang="ko-KR" altLang="en-US" sz="1600" dirty="0" smtClean="0"/>
              <a:t>달러를 기준으로 소액 분산투자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dirty="0" err="1" smtClean="0"/>
              <a:t>렌딩클럽은</a:t>
            </a:r>
            <a:r>
              <a:rPr lang="ko-KR" altLang="en-US" sz="1800" dirty="0" smtClean="0"/>
              <a:t> 간접 </a:t>
            </a:r>
            <a:r>
              <a:rPr lang="ko-KR" altLang="en-US" sz="1800" dirty="0" err="1" smtClean="0"/>
              <a:t>중개형</a:t>
            </a:r>
            <a:r>
              <a:rPr lang="ko-KR" altLang="en-US" sz="1800" dirty="0" smtClean="0"/>
              <a:t> 대출구조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연계금융회사와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렌딩클럽의</a:t>
            </a:r>
            <a:r>
              <a:rPr lang="ko-KR" altLang="en-US" sz="1800" dirty="0" smtClean="0"/>
              <a:t> 경우는 </a:t>
            </a:r>
            <a:r>
              <a:rPr lang="en-US" altLang="ko-KR" sz="1800" dirty="0" err="1" smtClean="0"/>
              <a:t>WebBank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대출계좌프로그램</a:t>
            </a:r>
            <a:r>
              <a:rPr lang="en-US" altLang="ko-KR" sz="1800" dirty="0" smtClean="0"/>
              <a:t>(loan account program)</a:t>
            </a:r>
            <a:r>
              <a:rPr lang="ko-KR" altLang="en-US" sz="1800" dirty="0" smtClean="0"/>
              <a:t>과 대출자산매매</a:t>
            </a:r>
            <a:r>
              <a:rPr lang="en-US" altLang="ko-KR" sz="1800" dirty="0" smtClean="0"/>
              <a:t>(loan sale) </a:t>
            </a:r>
            <a:r>
              <a:rPr lang="ko-KR" altLang="en-US" sz="1800" dirty="0" smtClean="0"/>
              <a:t>합의서에 기반하여 대출을 심사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승인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매매하게 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연계금융회사의 대출심사 요건에 맞추어 대출을 심사</a:t>
            </a:r>
            <a:r>
              <a:rPr lang="en-US" altLang="ko-KR" sz="1800" dirty="0" smtClean="0"/>
              <a:t>&amp;</a:t>
            </a:r>
            <a:r>
              <a:rPr lang="ko-KR" altLang="en-US" sz="1800" dirty="0" smtClean="0"/>
              <a:t>승인하는 프로세스로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과정에서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차입자의 신용등급과 대출금리가 결정됨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60000"/>
              </a:lnSpc>
            </a:pPr>
            <a:endParaRPr lang="en-US" altLang="ko-KR" sz="1800" dirty="0" smtClean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What is Lending Club Data?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Data Visualization &amp; Data Processing</a:t>
            </a:r>
            <a:endParaRPr lang="ko-KR" altLang="en-US" sz="3200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12111"/>
            <a:ext cx="10852230" cy="5020220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분석에 사용할 변수 추가적 분석 </a:t>
            </a:r>
            <a:r>
              <a:rPr lang="en-US" altLang="ko-KR" sz="2400" b="1" dirty="0" smtClean="0"/>
              <a:t>– Correlation </a:t>
            </a:r>
            <a:r>
              <a:rPr lang="ko-KR" altLang="en-US" sz="2400" b="1" dirty="0" smtClean="0"/>
              <a:t>체크 후 변수 </a:t>
            </a:r>
            <a:r>
              <a:rPr lang="en-US" altLang="ko-KR" sz="2400" b="1" dirty="0" smtClean="0"/>
              <a:t>drop</a:t>
            </a:r>
            <a:r>
              <a:rPr lang="ko-KR" altLang="en-US" sz="2400" b="1" dirty="0" smtClean="0"/>
              <a:t> </a:t>
            </a:r>
            <a:endParaRPr lang="ko-KR" altLang="en-US" sz="2000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772" y="1809366"/>
            <a:ext cx="5297214" cy="484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376041" y="4217524"/>
            <a:ext cx="6495393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b="1" dirty="0" smtClean="0"/>
              <a:t>추가적으로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다음의 변수를 제거함</a:t>
            </a:r>
            <a:endParaRPr lang="en-US" altLang="ko-KR" sz="1600" b="1" dirty="0" smtClean="0"/>
          </a:p>
          <a:p>
            <a:pPr marL="342900" indent="-342900">
              <a:lnSpc>
                <a:spcPct val="160000"/>
              </a:lnSpc>
              <a:buAutoNum type="arabicParenBoth"/>
            </a:pPr>
            <a:r>
              <a:rPr lang="ko-KR" altLang="en-US" sz="1600" b="1" dirty="0" smtClean="0"/>
              <a:t>다른 변수와 상관관계 지나치게 높은 변수</a:t>
            </a:r>
            <a:endParaRPr lang="en-US" altLang="ko-KR" sz="1600" b="1" dirty="0" smtClean="0"/>
          </a:p>
          <a:p>
            <a:pPr marL="342900" indent="-342900">
              <a:lnSpc>
                <a:spcPct val="160000"/>
              </a:lnSpc>
              <a:buAutoNum type="arabicParenBoth"/>
            </a:pPr>
            <a:r>
              <a:rPr lang="ko-KR" altLang="en-US" sz="1600" b="1" dirty="0" smtClean="0"/>
              <a:t>더미 변환 과정에서 미처 제거하지 못한 변수</a:t>
            </a:r>
            <a:r>
              <a:rPr lang="en-US" altLang="ko-KR" sz="1600" b="1" dirty="0" smtClean="0">
                <a:hlinkClick r:id="rId4"/>
              </a:rPr>
              <a:t>¶</a:t>
            </a:r>
            <a:endParaRPr lang="ko-KR" altLang="en-US" sz="1600" b="1" dirty="0" smtClean="0"/>
          </a:p>
          <a:p>
            <a:pPr>
              <a:lnSpc>
                <a:spcPct val="160000"/>
              </a:lnSpc>
              <a:buNone/>
            </a:pPr>
            <a:endParaRPr lang="en-US" altLang="ko-KR" sz="1600" b="1" dirty="0" smtClean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4211" y="2099770"/>
            <a:ext cx="4462299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6"/>
          <a:srcRect t="7264" r="6772"/>
          <a:stretch>
            <a:fillRect/>
          </a:stretch>
        </p:blipFill>
        <p:spPr bwMode="auto">
          <a:xfrm>
            <a:off x="5301155" y="2869324"/>
            <a:ext cx="6890845" cy="107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3904" y="5537804"/>
            <a:ext cx="73818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5812" y="2080366"/>
            <a:ext cx="74603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altLang="ko-KR" sz="4400" b="1" dirty="0" smtClean="0"/>
              <a:t>2. </a:t>
            </a:r>
            <a:r>
              <a:rPr lang="ko-KR" altLang="en-US" sz="4400" b="1" dirty="0" smtClean="0"/>
              <a:t>데이터 분</a:t>
            </a:r>
            <a:r>
              <a:rPr lang="ko-KR" altLang="en-US" sz="4400" b="1" dirty="0" smtClean="0"/>
              <a:t>석</a:t>
            </a:r>
            <a:r>
              <a:rPr lang="ko-KR" altLang="en-US" sz="4400" b="1" dirty="0" smtClean="0"/>
              <a:t> 과정</a:t>
            </a:r>
            <a:endParaRPr lang="en-US" altLang="ko-KR" sz="4400" b="1" dirty="0" smtClean="0"/>
          </a:p>
          <a:p>
            <a:pPr marL="742950" indent="-742950" algn="ctr"/>
            <a:endParaRPr lang="en-US" altLang="ko-KR" sz="4400" b="1" dirty="0" smtClean="0"/>
          </a:p>
          <a:p>
            <a:pPr marL="457200" indent="-457200"/>
            <a:r>
              <a:rPr lang="en-US" sz="2800" b="1" dirty="0" smtClean="0"/>
              <a:t>	2.1</a:t>
            </a:r>
            <a:r>
              <a:rPr lang="en-US" sz="2800" b="1" dirty="0" smtClean="0"/>
              <a:t>. Classification Model</a:t>
            </a:r>
          </a:p>
          <a:p>
            <a:pPr marL="457200" indent="-457200"/>
            <a:r>
              <a:rPr lang="en-US" sz="2800" b="1" dirty="0" smtClean="0"/>
              <a:t>	2.2</a:t>
            </a:r>
            <a:r>
              <a:rPr lang="en-US" sz="2800" b="1" dirty="0" smtClean="0"/>
              <a:t>. Regression Model</a:t>
            </a:r>
          </a:p>
          <a:p>
            <a:pPr marL="457200" indent="-457200"/>
            <a:r>
              <a:rPr lang="en-US" sz="2800" b="1" dirty="0" smtClean="0"/>
              <a:t>	2.3. </a:t>
            </a:r>
            <a:r>
              <a:rPr lang="en-US" sz="2800" b="1" dirty="0" smtClean="0"/>
              <a:t>PCA, PLS</a:t>
            </a:r>
          </a:p>
          <a:p>
            <a:pPr marL="457200" indent="-457200"/>
            <a:r>
              <a:rPr lang="en-US" sz="2800" b="1" dirty="0" smtClean="0"/>
              <a:t>	2.4. </a:t>
            </a:r>
            <a:r>
              <a:rPr lang="en-US" sz="2800" b="1" dirty="0" smtClean="0"/>
              <a:t>Model Evaluation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487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Model</a:t>
            </a:r>
            <a:r>
              <a:rPr lang="ko-KR" altLang="en-US" b="1" dirty="0" smtClean="0"/>
              <a:t>용 </a:t>
            </a:r>
            <a:r>
              <a:rPr lang="en-US" altLang="ko-KR" b="1" dirty="0" err="1" smtClean="0"/>
              <a:t>GridSearchCV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 만들기</a:t>
            </a:r>
            <a:endParaRPr 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6462" b="6344"/>
          <a:stretch/>
        </p:blipFill>
        <p:spPr>
          <a:xfrm>
            <a:off x="5174226" y="1575480"/>
            <a:ext cx="6935224" cy="515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2.1. Classification Model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500" y="2868044"/>
            <a:ext cx="456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GridSearchCV</a:t>
            </a:r>
            <a:r>
              <a:rPr lang="en-US" dirty="0" smtClean="0"/>
              <a:t> scoring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: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 이름</a:t>
            </a:r>
            <a:r>
              <a:rPr lang="en-US" altLang="ko-KR" dirty="0" smtClean="0"/>
              <a:t>, cross validation score, accuracy </a:t>
            </a:r>
            <a:r>
              <a:rPr lang="en-US" altLang="ko-KR" dirty="0" err="1" smtClean="0"/>
              <a:t>scoer</a:t>
            </a:r>
            <a:r>
              <a:rPr lang="en-US" altLang="ko-KR" dirty="0" smtClean="0"/>
              <a:t>, precision score</a:t>
            </a:r>
            <a:r>
              <a:rPr lang="ko-KR" altLang="en-US" dirty="0" smtClean="0"/>
              <a:t>기록</a:t>
            </a:r>
            <a:endParaRPr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3400" y="1395876"/>
            <a:ext cx="4699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529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7" y="2400300"/>
            <a:ext cx="12066994" cy="4406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모델  및 </a:t>
            </a:r>
            <a:r>
              <a:rPr lang="en-US" altLang="ko-KR" b="1" dirty="0" smtClean="0"/>
              <a:t>parameter dictionary </a:t>
            </a:r>
            <a:r>
              <a:rPr lang="ko-KR" altLang="en-US" b="1" dirty="0"/>
              <a:t>생</a:t>
            </a:r>
            <a:r>
              <a:rPr lang="ko-KR" altLang="en-US" b="1" dirty="0" smtClean="0"/>
              <a:t>성</a:t>
            </a:r>
            <a:endParaRPr 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33400" y="1395876"/>
            <a:ext cx="335915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8100" y="1044819"/>
            <a:ext cx="456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 dictionary </a:t>
            </a:r>
            <a:r>
              <a:rPr lang="ko-KR" altLang="en-US" dirty="0" smtClean="0"/>
              <a:t>생성 시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범위를 줄여가며 세부 조정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2.1. Classification Model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38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6729"/>
          <a:stretch/>
        </p:blipFill>
        <p:spPr>
          <a:xfrm>
            <a:off x="4414837" y="1643063"/>
            <a:ext cx="7396163" cy="5066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Cross Validation Score </a:t>
            </a:r>
            <a:r>
              <a:rPr lang="ko-KR" altLang="en-US" b="1" dirty="0" smtClean="0"/>
              <a:t>비교</a:t>
            </a:r>
            <a:endParaRPr 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33400" y="1395876"/>
            <a:ext cx="25654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416419"/>
            <a:ext cx="456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ko-KR" altLang="en-US" dirty="0" smtClean="0"/>
              <a:t>대부분의 모델이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0.92</a:t>
            </a:r>
            <a:r>
              <a:rPr lang="ko-KR" altLang="en-US" dirty="0" smtClean="0"/>
              <a:t>의 정확도를 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가 한차례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좋은 성능을 보임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2.1. Classification Model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8755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603" y="1879600"/>
            <a:ext cx="7481540" cy="4792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Regression Model</a:t>
            </a:r>
            <a:r>
              <a:rPr lang="ko-KR" altLang="en-US" b="1" dirty="0" smtClean="0"/>
              <a:t>용 </a:t>
            </a:r>
            <a:r>
              <a:rPr lang="en-US" altLang="ko-KR" b="1" dirty="0" err="1" smtClean="0"/>
              <a:t>GridSearchCV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 만들기</a:t>
            </a:r>
            <a:endParaRPr 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1395876"/>
            <a:ext cx="44577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2.2. Regression Model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416419"/>
            <a:ext cx="4565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r2</a:t>
            </a:r>
            <a:r>
              <a:rPr lang="ko-KR" altLang="en-US" dirty="0" smtClean="0"/>
              <a:t>값을 최대로 하는 모델에 피팅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모델을 통해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포함될 확률 도출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Accuracy</a:t>
            </a:r>
            <a:r>
              <a:rPr lang="ko-KR" altLang="en-US" dirty="0" smtClean="0"/>
              <a:t>를 최대로 하는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찾기 위해 </a:t>
            </a:r>
            <a:r>
              <a:rPr lang="en-US" altLang="ko-KR" dirty="0" smtClean="0"/>
              <a:t>(1-fpr)+(</a:t>
            </a:r>
            <a:r>
              <a:rPr lang="en-US" altLang="ko-KR" dirty="0" err="1" smtClean="0"/>
              <a:t>tpr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최대로 하는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Accuracy score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Precision Score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793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0"/>
            <a:ext cx="12085079" cy="364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Regression Model</a:t>
            </a:r>
            <a:r>
              <a:rPr lang="ko-KR" altLang="en-US" b="1" dirty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parameter dictionary </a:t>
            </a:r>
            <a:r>
              <a:rPr lang="ko-KR" altLang="en-US" b="1" dirty="0" smtClean="0"/>
              <a:t>생성 </a:t>
            </a:r>
            <a:r>
              <a:rPr lang="en-US" altLang="ko-KR" b="1" dirty="0" smtClean="0"/>
              <a:t> </a:t>
            </a:r>
            <a:endParaRPr 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1395876"/>
            <a:ext cx="44577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2.2. Regression Model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4400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9304"/>
          <a:stretch/>
        </p:blipFill>
        <p:spPr>
          <a:xfrm>
            <a:off x="4452937" y="1274420"/>
            <a:ext cx="7347178" cy="539035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33400" y="1395876"/>
            <a:ext cx="292735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500" y="976147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Cross Validation Score(r2) </a:t>
            </a:r>
            <a:r>
              <a:rPr lang="ko-KR" altLang="en-US" b="1" dirty="0" smtClean="0"/>
              <a:t>비교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645019"/>
            <a:ext cx="45656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Logistic Regression</a:t>
            </a:r>
            <a:r>
              <a:rPr lang="ko-KR" altLang="en-US" dirty="0" smtClean="0"/>
              <a:t>을 제외하고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유의미한 설명력을 가지는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모델은 없음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2.2. Regression Model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26393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8" y="1586179"/>
            <a:ext cx="5172075" cy="1714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12" y="1632813"/>
            <a:ext cx="5677973" cy="475230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7494662" y="2140690"/>
            <a:ext cx="8545" cy="1174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0022793" y="2249482"/>
            <a:ext cx="8545" cy="1174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2.3. PCA, PLS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PCA, PLS </a:t>
            </a:r>
            <a:r>
              <a:rPr lang="ko-KR" altLang="en-US" b="1" dirty="0" smtClean="0"/>
              <a:t>이후 </a:t>
            </a:r>
            <a:r>
              <a:rPr lang="en-US" altLang="ko-KR" b="1" dirty="0" err="1" smtClean="0"/>
              <a:t>LinearRegression</a:t>
            </a:r>
            <a:r>
              <a:rPr lang="en-US" altLang="ko-KR" b="1" dirty="0"/>
              <a:t> </a:t>
            </a:r>
            <a:r>
              <a:rPr lang="en-US" altLang="ko-KR" b="1" dirty="0" smtClean="0"/>
              <a:t>Model</a:t>
            </a:r>
            <a:r>
              <a:rPr lang="ko-KR" altLang="en-US" b="1" dirty="0" smtClean="0"/>
              <a:t>에 피팅 후</a:t>
            </a:r>
            <a:r>
              <a:rPr lang="en-US" altLang="ko-KR" b="1" dirty="0" smtClean="0"/>
              <a:t>, r2</a:t>
            </a:r>
            <a:r>
              <a:rPr lang="ko-KR" altLang="en-US" b="1" dirty="0" smtClean="0"/>
              <a:t>계산</a:t>
            </a:r>
            <a:endParaRPr 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33400" y="1395876"/>
            <a:ext cx="53733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13" y="1661864"/>
            <a:ext cx="6312537" cy="4755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PCA component =11 </a:t>
            </a:r>
            <a:r>
              <a:rPr lang="ko-KR" altLang="en-US" b="1" dirty="0" smtClean="0"/>
              <a:t>선택 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교차검증</a:t>
            </a:r>
            <a:r>
              <a:rPr lang="ko-KR" altLang="en-US" b="1" dirty="0" smtClean="0"/>
              <a:t> 시행</a:t>
            </a:r>
            <a:endParaRPr 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33400" y="1395876"/>
            <a:ext cx="425982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2.3. PCA, PLS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7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412111"/>
            <a:ext cx="10852230" cy="5020220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defRPr/>
            </a:pPr>
            <a:r>
              <a:rPr lang="en-US" altLang="ko-KR" sz="1800" dirty="0" smtClean="0"/>
              <a:t>Lending Club Data</a:t>
            </a:r>
            <a:r>
              <a:rPr lang="ko-KR" altLang="en-US" sz="1800" dirty="0" smtClean="0"/>
              <a:t>는 개별 대출 신청인의 신상 정보와 대출 신청인의 상환 상태를 데이터화하여 제공</a:t>
            </a:r>
            <a:endParaRPr lang="en-US" altLang="ko-KR" sz="1800" dirty="0" smtClean="0"/>
          </a:p>
          <a:p>
            <a:pPr lvl="0">
              <a:lnSpc>
                <a:spcPct val="160000"/>
              </a:lnSpc>
            </a:pPr>
            <a:r>
              <a:rPr lang="en-US" altLang="ko-KR" sz="2000" b="1" u="sng" dirty="0" smtClean="0"/>
              <a:t>Raw-Data </a:t>
            </a:r>
            <a:r>
              <a:rPr lang="ko-KR" altLang="en-US" sz="2000" b="1" u="sng" dirty="0" smtClean="0"/>
              <a:t>요약</a:t>
            </a:r>
            <a:endParaRPr lang="en-US" altLang="ko-KR" sz="2000" b="1" u="sng" dirty="0" smtClean="0"/>
          </a:p>
          <a:p>
            <a:pPr lvl="1">
              <a:lnSpc>
                <a:spcPct val="160000"/>
              </a:lnSpc>
            </a:pPr>
            <a:r>
              <a:rPr lang="ko-KR" altLang="en-US" sz="1800" dirty="0" smtClean="0"/>
              <a:t>데이터 크기</a:t>
            </a:r>
            <a:r>
              <a:rPr lang="en-US" altLang="ko-KR" sz="1800" dirty="0" smtClean="0"/>
              <a:t>: </a:t>
            </a:r>
            <a:r>
              <a:rPr lang="en-US" altLang="ko-KR" sz="1800" b="1" dirty="0" smtClean="0"/>
              <a:t> </a:t>
            </a:r>
            <a:r>
              <a:rPr lang="en-US" altLang="ko-KR" sz="1800" dirty="0" smtClean="0"/>
              <a:t>887379</a:t>
            </a:r>
            <a:r>
              <a:rPr lang="ko-KR" altLang="en-US" sz="1800" dirty="0" smtClean="0"/>
              <a:t>행 </a:t>
            </a:r>
            <a:r>
              <a:rPr lang="en-US" altLang="ko-KR" sz="1800" dirty="0" smtClean="0"/>
              <a:t>74</a:t>
            </a:r>
            <a:r>
              <a:rPr lang="ko-KR" altLang="en-US" sz="1800" dirty="0" smtClean="0"/>
              <a:t>열</a:t>
            </a:r>
            <a:endParaRPr lang="en-US" altLang="ko-KR" sz="1800" dirty="0" smtClean="0"/>
          </a:p>
          <a:p>
            <a:pPr lvl="1">
              <a:lnSpc>
                <a:spcPct val="160000"/>
              </a:lnSpc>
            </a:pPr>
            <a:r>
              <a:rPr lang="ko-KR" altLang="en-US" sz="1800" dirty="0" smtClean="0"/>
              <a:t>데이터를 살펴보면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정제되지 않은 데이터인 까닭에 지나치게 중복된 변수 등이 함께 있음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sz="1800" dirty="0" smtClean="0"/>
              <a:t>변수 의미 확인하면서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상환 상태와 관계가 없는 변수를 먼저 확인하고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타입과 </a:t>
            </a:r>
            <a:r>
              <a:rPr lang="ko-KR" altLang="en-US" sz="1800" dirty="0" err="1" smtClean="0"/>
              <a:t>결측치</a:t>
            </a:r>
            <a:r>
              <a:rPr lang="ko-KR" altLang="en-US" sz="1800" dirty="0" smtClean="0"/>
              <a:t> 등을 확인하여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분석에 필요한 변수만을 추출하는 </a:t>
            </a:r>
            <a:r>
              <a:rPr lang="en-US" altLang="ko-KR" sz="1800" dirty="0" smtClean="0"/>
              <a:t>EDA(</a:t>
            </a:r>
            <a:r>
              <a:rPr lang="ko-KR" altLang="en-US" sz="1800" dirty="0" smtClean="0"/>
              <a:t>데이터 탐색 과정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우선적으로 필요함을 확인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>
              <a:lnSpc>
                <a:spcPct val="160000"/>
              </a:lnSpc>
            </a:pPr>
            <a:r>
              <a:rPr lang="en-US" altLang="ko-KR" sz="1800" dirty="0" smtClean="0"/>
              <a:t>Raw data </a:t>
            </a:r>
            <a:r>
              <a:rPr lang="ko-KR" altLang="en-US" sz="1800" dirty="0" smtClean="0"/>
              <a:t>기준으로 </a:t>
            </a:r>
            <a:r>
              <a:rPr lang="en-US" altLang="ko-KR" sz="1800" dirty="0" smtClean="0"/>
              <a:t>74</a:t>
            </a:r>
            <a:r>
              <a:rPr lang="ko-KR" altLang="en-US" sz="1800" dirty="0" smtClean="0"/>
              <a:t>개 변수 중에 </a:t>
            </a:r>
            <a:r>
              <a:rPr lang="en-US" altLang="ko-KR" sz="1800" dirty="0" smtClean="0"/>
              <a:t>51</a:t>
            </a:r>
            <a:r>
              <a:rPr lang="ko-KR" altLang="en-US" sz="1800" dirty="0" smtClean="0"/>
              <a:t>개가 </a:t>
            </a:r>
            <a:r>
              <a:rPr lang="ko-KR" altLang="en-US" sz="1800" dirty="0" err="1" smtClean="0"/>
              <a:t>수치형</a:t>
            </a:r>
            <a:r>
              <a:rPr lang="ko-KR" altLang="en-US" sz="1800" dirty="0" smtClean="0"/>
              <a:t> 변수이며</a:t>
            </a:r>
            <a:r>
              <a:rPr lang="en-US" altLang="ko-KR" sz="1800" dirty="0" smtClean="0"/>
              <a:t>, 23</a:t>
            </a:r>
            <a:r>
              <a:rPr lang="ko-KR" altLang="en-US" sz="1800" dirty="0" smtClean="0"/>
              <a:t>개가 범주형 변수</a:t>
            </a:r>
            <a:endParaRPr lang="en-US" altLang="ko-KR" sz="1800" dirty="0" smtClean="0"/>
          </a:p>
          <a:p>
            <a:pPr lvl="0">
              <a:lnSpc>
                <a:spcPct val="160000"/>
              </a:lnSpc>
              <a:defRPr/>
            </a:pPr>
            <a:endParaRPr lang="en-US" altLang="ko-KR" sz="1800" dirty="0" smtClean="0"/>
          </a:p>
          <a:p>
            <a:pPr>
              <a:lnSpc>
                <a:spcPct val="160000"/>
              </a:lnSpc>
            </a:pPr>
            <a:endParaRPr lang="en-US" altLang="ko-KR" sz="1800" dirty="0" smtClean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What is Lending Club Data?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93" y="1765208"/>
            <a:ext cx="6930639" cy="4473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2.2. PCA, PLS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PLS component =3 </a:t>
            </a:r>
            <a:r>
              <a:rPr lang="ko-KR" altLang="en-US" b="1" dirty="0" smtClean="0"/>
              <a:t>선택 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교차검증</a:t>
            </a:r>
            <a:r>
              <a:rPr lang="ko-KR" altLang="en-US" b="1" dirty="0" smtClean="0"/>
              <a:t> 시행</a:t>
            </a:r>
            <a:endParaRPr lang="en-US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3400" y="1395876"/>
            <a:ext cx="410496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17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74218"/>
            <a:ext cx="5117137" cy="3259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861" y="1774218"/>
            <a:ext cx="5251850" cy="3575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2.3. PCA, PLS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PCA  ROC Curve</a:t>
            </a:r>
            <a:endParaRPr 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33400" y="1395876"/>
            <a:ext cx="14871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04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38" y="1632813"/>
            <a:ext cx="4800600" cy="300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50" y="1632813"/>
            <a:ext cx="5152899" cy="347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2.3. PCA, PLS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PLS  ROC Curve</a:t>
            </a:r>
            <a:endParaRPr 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33400" y="1395876"/>
            <a:ext cx="14871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73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988574" y="1799469"/>
            <a:ext cx="1067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3000" b="1" dirty="0" smtClean="0">
                <a:latin typeface="+mj-lt"/>
                <a:ea typeface="+mj-ea"/>
                <a:cs typeface="+mj-cs"/>
              </a:rPr>
              <a:t>PCA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74" y="2995691"/>
            <a:ext cx="2933700" cy="581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574" y="3920668"/>
            <a:ext cx="2047875" cy="600075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179824" y="1748573"/>
            <a:ext cx="1067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3000" b="1" dirty="0" smtClean="0">
                <a:latin typeface="+mj-lt"/>
                <a:ea typeface="+mj-ea"/>
                <a:cs typeface="+mj-cs"/>
              </a:rPr>
              <a:t>PLS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351" y="2986166"/>
            <a:ext cx="2609850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186" y="3920668"/>
            <a:ext cx="1914525" cy="581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0669" y="4834739"/>
            <a:ext cx="891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PLSR</a:t>
            </a:r>
            <a:r>
              <a:rPr lang="ko-KR" altLang="en-US" dirty="0"/>
              <a:t>로 차원 축소 시</a:t>
            </a:r>
            <a:r>
              <a:rPr lang="en-US" altLang="ko-KR" dirty="0"/>
              <a:t>, </a:t>
            </a:r>
            <a:r>
              <a:rPr lang="ko-KR" altLang="en-US" dirty="0"/>
              <a:t>각각의 특성이 종속 변수와 연관된 정도</a:t>
            </a:r>
            <a:r>
              <a:rPr lang="en-US" altLang="ko-KR" dirty="0"/>
              <a:t>(</a:t>
            </a:r>
            <a:r>
              <a:rPr lang="ko-KR" altLang="en-US" dirty="0"/>
              <a:t>상관관계</a:t>
            </a:r>
            <a:r>
              <a:rPr lang="en-US" altLang="ko-KR" dirty="0"/>
              <a:t>)</a:t>
            </a:r>
            <a:r>
              <a:rPr lang="ko-KR" altLang="en-US" dirty="0"/>
              <a:t>가 높다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따라서 더 적은 </a:t>
            </a:r>
            <a:r>
              <a:rPr lang="en-US" altLang="ko-KR" dirty="0" smtClean="0">
                <a:sym typeface="Wingdings" panose="05000000000000000000" pitchFamily="2" charset="2"/>
              </a:rPr>
              <a:t>component</a:t>
            </a:r>
            <a:r>
              <a:rPr lang="ko-KR" altLang="en-US" dirty="0" smtClean="0">
                <a:sym typeface="Wingdings" panose="05000000000000000000" pitchFamily="2" charset="2"/>
              </a:rPr>
              <a:t>로도 비슷한 </a:t>
            </a:r>
            <a:r>
              <a:rPr lang="en-US" altLang="ko-KR" dirty="0" smtClean="0">
                <a:sym typeface="Wingdings" panose="05000000000000000000" pitchFamily="2" charset="2"/>
              </a:rPr>
              <a:t>accuracy, precision</a:t>
            </a:r>
            <a:r>
              <a:rPr lang="ko-KR" altLang="en-US" dirty="0" smtClean="0">
                <a:sym typeface="Wingdings" panose="05000000000000000000" pitchFamily="2" charset="2"/>
              </a:rPr>
              <a:t>을 보인다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2.3. PCA, PLS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750" y="1026544"/>
            <a:ext cx="808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 Score, Precision Score</a:t>
            </a:r>
            <a:endParaRPr lang="en-US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33400" y="1395876"/>
            <a:ext cx="291772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8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37" y="1952625"/>
            <a:ext cx="9382125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2.4. Model Evaluation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2750" y="995012"/>
            <a:ext cx="808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Accuracy Score</a:t>
            </a:r>
            <a:endParaRPr lang="en-US" sz="24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3400" y="1395876"/>
            <a:ext cx="1397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472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09" y="1589768"/>
            <a:ext cx="8924925" cy="4781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59" y="1691368"/>
            <a:ext cx="8924925" cy="478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50" y="995012"/>
            <a:ext cx="808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Precision Score</a:t>
            </a:r>
            <a:endParaRPr lang="en-US" sz="24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3400" y="1395876"/>
            <a:ext cx="1397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2.4. Model Evaluation</a:t>
            </a:r>
            <a:endParaRPr 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741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13" y="1817914"/>
            <a:ext cx="9563100" cy="483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750" y="963480"/>
            <a:ext cx="808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Accuracy Score + Precision Score</a:t>
            </a:r>
            <a:endParaRPr lang="en-US" sz="24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3400" y="1395876"/>
            <a:ext cx="309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500" y="285750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2.4. Model Evaluation</a:t>
            </a:r>
            <a:endParaRPr 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2317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5812" y="2521814"/>
            <a:ext cx="7460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4000" b="1" dirty="0" smtClean="0"/>
              <a:t>- The End -</a:t>
            </a:r>
            <a:endParaRPr lang="en-US" altLang="ko-KR" sz="4000" b="1" dirty="0" smtClean="0"/>
          </a:p>
          <a:p>
            <a:pPr marL="457200" indent="-457200" algn="ctr"/>
            <a:r>
              <a:rPr lang="ko-KR" altLang="en-US" sz="4000" b="1" dirty="0" smtClean="0"/>
              <a:t>감사합니다</a:t>
            </a:r>
            <a:endParaRPr 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487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1" dirty="0" smtClean="0"/>
              <a:t>Feature Description - </a:t>
            </a:r>
            <a:r>
              <a:rPr lang="ko-KR" altLang="en-US" sz="3200" b="1" dirty="0" err="1" smtClean="0"/>
              <a:t>로우데이터</a:t>
            </a:r>
            <a:r>
              <a:rPr lang="ko-KR" altLang="en-US" sz="3200" b="1" dirty="0" smtClean="0"/>
              <a:t> 크기</a:t>
            </a:r>
            <a:r>
              <a:rPr lang="en-US" altLang="ko-KR" sz="3200" b="1" dirty="0" smtClean="0"/>
              <a:t>: 887379</a:t>
            </a:r>
            <a:r>
              <a:rPr lang="ko-KR" altLang="en-US" sz="3200" b="1" dirty="0" smtClean="0"/>
              <a:t>행 </a:t>
            </a:r>
            <a:r>
              <a:rPr lang="en-US" altLang="ko-KR" sz="3200" b="1" dirty="0" smtClean="0"/>
              <a:t>74</a:t>
            </a:r>
            <a:r>
              <a:rPr lang="ko-KR" altLang="en-US" sz="3200" b="1" dirty="0" smtClean="0"/>
              <a:t>열</a:t>
            </a:r>
            <a:endParaRPr lang="ko-KR" altLang="en-US" sz="32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28284" y="1207153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500" b="1" dirty="0" smtClean="0"/>
              <a:t>변수에 대한 설명과 특징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변수 아이디어를 다음과 같이 정리하여 보았음</a:t>
            </a:r>
            <a:endParaRPr lang="en-US" altLang="ko-KR" sz="1500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31076" y="1655380"/>
          <a:ext cx="11666483" cy="4997669"/>
        </p:xfrm>
        <a:graphic>
          <a:graphicData uri="http://schemas.openxmlformats.org/drawingml/2006/table">
            <a:tbl>
              <a:tblPr/>
              <a:tblGrid>
                <a:gridCol w="549938"/>
                <a:gridCol w="1740038"/>
                <a:gridCol w="2502741"/>
                <a:gridCol w="1209340"/>
                <a:gridCol w="2763570"/>
                <a:gridCol w="2900856"/>
              </a:tblGrid>
              <a:tr h="333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LoanStatNew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데이터 타입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툭징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변수 아이디어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신청리스트 고유번호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숫자지만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엄밀히는 식별변호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 고유번호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숫자지만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엄밀히는 식별변호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loan_amnt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고객 요청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funded_amnt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funded_amnt_inv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의 차이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funded_amnt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 펀딩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funded_amnt_inv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투자자 총 펀딩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term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 만기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고유값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(36 or 60months.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 만기 대출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). 36 month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 약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70%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 해당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참고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평균 만기가 길다는 것은 투자자가 차입자의 상환 능력을 믿고 장기간 투자할 의향이 높다는 것을 의미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int_rate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 이자율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installment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매월 상환금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grade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고객 신용 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A-G 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종속변수와의 관계 확인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sub_grade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렌딩클럽 부여 신용 세부등급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A1~G5 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grade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와 같은 이슈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emp_title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 직업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emp_length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 재직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0~10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까지 가능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(0: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 미만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재직중일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경우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10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 이상의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변수값 정리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(float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으로 바꾸기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0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home_ownership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 주거 소유 형태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고유값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ANY, MORTGAGE, NONE, OTHER, OWN, RENT)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범주형 변수 처리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필요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(any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other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은 처리해야 함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annual_inc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고객 연 소득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Self-reported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된 소득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1" dirty="0" smtClean="0"/>
              <a:t>Feature Description - </a:t>
            </a:r>
            <a:r>
              <a:rPr lang="ko-KR" altLang="en-US" sz="3200" b="1" dirty="0" err="1" smtClean="0"/>
              <a:t>로우데이터</a:t>
            </a:r>
            <a:r>
              <a:rPr lang="ko-KR" altLang="en-US" sz="3200" b="1" dirty="0" smtClean="0"/>
              <a:t> 크기</a:t>
            </a:r>
            <a:r>
              <a:rPr lang="en-US" altLang="ko-KR" sz="3200" b="1" dirty="0" smtClean="0"/>
              <a:t>: 887379</a:t>
            </a:r>
            <a:r>
              <a:rPr lang="ko-KR" altLang="en-US" sz="3200" b="1" dirty="0" smtClean="0"/>
              <a:t>행 </a:t>
            </a:r>
            <a:r>
              <a:rPr lang="en-US" altLang="ko-KR" sz="3200" b="1" dirty="0" smtClean="0"/>
              <a:t>74</a:t>
            </a:r>
            <a:r>
              <a:rPr lang="ko-KR" altLang="en-US" sz="3200" b="1" dirty="0" smtClean="0"/>
              <a:t>열</a:t>
            </a:r>
            <a:endParaRPr lang="ko-KR" altLang="en-US" sz="32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3779" y="1728132"/>
          <a:ext cx="11761076" cy="4814668"/>
        </p:xfrm>
        <a:graphic>
          <a:graphicData uri="http://schemas.openxmlformats.org/drawingml/2006/table">
            <a:tbl>
              <a:tblPr/>
              <a:tblGrid>
                <a:gridCol w="543033"/>
                <a:gridCol w="1718186"/>
                <a:gridCol w="2626994"/>
                <a:gridCol w="809517"/>
                <a:gridCol w="2957835"/>
                <a:gridCol w="3105511"/>
              </a:tblGrid>
              <a:tr h="167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LoanStatNew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데이터 타입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툭징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변수 아이디어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verification_status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신원 확인 상태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고유값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Verified, Source Verified, Verified)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 처리 필요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의미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issue_d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대출금 펀딩된 날짜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예시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Apr-2009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기준 시점이 없어 파악 어려움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loan_status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대출 현재 상황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고유값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종속 변수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pymnt_plan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상환 방법 명시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고유값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 or 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url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대출 신청 리스트의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URL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drop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desc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대출 신청에 대한 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missing value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critical issue: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결측치가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80%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넘음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drop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purpose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 신청 목적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고유값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drop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(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고유값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사이에서 의미가 겹침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title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 타이틀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drop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zip_code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우편 주소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addr_state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(state)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 소득에서 원리금 상환액이 차지하는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 금액 기준으로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Ratio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delinq_2yrs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 연체 기록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#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earliest_cr_line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최초 신용계좌 개설 시기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예시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Apr-2009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기준 시점이 없어 파악 어려움</a:t>
                      </a: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inq_last_6mths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 대출 신청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28284" y="1207153"/>
            <a:ext cx="10852230" cy="502022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1500" b="1" dirty="0" smtClean="0"/>
              <a:t>변수에 대한 설명과 특징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변수 아이디어를 다음과 같이 정리하여 보았음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3200" b="1" dirty="0" smtClean="0"/>
              <a:t>그 외 세부 </a:t>
            </a:r>
            <a:r>
              <a:rPr lang="en-US" altLang="ko-KR" sz="3200" b="1" dirty="0" smtClean="0"/>
              <a:t>Feature Description</a:t>
            </a:r>
            <a:endParaRPr lang="ko-KR" altLang="en-US" sz="32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31076" y="1292773"/>
          <a:ext cx="11366939" cy="5045375"/>
        </p:xfrm>
        <a:graphic>
          <a:graphicData uri="http://schemas.openxmlformats.org/drawingml/2006/table">
            <a:tbl>
              <a:tblPr/>
              <a:tblGrid>
                <a:gridCol w="713140"/>
                <a:gridCol w="2408432"/>
                <a:gridCol w="4666593"/>
                <a:gridCol w="1056290"/>
                <a:gridCol w="2522484"/>
              </a:tblGrid>
              <a:tr h="34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LoanStatNew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데이터 타입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툭징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mths_since_last_delinq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지난 연체 이후 경과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50</a:t>
                      </a:r>
                      <a:r>
                        <a:rPr lang="en-US" altLang="ko-KR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% </a:t>
                      </a:r>
                      <a:r>
                        <a:rPr lang="ko-KR" alt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이상이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missing value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mths_since_last_record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가장 최근 기록 이후 경과 기간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80% </a:t>
                      </a:r>
                      <a:r>
                        <a:rPr lang="ko-KR" alt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가량이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missing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open_acc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개설 신용 계좌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pub_rec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개인 신용 기록 평가 정도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revol_util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리볼빙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이용 정도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revol_bal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리볼빙 신용 정도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total_acc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The total number of credit lines currently in the borrower's credit 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initial_list_status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The initial listing status of the loan. Possible values are – W, 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out_prncp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Remaining outstanding principal for total amount funded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out_prncp_inv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Remaining outstanding principal for portion of total amount funded by investors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total_pymnt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Payments received to date for total amount funded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total_pymnt_inv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Payments received to date for portion of total amount funded by investors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total_rec_prncp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Principal received to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total_rec_int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Interest received to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3200" b="1" dirty="0" smtClean="0"/>
              <a:t>그 외 세부 </a:t>
            </a:r>
            <a:r>
              <a:rPr lang="en-US" altLang="ko-KR" sz="3200" b="1" dirty="0" smtClean="0"/>
              <a:t>Feature Description</a:t>
            </a:r>
            <a:endParaRPr lang="ko-KR" altLang="en-US" sz="32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9180" y="1349742"/>
          <a:ext cx="11860925" cy="5142272"/>
        </p:xfrm>
        <a:graphic>
          <a:graphicData uri="http://schemas.openxmlformats.org/drawingml/2006/table">
            <a:tbl>
              <a:tblPr/>
              <a:tblGrid>
                <a:gridCol w="511390"/>
                <a:gridCol w="2657480"/>
                <a:gridCol w="5990897"/>
                <a:gridCol w="819807"/>
                <a:gridCol w="1881351"/>
              </a:tblGrid>
              <a:tr h="305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LoanStatNew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데이터 타입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툭징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total_rec_late_fee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Late fees received to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recoveries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post charge off gross recovery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collection_recovery_fee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post charge off collection fee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last_pymnt_d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Last month payment was received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Apr-2009</a:t>
                      </a:r>
                      <a:endParaRPr lang="ko-KR" altLang="en-US" sz="1400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last_pymnt_amnt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Last total payment amount received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next_pymnt_d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Next scheduled payment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예시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Apr-2009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last_credit_pull_d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The most recent month LC pulled credit for this loan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예시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Apr-2009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collections_12_mths_ex_med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collections in 12 months excluding medical collections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mths_since_last_major_derog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Months since most recent 90-day or worse rating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missing value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critical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policy_code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publicly available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policy_code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=1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new products not publicly available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policy_code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=2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application_type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Indicates whether the loan is an individual application or a joint application with two co-borrowers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Individual or Join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annual_inc_joint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The combined self-reported annual income provided by the co-borrowers during registration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dti_joint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 ratio calculated using the co-borrowers' total monthly payments on the total debt obligations, excluding mortgages and the requested LC loan, divided by the co-borrowers' combined self-reported monthly income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verified_status_joint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Indicates if the co-borrowers' joint income was verified by LC, not verified, or if the income source was verified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missing value(critical)</a:t>
                      </a:r>
                    </a:p>
                    <a:p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3200" b="1" dirty="0" smtClean="0"/>
              <a:t>그 외 세부 </a:t>
            </a:r>
            <a:r>
              <a:rPr lang="en-US" altLang="ko-KR" sz="3200" b="1" dirty="0" smtClean="0"/>
              <a:t>Feature Description</a:t>
            </a:r>
            <a:endParaRPr lang="ko-KR" altLang="en-US" sz="32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9180" y="1349742"/>
          <a:ext cx="11860925" cy="5028028"/>
        </p:xfrm>
        <a:graphic>
          <a:graphicData uri="http://schemas.openxmlformats.org/drawingml/2006/table">
            <a:tbl>
              <a:tblPr/>
              <a:tblGrid>
                <a:gridCol w="511390"/>
                <a:gridCol w="2657480"/>
                <a:gridCol w="5990897"/>
                <a:gridCol w="819807"/>
                <a:gridCol w="1881351"/>
              </a:tblGrid>
              <a:tr h="305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LoanStatNew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데이터 타입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툭징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acc_now_delinq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The number of accounts on which the borrower is now delinquent.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tot_coll_amt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Total collection amounts ever owed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tot_cur_bal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Total current balance of all accounts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open_acc_6m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open trades in last 6 months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open_il_6m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 of currently active installment trades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open_il_12m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installment accounts opened in past 12 months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open_il_24m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installment accounts opened in past 24 months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mths_since_rcnt_il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Months since most recent installment accounts opened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total_bal_il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Total current balance of all installment accounts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il_util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Ratio of total current balance to high credit/credit limit on all install acct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open_rv_12m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revolving trades opened in past 12 months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open_rv_24m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revolving trades opened in past 24 months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max_bal_bc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Maximum current balance owed on all revolving accounts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all_util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Balance to credit limit on all trades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total_rev_hi_lim 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Total revolving high credit/credit 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inq_fi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personal finance inquiries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missing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total_cu_tl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finance trades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missing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inq_last_12m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 of credit inquiries in past 12 months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missing value(critical)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19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5812" y="2442984"/>
            <a:ext cx="74603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ko-KR" altLang="en-US" sz="4400" b="1" dirty="0" smtClean="0"/>
              <a:t>데이터 탐색 과정</a:t>
            </a:r>
            <a:endParaRPr lang="en-US" altLang="ko-KR" sz="4400" b="1" dirty="0" smtClean="0"/>
          </a:p>
          <a:p>
            <a:pPr marL="742950" indent="-742950" algn="ctr"/>
            <a:endParaRPr lang="en-US" altLang="ko-KR" sz="4400" b="1" dirty="0" smtClean="0"/>
          </a:p>
          <a:p>
            <a:pPr marL="457200" indent="-457200" algn="ctr"/>
            <a:r>
              <a:rPr lang="en-US" altLang="ko-KR" sz="2800" b="1" dirty="0" smtClean="0"/>
              <a:t>- Data </a:t>
            </a:r>
            <a:r>
              <a:rPr lang="en-US" altLang="ko-KR" sz="2800" b="1" dirty="0" smtClean="0"/>
              <a:t>Visualization &amp; Data </a:t>
            </a:r>
            <a:r>
              <a:rPr lang="en-US" altLang="ko-KR" sz="2800" b="1" dirty="0" smtClean="0"/>
              <a:t>Processing -</a:t>
            </a:r>
            <a:endParaRPr 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228000" y="129845"/>
            <a:ext cx="11736000" cy="36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000" y="6683046"/>
            <a:ext cx="11736000" cy="5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48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2009</Words>
  <Application>Microsoft Office PowerPoint</Application>
  <PresentationFormat>사용자 지정</PresentationFormat>
  <Paragraphs>586</Paragraphs>
  <Slides>37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데이터 분석의 예시: Lending Club Data를 중심으로</vt:lpstr>
      <vt:lpstr>What is Lending Club Data?</vt:lpstr>
      <vt:lpstr>What is Lending Club Data?</vt:lpstr>
      <vt:lpstr>Feature Description - 로우데이터 크기: 887379행 74열</vt:lpstr>
      <vt:lpstr>Feature Description - 로우데이터 크기: 887379행 74열</vt:lpstr>
      <vt:lpstr>그 외 세부 Feature Description</vt:lpstr>
      <vt:lpstr>그 외 세부 Feature Description</vt:lpstr>
      <vt:lpstr>그 외 세부 Feature Description</vt:lpstr>
      <vt:lpstr>슬라이드 9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Data Visualization &amp; Data Processing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분석의 예시: Lending Club Data를 중심으로</dc:title>
  <dc:creator>Yi Geunik</dc:creator>
  <cp:lastModifiedBy>Owner</cp:lastModifiedBy>
  <cp:revision>112</cp:revision>
  <dcterms:created xsi:type="dcterms:W3CDTF">2019-01-24T10:13:20Z</dcterms:created>
  <dcterms:modified xsi:type="dcterms:W3CDTF">2019-02-01T14:31:55Z</dcterms:modified>
</cp:coreProperties>
</file>