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4"/>
  </p:notesMasterIdLst>
  <p:sldIdLst>
    <p:sldId id="289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2" r:id="rId14"/>
    <p:sldId id="268" r:id="rId15"/>
    <p:sldId id="269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2" r:id="rId24"/>
    <p:sldId id="283" r:id="rId25"/>
    <p:sldId id="284" r:id="rId26"/>
    <p:sldId id="285" r:id="rId27"/>
    <p:sldId id="293" r:id="rId28"/>
    <p:sldId id="294" r:id="rId29"/>
    <p:sldId id="286" r:id="rId30"/>
    <p:sldId id="295" r:id="rId31"/>
    <p:sldId id="296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E50"/>
    <a:srgbClr val="213540"/>
    <a:srgbClr val="74C478"/>
    <a:srgbClr val="704837"/>
    <a:srgbClr val="2B4682"/>
    <a:srgbClr val="001C7F"/>
    <a:srgbClr val="A27D21"/>
    <a:srgbClr val="6D148D"/>
    <a:srgbClr val="7B1811"/>
    <a:srgbClr val="106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2594" autoAdjust="0"/>
  </p:normalViewPr>
  <p:slideViewPr>
    <p:cSldViewPr snapToGrid="0">
      <p:cViewPr varScale="1">
        <p:scale>
          <a:sx n="61" d="100"/>
          <a:sy n="61" d="100"/>
        </p:scale>
        <p:origin x="14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FEE8D-30CF-4229-A747-348CA1A5FDC2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37E9-15DE-4BD1-A83D-DF24261CB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5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1</a:t>
            </a:r>
            <a:r>
              <a:rPr lang="ko-KR" altLang="en-US" dirty="0"/>
              <a:t>조 발표를 맡은 정지영입니다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조원은 김유미</a:t>
            </a:r>
            <a:r>
              <a:rPr lang="en-US" altLang="ko-KR" dirty="0"/>
              <a:t>, </a:t>
            </a:r>
            <a:r>
              <a:rPr lang="ko-KR" altLang="en-US" dirty="0" err="1"/>
              <a:t>방대승</a:t>
            </a:r>
            <a:r>
              <a:rPr lang="en-US" altLang="ko-KR" dirty="0"/>
              <a:t>, </a:t>
            </a:r>
            <a:r>
              <a:rPr lang="ko-KR" altLang="en-US" dirty="0"/>
              <a:t>정지영</a:t>
            </a:r>
            <a:r>
              <a:rPr lang="en-US" altLang="ko-KR" dirty="0"/>
              <a:t>, </a:t>
            </a:r>
            <a:r>
              <a:rPr lang="ko-KR" altLang="en-US" dirty="0" err="1"/>
              <a:t>최선나</a:t>
            </a:r>
            <a:r>
              <a:rPr lang="en-US" altLang="ko-KR" dirty="0"/>
              <a:t>, </a:t>
            </a:r>
            <a:r>
              <a:rPr lang="ko-KR" altLang="en-US" dirty="0"/>
              <a:t>김세준이고 저희 조의 주제는 다이아몬드의 가격 예측입니다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0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다이아몬드는 투명할수록 높은 평가를 받으며 최고 등급은 </a:t>
            </a:r>
            <a:r>
              <a:rPr lang="en-US" altLang="ko-KR" dirty="0"/>
              <a:t>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I,J </a:t>
            </a:r>
            <a:r>
              <a:rPr lang="ko-KR" altLang="en-US" dirty="0"/>
              <a:t>같이 색상이 진해질 경우 희귀함을 인정받아 높은 가격에 판매됩니다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그래프에서 이를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가 상급 색상</a:t>
            </a:r>
            <a:r>
              <a:rPr lang="en-US" altLang="ko-KR" dirty="0"/>
              <a:t>~ J</a:t>
            </a:r>
            <a:r>
              <a:rPr lang="ko-KR" altLang="en-US" dirty="0"/>
              <a:t>가 하급 색상</a:t>
            </a:r>
            <a:endParaRPr lang="en-US" altLang="ko-KR" dirty="0"/>
          </a:p>
          <a:p>
            <a:r>
              <a:rPr lang="ko-KR" altLang="en-US" dirty="0"/>
              <a:t>다이아몬드는 투명할 수록 상급 색상으로 거래됨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가격과의 관계를 보면 </a:t>
            </a:r>
            <a:r>
              <a:rPr lang="en-US" altLang="ko-KR" dirty="0"/>
              <a:t>I</a:t>
            </a:r>
            <a:r>
              <a:rPr lang="ko-KR" altLang="en-US" dirty="0"/>
              <a:t>와 </a:t>
            </a:r>
            <a:r>
              <a:rPr lang="en-US" altLang="ko-KR" dirty="0"/>
              <a:t>J </a:t>
            </a:r>
            <a:r>
              <a:rPr lang="ko-KR" altLang="en-US" dirty="0"/>
              <a:t>등급의 경우 극단적으로 높은 가격이 상위 등급보다 더 많음</a:t>
            </a:r>
            <a:r>
              <a:rPr lang="en-US" altLang="ko-KR" dirty="0"/>
              <a:t>. </a:t>
            </a:r>
            <a:r>
              <a:rPr lang="ko-KR" altLang="en-US" dirty="0"/>
              <a:t>색깔이 진한 핑크 다이아몬드나 블루 다이아몬드는 투명한 다이아몬드보다 더 희귀해서 가장 높은 가격에 거래되기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6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Clarity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얼마나 흠집이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없는지와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관련된 변수입니다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최악인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최상품인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극소수만 거래되며 대부분 그 중간 등급의 상품이 거래됩니다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I1 (worst), SI2, SI1, VS2, VS1, VVS2, VVS1, IF (best)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뒤로 갈 수록 좋은 등급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파이차트를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최악과 최고의 등급은 다른 등급에 비해서 극히 드물게 거래됨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그 사이의 중간 등급의 다이아몬드가 거래되고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가격과 비교해보면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최고 등급임에도 불구하고 낮은 가격에 거래됨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수가 상대적으로 부족해서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..?</a:t>
            </a:r>
          </a:p>
          <a:p>
            <a:r>
              <a:rPr lang="en-US" altLang="ko-KR" dirty="0"/>
              <a:t>S </a:t>
            </a:r>
            <a:r>
              <a:rPr lang="ko-KR" altLang="en-US" dirty="0"/>
              <a:t>등급보다 높은 </a:t>
            </a:r>
            <a:r>
              <a:rPr lang="en-US" altLang="ko-KR" dirty="0"/>
              <a:t>v</a:t>
            </a:r>
            <a:r>
              <a:rPr lang="ko-KR" altLang="en-US" dirty="0"/>
              <a:t>등급은 대체로 높은 가격에 거래되는 것을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5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Depth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은 빛 반사와 관련이 있는 변수이며</a:t>
            </a:r>
            <a:endParaRPr lang="en-US" altLang="ko-KR" dirty="0"/>
          </a:p>
          <a:p>
            <a:r>
              <a:rPr lang="ko-KR" altLang="en-US" dirty="0"/>
              <a:t>인위적인 가공과정에서 만들어지는 특성이기에 대부분 동일한 수치를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그만큼 </a:t>
            </a:r>
            <a:r>
              <a:rPr lang="en-US" altLang="ko-KR" dirty="0"/>
              <a:t>price</a:t>
            </a:r>
            <a:r>
              <a:rPr lang="ko-KR" altLang="en-US" dirty="0"/>
              <a:t>와의 상관관계도 약한 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다이아몬드의 </a:t>
            </a:r>
            <a:r>
              <a:rPr lang="en-US" altLang="ko-KR" dirty="0"/>
              <a:t>depth</a:t>
            </a:r>
            <a:r>
              <a:rPr lang="ko-KR" altLang="en-US" dirty="0"/>
              <a:t>는 색상에 영향을 미침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depth</a:t>
            </a:r>
            <a:r>
              <a:rPr lang="ko-KR" altLang="en-US" dirty="0"/>
              <a:t>가 지나치게 크거나 작으면 다이아몬드 색상이 </a:t>
            </a:r>
            <a:r>
              <a:rPr lang="ko-KR" altLang="en-US" dirty="0" err="1"/>
              <a:t>짙어짐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평균적으로 </a:t>
            </a:r>
            <a:r>
              <a:rPr lang="en-US" altLang="ko-KR" dirty="0"/>
              <a:t>60-65 </a:t>
            </a:r>
            <a:r>
              <a:rPr lang="ko-KR" altLang="en-US" dirty="0"/>
              <a:t>사이에 </a:t>
            </a:r>
            <a:r>
              <a:rPr lang="en-US" altLang="ko-KR" dirty="0"/>
              <a:t>depth</a:t>
            </a:r>
            <a:r>
              <a:rPr lang="ko-KR" altLang="en-US" dirty="0"/>
              <a:t>가 분포함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가격과의 관계를 살펴보면 상관관계가 거의 </a:t>
            </a:r>
            <a:r>
              <a:rPr lang="en-US" altLang="ko-KR" dirty="0"/>
              <a:t>0</a:t>
            </a:r>
            <a:r>
              <a:rPr lang="ko-KR" altLang="en-US" dirty="0"/>
              <a:t>임</a:t>
            </a:r>
            <a:r>
              <a:rPr lang="en-US" altLang="ko-KR" dirty="0"/>
              <a:t>. (</a:t>
            </a:r>
            <a:r>
              <a:rPr lang="ko-KR" altLang="en-US" dirty="0"/>
              <a:t>상관계수 </a:t>
            </a:r>
            <a:r>
              <a:rPr lang="en-US" altLang="ko-KR" dirty="0"/>
              <a:t>-0.012)</a:t>
            </a:r>
          </a:p>
          <a:p>
            <a:endParaRPr lang="en-US" altLang="ko-KR" dirty="0"/>
          </a:p>
          <a:p>
            <a:r>
              <a:rPr lang="en-US" altLang="ko-KR" dirty="0"/>
              <a:t>Table</a:t>
            </a:r>
            <a:r>
              <a:rPr lang="ko-KR" altLang="en-US" dirty="0"/>
              <a:t>역시 너무 낮거나 높아도 다이아몬드의 색상과 </a:t>
            </a:r>
            <a:r>
              <a:rPr lang="en-US" altLang="ko-KR" dirty="0" err="1"/>
              <a:t>clarit</a:t>
            </a:r>
            <a:r>
              <a:rPr lang="ko-KR" altLang="en-US" dirty="0"/>
              <a:t>에 부정적인 영향을 미침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가격과의 상관관계를 살펴보면 역시 </a:t>
            </a:r>
            <a:r>
              <a:rPr lang="ko-KR" altLang="en-US" dirty="0" err="1"/>
              <a:t>상과노간계가</a:t>
            </a:r>
            <a:r>
              <a:rPr lang="ko-KR" altLang="en-US" dirty="0"/>
              <a:t> 거의 </a:t>
            </a:r>
            <a:r>
              <a:rPr lang="en-US" altLang="ko-KR" dirty="0"/>
              <a:t>0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</a:t>
            </a:r>
            <a:r>
              <a:rPr lang="ko-KR" altLang="en-US" dirty="0"/>
              <a:t>과 </a:t>
            </a:r>
            <a:r>
              <a:rPr lang="en-US" altLang="ko-KR" dirty="0"/>
              <a:t>depth</a:t>
            </a:r>
            <a:r>
              <a:rPr lang="ko-KR" altLang="en-US" dirty="0"/>
              <a:t>는 일정 수준을 벗어나지 않는 선에서 거래가 이루어지는 것을 확인할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9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/>
              <a:t>missing value</a:t>
            </a:r>
            <a:r>
              <a:rPr lang="ko-KR" altLang="en-US" dirty="0"/>
              <a:t>가 없다는 건 확인했지만</a:t>
            </a:r>
            <a:r>
              <a:rPr lang="en-US" altLang="ko-KR" dirty="0"/>
              <a:t>, </a:t>
            </a:r>
            <a:r>
              <a:rPr lang="en-US" altLang="ko-KR" dirty="0" err="1"/>
              <a:t>x,y,z</a:t>
            </a:r>
            <a:r>
              <a:rPr lang="ko-KR" altLang="en-US" dirty="0"/>
              <a:t>값 중 </a:t>
            </a:r>
            <a:r>
              <a:rPr lang="en-US" altLang="ko-KR" dirty="0"/>
              <a:t>0</a:t>
            </a:r>
            <a:r>
              <a:rPr lang="ko-KR" altLang="en-US" dirty="0"/>
              <a:t>인 수치가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다이아몬드의 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,</a:t>
            </a:r>
            <a:r>
              <a:rPr lang="ko-KR" altLang="en-US" dirty="0"/>
              <a:t>높이는 </a:t>
            </a:r>
            <a:r>
              <a:rPr lang="en-US" altLang="ko-KR" dirty="0"/>
              <a:t>0</a:t>
            </a:r>
            <a:r>
              <a:rPr lang="ko-KR" altLang="en-US" dirty="0"/>
              <a:t>일 수 없으므로 이는 </a:t>
            </a:r>
            <a:r>
              <a:rPr lang="en-US" altLang="ko-KR" dirty="0"/>
              <a:t>data </a:t>
            </a:r>
            <a:r>
              <a:rPr lang="ko-KR" altLang="en-US" dirty="0"/>
              <a:t>오류입니다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평균값으로 채울 수도 있지만 총 </a:t>
            </a:r>
            <a:r>
              <a:rPr lang="en-US" altLang="ko-KR" dirty="0"/>
              <a:t>data</a:t>
            </a:r>
            <a:r>
              <a:rPr lang="ko-KR" altLang="en-US" dirty="0"/>
              <a:t>량이 충분하기 때문에 해당 </a:t>
            </a:r>
            <a:r>
              <a:rPr lang="en-US" altLang="ko-KR" dirty="0"/>
              <a:t>data</a:t>
            </a:r>
            <a:r>
              <a:rPr lang="ko-KR" altLang="en-US" dirty="0"/>
              <a:t>들을 삭제했습니다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29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en-US" altLang="ko-KR" dirty="0" err="1"/>
              <a:t>X,y,z</a:t>
            </a:r>
            <a:r>
              <a:rPr kumimoji="1" lang="ko-KR" altLang="en-US" dirty="0"/>
              <a:t>값을 곱해서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부피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라는 파생변수를 만들었습니다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서로 높은 상관관계를 보였기에 각각을 따로 계산하는 것보다 하나의 변수로 만드는 게 더 유의미하다 판단했습니다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만들어진 </a:t>
            </a:r>
            <a:r>
              <a:rPr kumimoji="1" lang="en-US" altLang="ko-KR" dirty="0"/>
              <a:t>Volume(x*y*z)</a:t>
            </a:r>
            <a:r>
              <a:rPr kumimoji="1" lang="ko-KR" altLang="en-US" dirty="0"/>
              <a:t> 을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에 추가합니다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92AF-405B-EF43-B49B-B701C5E77CE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818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파생변수 </a:t>
            </a:r>
            <a:r>
              <a:rPr kumimoji="1" lang="en-US" altLang="ko-KR" dirty="0"/>
              <a:t>volume</a:t>
            </a:r>
            <a:r>
              <a:rPr kumimoji="1" lang="ko-KR" altLang="en-US" dirty="0"/>
              <a:t>의 히스토그램입니다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대부분 </a:t>
            </a:r>
            <a:r>
              <a:rPr kumimoji="1" lang="en-US" altLang="ko-KR" dirty="0"/>
              <a:t>0~200mm^3 </a:t>
            </a:r>
            <a:r>
              <a:rPr kumimoji="1" lang="ko-KR" altLang="en-US" dirty="0"/>
              <a:t>사이이며 </a:t>
            </a:r>
            <a:r>
              <a:rPr kumimoji="1" lang="en-US" altLang="ko-KR" dirty="0"/>
              <a:t>0~100mm^3</a:t>
            </a:r>
            <a:r>
              <a:rPr kumimoji="1" lang="ko-KR" altLang="en-US" dirty="0"/>
              <a:t> 이 가장 많다는 걸 알 수 있습니다</a:t>
            </a:r>
            <a:r>
              <a:rPr kumimoji="1" lang="en-US" altLang="ko-KR" dirty="0"/>
              <a:t>.</a:t>
            </a:r>
            <a:endParaRPr lang="en-US" altLang="ko-KR" dirty="0"/>
          </a:p>
          <a:p>
            <a:r>
              <a:rPr lang="ko-KR" altLang="en-US" dirty="0"/>
              <a:t>일부 극단적인 </a:t>
            </a:r>
            <a:r>
              <a:rPr lang="ko-KR" altLang="en-US" dirty="0" err="1"/>
              <a:t>아웃라이어가</a:t>
            </a:r>
            <a:r>
              <a:rPr lang="ko-KR" altLang="en-US" dirty="0"/>
              <a:t> 관측되지만</a:t>
            </a:r>
            <a:r>
              <a:rPr lang="en-US" altLang="ko-KR" dirty="0"/>
              <a:t> </a:t>
            </a:r>
            <a:r>
              <a:rPr lang="ko-KR" altLang="en-US" dirty="0"/>
              <a:t>이러한 관측치를 제외하면 볼륨이 늘어날수록 가격이 높아지는 것을 확인할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92AF-405B-EF43-B49B-B701C5E77CE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164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본격적인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작업을 위해 모든 데이터를 </a:t>
            </a:r>
            <a:r>
              <a:rPr kumimoji="1" lang="ko-KR" altLang="en-US" dirty="0" err="1"/>
              <a:t>수치화합니다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Feature 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cut, color, clarity</a:t>
            </a:r>
            <a:r>
              <a:rPr kumimoji="1" lang="ko-KR" altLang="en-US" dirty="0"/>
              <a:t>는 문자형 데이터입니다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digit</a:t>
            </a:r>
            <a:r>
              <a:rPr kumimoji="1" lang="ko-KR" altLang="en-US" dirty="0"/>
              <a:t>으로 바꿔줍니다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92AF-405B-EF43-B49B-B701C5E77CE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741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training set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test set</a:t>
            </a:r>
            <a:r>
              <a:rPr kumimoji="1" lang="ko-KR" altLang="en-US" dirty="0"/>
              <a:t>으로 나눈 후 </a:t>
            </a:r>
            <a:r>
              <a:rPr kumimoji="1" lang="en-US" altLang="ko-KR" dirty="0" err="1"/>
              <a:t>StandardScaler</a:t>
            </a:r>
            <a:r>
              <a:rPr kumimoji="1" lang="en-US" altLang="ko-KR" dirty="0"/>
              <a:t>() </a:t>
            </a:r>
            <a:r>
              <a:rPr kumimoji="1" lang="ko-KR" altLang="en-US" dirty="0"/>
              <a:t>함수를 이용하여 </a:t>
            </a:r>
            <a:r>
              <a:rPr kumimoji="1" lang="en-US" altLang="ko-KR" dirty="0"/>
              <a:t>scaling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92AF-405B-EF43-B49B-B701C5E77CE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47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결과값을 저장할 리스트 목록을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</a:t>
            </a:r>
            <a:r>
              <a:rPr lang="en-US" altLang="ko-KR" dirty="0"/>
              <a:t>model</a:t>
            </a:r>
            <a:r>
              <a:rPr lang="ko-KR" altLang="en-US" dirty="0"/>
              <a:t>에는 사용할 알고리즘의 종류를</a:t>
            </a:r>
            <a:r>
              <a:rPr lang="en-US" altLang="ko-KR" dirty="0"/>
              <a:t>, R2_Scores</a:t>
            </a:r>
            <a:r>
              <a:rPr lang="ko-KR" altLang="en-US" dirty="0"/>
              <a:t>값은 </a:t>
            </a:r>
            <a:r>
              <a:rPr lang="en-US" altLang="ko-KR" dirty="0"/>
              <a:t>accuracy</a:t>
            </a:r>
            <a:r>
              <a:rPr lang="ko-KR" altLang="en-US" dirty="0"/>
              <a:t>를 확인할 </a:t>
            </a:r>
            <a:r>
              <a:rPr lang="en-US" altLang="ko-KR" dirty="0"/>
              <a:t>target value</a:t>
            </a:r>
            <a:r>
              <a:rPr lang="ko-KR" altLang="en-US" dirty="0"/>
              <a:t>이며</a:t>
            </a:r>
            <a:r>
              <a:rPr lang="en-US" altLang="ko-KR" dirty="0"/>
              <a:t>, param</a:t>
            </a:r>
            <a:r>
              <a:rPr lang="ko-KR" altLang="en-US" dirty="0"/>
              <a:t>은 세부적으로 조정한 </a:t>
            </a:r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Lasso</a:t>
            </a:r>
            <a:r>
              <a:rPr lang="ko-KR" altLang="en-US" dirty="0"/>
              <a:t>와 </a:t>
            </a:r>
            <a:r>
              <a:rPr lang="en-US" altLang="ko-KR" dirty="0"/>
              <a:t>Ridge</a:t>
            </a:r>
            <a:r>
              <a:rPr lang="ko-KR" altLang="en-US" dirty="0"/>
              <a:t>의 </a:t>
            </a:r>
            <a:r>
              <a:rPr lang="en-US" altLang="ko-KR" dirty="0"/>
              <a:t>validation curve</a:t>
            </a:r>
            <a:r>
              <a:rPr lang="ko-KR" altLang="en-US" dirty="0"/>
              <a:t>를 확인했습니다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두 그래프에서 볼 수 있듯 </a:t>
            </a:r>
            <a:r>
              <a:rPr lang="en-US" altLang="ko-KR" dirty="0"/>
              <a:t>Parameter</a:t>
            </a:r>
            <a:r>
              <a:rPr lang="ko-KR" altLang="en-US" dirty="0"/>
              <a:t> 조정으로는 큰 변화가 없음을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lasso, ridge</a:t>
            </a:r>
            <a:r>
              <a:rPr lang="ko-KR" altLang="en-US" dirty="0"/>
              <a:t>의 </a:t>
            </a:r>
            <a:r>
              <a:rPr lang="en-US" altLang="ko-KR" dirty="0"/>
              <a:t>parameter </a:t>
            </a:r>
            <a:r>
              <a:rPr lang="ko-KR" altLang="en-US" dirty="0"/>
              <a:t>조정보다는</a:t>
            </a:r>
            <a:r>
              <a:rPr lang="en-US" altLang="ko-KR" dirty="0"/>
              <a:t>,</a:t>
            </a:r>
            <a:r>
              <a:rPr lang="ko-KR" altLang="en-US" dirty="0"/>
              <a:t> 여러 모델을 적용해 결과를 내는 쪽으로 방향을 잡았습니다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92C-5E13-47FD-846A-9BB0958BFD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96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과정을 위해 </a:t>
            </a:r>
            <a:r>
              <a:rPr lang="en-US" altLang="ko-KR" dirty="0" err="1"/>
              <a:t>do_regress</a:t>
            </a:r>
            <a:r>
              <a:rPr lang="ko-KR" altLang="en-US" dirty="0"/>
              <a:t>라는 함수를 만들어 적용했습니다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Clf</a:t>
            </a:r>
            <a:r>
              <a:rPr lang="ko-KR" altLang="en-US" dirty="0"/>
              <a:t>라는 변수에 모델이 입력되면 해당 모델의 </a:t>
            </a:r>
            <a:r>
              <a:rPr lang="en-US" altLang="ko-KR" dirty="0"/>
              <a:t>default</a:t>
            </a:r>
            <a:r>
              <a:rPr lang="ko-KR" altLang="en-US" dirty="0"/>
              <a:t>값을 적용해 지정된 결과들을 </a:t>
            </a:r>
            <a:r>
              <a:rPr lang="en-US" altLang="ko-KR" dirty="0"/>
              <a:t>print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빠른 병렬처리 계산을 위해 </a:t>
            </a:r>
            <a:r>
              <a:rPr lang="en-US" altLang="ko-KR" dirty="0"/>
              <a:t>‘</a:t>
            </a:r>
            <a:r>
              <a:rPr lang="en-US" altLang="ko-KR" dirty="0" err="1"/>
              <a:t>n_jobs</a:t>
            </a:r>
            <a:r>
              <a:rPr lang="en-US" altLang="ko-KR" dirty="0"/>
              <a:t> =-1’ </a:t>
            </a:r>
            <a:r>
              <a:rPr lang="ko-KR" altLang="en-US" dirty="0"/>
              <a:t>코드를 넣어주었습니다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입력</a:t>
            </a:r>
            <a:r>
              <a:rPr lang="en-US" altLang="ko-KR" baseline="0" dirty="0"/>
              <a:t> – </a:t>
            </a:r>
            <a:r>
              <a:rPr lang="ko-KR" altLang="en-US" baseline="0" dirty="0"/>
              <a:t>모델 입력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데이터는 위에서 입력한 값들을 </a:t>
            </a:r>
            <a:r>
              <a:rPr lang="en-US" altLang="ko-KR" baseline="0" dirty="0"/>
              <a:t>Default</a:t>
            </a:r>
            <a:r>
              <a:rPr lang="ko-KR" altLang="en-US" baseline="0" dirty="0"/>
              <a:t>로 받게 설정</a:t>
            </a:r>
            <a:endParaRPr lang="en-US" altLang="ko-KR" baseline="0" dirty="0"/>
          </a:p>
          <a:p>
            <a:r>
              <a:rPr lang="en-US" altLang="ko-KR" baseline="0" dirty="0"/>
              <a:t>CV – Cross Validation</a:t>
            </a:r>
          </a:p>
          <a:p>
            <a:r>
              <a:rPr lang="en-US" altLang="ko-KR" baseline="0" dirty="0"/>
              <a:t>n_jobs = -1 </a:t>
            </a:r>
            <a:r>
              <a:rPr lang="ko-KR" altLang="en-US" baseline="0" dirty="0"/>
              <a:t>설정을 통해 </a:t>
            </a:r>
            <a:r>
              <a:rPr lang="en-US" altLang="ko-KR" baseline="0" dirty="0"/>
              <a:t>CPU</a:t>
            </a:r>
            <a:r>
              <a:rPr lang="ko-KR" altLang="en-US" baseline="0" dirty="0"/>
              <a:t>의 스레드를 전부 활용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92C-5E13-47FD-846A-9BB0958BFD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42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Clf</a:t>
            </a:r>
            <a:r>
              <a:rPr lang="en-US" altLang="ko-KR" dirty="0"/>
              <a:t> </a:t>
            </a:r>
            <a:r>
              <a:rPr lang="ko-KR" altLang="en-US" dirty="0"/>
              <a:t>리스트에 사용할 </a:t>
            </a:r>
            <a:r>
              <a:rPr lang="ko-KR" altLang="en-US" dirty="0" err="1"/>
              <a:t>알고리듬</a:t>
            </a:r>
            <a:r>
              <a:rPr lang="ko-KR" altLang="en-US" dirty="0"/>
              <a:t> 명을 모두 적고 </a:t>
            </a:r>
            <a:r>
              <a:rPr lang="en-US" altLang="ko-KR" dirty="0"/>
              <a:t>for</a:t>
            </a:r>
            <a:r>
              <a:rPr lang="ko-KR" altLang="en-US" dirty="0"/>
              <a:t>문을 이용해 하나씩 </a:t>
            </a:r>
            <a:r>
              <a:rPr lang="en-US" altLang="ko-KR" dirty="0" err="1"/>
              <a:t>do_regres</a:t>
            </a:r>
            <a:r>
              <a:rPr lang="ko-KR" altLang="en-US" dirty="0"/>
              <a:t>함수에 적용시켰습니다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결과값은 오른쪽 하단에 있는 것과 같이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5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 기법들이 </a:t>
            </a:r>
            <a:r>
              <a:rPr lang="en-US" altLang="ko-KR" dirty="0"/>
              <a:t>R-2 </a:t>
            </a:r>
            <a:r>
              <a:rPr lang="ko-KR" altLang="en-US" dirty="0"/>
              <a:t>스코어가 높았고</a:t>
            </a:r>
            <a:r>
              <a:rPr lang="en-US" altLang="ko-KR" dirty="0"/>
              <a:t> SVR</a:t>
            </a:r>
            <a:r>
              <a:rPr lang="ko-KR" altLang="en-US" dirty="0"/>
              <a:t>은 </a:t>
            </a:r>
            <a:r>
              <a:rPr lang="en-US" altLang="ko-KR" dirty="0"/>
              <a:t>0.85,</a:t>
            </a:r>
            <a:r>
              <a:rPr lang="en-US" altLang="ko-KR" baseline="0" dirty="0"/>
              <a:t> rbf</a:t>
            </a:r>
            <a:r>
              <a:rPr lang="ko-KR" altLang="en-US" baseline="0" dirty="0"/>
              <a:t>의 경우 </a:t>
            </a:r>
            <a:r>
              <a:rPr lang="en-US" altLang="ko-KR" baseline="0" dirty="0"/>
              <a:t>0.45 </a:t>
            </a:r>
            <a:r>
              <a:rPr lang="ko-KR" altLang="en-US" baseline="0" dirty="0"/>
              <a:t>정도로 한참 낮았습니다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R2</a:t>
            </a:r>
            <a:r>
              <a:rPr lang="ko-KR" altLang="en-US" baseline="0" dirty="0"/>
              <a:t>값이 </a:t>
            </a:r>
            <a:r>
              <a:rPr lang="en-US" altLang="ko-KR" baseline="0" dirty="0"/>
              <a:t>95%</a:t>
            </a:r>
            <a:r>
              <a:rPr lang="ko-KR" altLang="en-US" baseline="0" dirty="0"/>
              <a:t> 이상인 </a:t>
            </a:r>
            <a:r>
              <a:rPr lang="en-US" altLang="ko-KR" baseline="0" dirty="0"/>
              <a:t>6</a:t>
            </a:r>
            <a:r>
              <a:rPr lang="ko-KR" altLang="en-US" baseline="0" dirty="0" err="1"/>
              <a:t>위까지를</a:t>
            </a:r>
            <a:r>
              <a:rPr lang="ko-KR" altLang="en-US" baseline="0" dirty="0"/>
              <a:t> 선별해 파라미터 조절을 통한 튜닝을 진행했습니다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92C-5E13-47FD-846A-9BB0958BFD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2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 err="1"/>
              <a:t>do_tunning</a:t>
            </a:r>
            <a:r>
              <a:rPr lang="ko-KR" altLang="en-US" dirty="0"/>
              <a:t>은 </a:t>
            </a:r>
            <a:r>
              <a:rPr lang="en-US" altLang="ko-KR" dirty="0"/>
              <a:t>parameter </a:t>
            </a:r>
            <a:r>
              <a:rPr lang="en-US" altLang="ko-KR" dirty="0" err="1"/>
              <a:t>tunning</a:t>
            </a:r>
            <a:r>
              <a:rPr lang="ko-KR" altLang="en-US" dirty="0"/>
              <a:t>과정을 위해 만들어진 함수입니다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알고리듬과</a:t>
            </a:r>
            <a:r>
              <a:rPr lang="ko-KR" altLang="en-US" dirty="0"/>
              <a:t> 조정할 파라미터를 함수에 넣어주면</a:t>
            </a:r>
            <a:r>
              <a:rPr lang="en-US" altLang="ko-KR" baseline="0" dirty="0"/>
              <a:t> GridSearch</a:t>
            </a:r>
            <a:r>
              <a:rPr lang="ko-KR" altLang="en-US" baseline="0" dirty="0"/>
              <a:t>로 최적의 </a:t>
            </a:r>
            <a:r>
              <a:rPr lang="ko-KR" altLang="en-US" baseline="0" dirty="0" err="1"/>
              <a:t>파라미터값과</a:t>
            </a:r>
            <a:r>
              <a:rPr lang="ko-KR" altLang="en-US" baseline="0" dirty="0"/>
              <a:t> 결과를 도출합니다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92C-5E13-47FD-846A-9BB0958BFD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2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random forest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조정한 </a:t>
            </a:r>
            <a:r>
              <a:rPr lang="en-US" altLang="ko-KR" dirty="0"/>
              <a:t>parameter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en-US" altLang="ko-KR" dirty="0" err="1"/>
              <a:t>n_estimators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tree</a:t>
            </a:r>
            <a:r>
              <a:rPr lang="ko-KR" altLang="en-US" dirty="0"/>
              <a:t>의 개수이며 </a:t>
            </a:r>
            <a:r>
              <a:rPr lang="en-US" altLang="ko-KR" dirty="0"/>
              <a:t>‘</a:t>
            </a:r>
            <a:r>
              <a:rPr lang="en-US" altLang="ko-KR" dirty="0" err="1"/>
              <a:t>max_features</a:t>
            </a:r>
            <a:r>
              <a:rPr lang="en-US" altLang="ko-KR" dirty="0"/>
              <a:t>’</a:t>
            </a:r>
            <a:r>
              <a:rPr lang="ko-KR" altLang="en-US" dirty="0"/>
              <a:t>은 매번 가지를 칠 때 선택할 특성의 개수입니다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“auto”</a:t>
            </a:r>
            <a:r>
              <a:rPr lang="ko-KR" altLang="en-US" dirty="0"/>
              <a:t>는 모든 </a:t>
            </a:r>
            <a:r>
              <a:rPr lang="en-US" altLang="ko-KR" dirty="0"/>
              <a:t>feature</a:t>
            </a:r>
            <a:r>
              <a:rPr lang="ko-KR" altLang="en-US" dirty="0"/>
              <a:t>를 다 고려하는 것이며 </a:t>
            </a:r>
            <a:r>
              <a:rPr lang="en-US" altLang="ko-KR" dirty="0"/>
              <a:t>“sqrt”</a:t>
            </a:r>
            <a:r>
              <a:rPr lang="ko-KR" altLang="en-US" dirty="0"/>
              <a:t>는 </a:t>
            </a:r>
            <a:r>
              <a:rPr lang="en-US" altLang="ko-KR" dirty="0"/>
              <a:t>feature</a:t>
            </a:r>
            <a:r>
              <a:rPr lang="ko-KR" altLang="en-US" dirty="0"/>
              <a:t> 개수의 </a:t>
            </a:r>
            <a:r>
              <a:rPr lang="ko-KR" altLang="en-US" dirty="0" err="1"/>
              <a:t>루트만큼을</a:t>
            </a:r>
            <a:r>
              <a:rPr lang="en-US" altLang="ko-KR" dirty="0"/>
              <a:t>, “log2”</a:t>
            </a:r>
            <a:r>
              <a:rPr lang="ko-KR" altLang="en-US" dirty="0"/>
              <a:t>는 로그 </a:t>
            </a:r>
            <a:r>
              <a:rPr lang="en-US" altLang="ko-KR" dirty="0"/>
              <a:t>2</a:t>
            </a:r>
            <a:r>
              <a:rPr lang="ko-KR" altLang="en-US" dirty="0"/>
              <a:t>만큼을 선별하는 </a:t>
            </a:r>
            <a:r>
              <a:rPr lang="en-US" altLang="ko-KR" dirty="0"/>
              <a:t>option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R2</a:t>
            </a:r>
            <a:r>
              <a:rPr lang="ko-KR" altLang="en-US" dirty="0"/>
              <a:t>값은 </a:t>
            </a:r>
            <a:r>
              <a:rPr lang="en-US" altLang="ko-KR" dirty="0"/>
              <a:t>0.12% </a:t>
            </a:r>
            <a:r>
              <a:rPr lang="ko-KR" altLang="en-US" dirty="0"/>
              <a:t>향상되었고 최적 조건은 </a:t>
            </a:r>
            <a:r>
              <a:rPr lang="en-US" altLang="ko-KR" dirty="0"/>
              <a:t>“auto”, 100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54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Xgbregressor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N_....</a:t>
            </a:r>
            <a:r>
              <a:rPr lang="ko-KR" altLang="en-US" dirty="0"/>
              <a:t>은 </a:t>
            </a:r>
            <a:r>
              <a:rPr lang="en-US" altLang="ko-KR" dirty="0"/>
              <a:t>random </a:t>
            </a:r>
            <a:r>
              <a:rPr lang="en-US" altLang="ko-KR" dirty="0" err="1"/>
              <a:t>fores</a:t>
            </a:r>
            <a:r>
              <a:rPr lang="ko-KR" altLang="en-US" dirty="0"/>
              <a:t>와 같고 </a:t>
            </a:r>
            <a:r>
              <a:rPr lang="en-US" altLang="ko-KR" dirty="0" err="1"/>
              <a:t>max_dapth</a:t>
            </a:r>
            <a:r>
              <a:rPr lang="ko-KR" altLang="en-US" dirty="0"/>
              <a:t>는 </a:t>
            </a:r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를 제한하는 </a:t>
            </a:r>
            <a:r>
              <a:rPr lang="en-US" altLang="ko-KR" dirty="0"/>
              <a:t>parameter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나오는 </a:t>
            </a:r>
            <a:r>
              <a:rPr lang="en-US" altLang="ko-KR" dirty="0"/>
              <a:t>parameter</a:t>
            </a:r>
            <a:r>
              <a:rPr lang="ko-KR" altLang="en-US" dirty="0"/>
              <a:t> 중 중복되는 것은 설명을 생략하겠습니다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R2</a:t>
            </a:r>
            <a:r>
              <a:rPr lang="ko-KR" altLang="en-US" dirty="0"/>
              <a:t>값은 </a:t>
            </a:r>
            <a:r>
              <a:rPr lang="en-US" altLang="ko-KR" dirty="0"/>
              <a:t>1.3%</a:t>
            </a:r>
            <a:r>
              <a:rPr lang="ko-KR" altLang="en-US" dirty="0"/>
              <a:t>가 향상되었고 최적 조건은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33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/>
              <a:t>Baggingregressor</a:t>
            </a:r>
            <a:r>
              <a:rPr lang="ko-KR" altLang="en-US" baseline="0" dirty="0"/>
              <a:t>에서 </a:t>
            </a:r>
            <a:r>
              <a:rPr lang="en-US" altLang="ko-KR" baseline="0" dirty="0" err="1"/>
              <a:t>max_sampl</a:t>
            </a:r>
            <a:r>
              <a:rPr lang="ko-KR" altLang="en-US" baseline="0" dirty="0"/>
              <a:t>은 매번 </a:t>
            </a:r>
            <a:r>
              <a:rPr lang="en-US" altLang="ko-KR" baseline="0" dirty="0" err="1"/>
              <a:t>sampl</a:t>
            </a:r>
            <a:r>
              <a:rPr lang="ko-KR" altLang="en-US" baseline="0" dirty="0"/>
              <a:t>을 얼마나 추출할지를 정하는 </a:t>
            </a:r>
            <a:r>
              <a:rPr lang="en-US" altLang="ko-KR" baseline="0" dirty="0"/>
              <a:t>parameter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Float</a:t>
            </a:r>
            <a:r>
              <a:rPr lang="ko-KR" altLang="en-US" baseline="0" dirty="0"/>
              <a:t>로 입력하면 비율</a:t>
            </a:r>
            <a:r>
              <a:rPr lang="en-US" altLang="ko-KR" baseline="0" dirty="0"/>
              <a:t>, int</a:t>
            </a:r>
            <a:r>
              <a:rPr lang="ko-KR" altLang="en-US" baseline="0" dirty="0"/>
              <a:t>로 입력하면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의 개수가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주요 </a:t>
            </a:r>
            <a:r>
              <a:rPr lang="en-US" altLang="ko-KR" baseline="0" dirty="0"/>
              <a:t>parameter </a:t>
            </a:r>
            <a:r>
              <a:rPr lang="ko-KR" altLang="en-US" baseline="0" dirty="0"/>
              <a:t>중 </a:t>
            </a:r>
            <a:r>
              <a:rPr lang="en-US" altLang="ko-KR" baseline="0" dirty="0" err="1"/>
              <a:t>Max_Feature</a:t>
            </a:r>
            <a:r>
              <a:rPr lang="ko-KR" altLang="en-US" baseline="0" dirty="0"/>
              <a:t>도 있지만 조절하면 </a:t>
            </a:r>
            <a:r>
              <a:rPr lang="en-US" altLang="ko-KR" baseline="0" dirty="0"/>
              <a:t>RandomForest</a:t>
            </a:r>
            <a:r>
              <a:rPr lang="ko-KR" altLang="en-US" baseline="0" dirty="0"/>
              <a:t>가 되는 것 같아 넣지 않았습니다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R2</a:t>
            </a:r>
            <a:r>
              <a:rPr lang="ko-KR" altLang="en-US" baseline="0" dirty="0"/>
              <a:t>값은</a:t>
            </a:r>
            <a:r>
              <a:rPr lang="en-US" altLang="ko-KR" baseline="0" dirty="0"/>
              <a:t>….</a:t>
            </a:r>
            <a:r>
              <a:rPr lang="ko-KR" altLang="en-US" baseline="0" dirty="0"/>
              <a:t>최적 조건은</a:t>
            </a:r>
            <a:r>
              <a:rPr lang="en-US" altLang="ko-KR" baseline="0" dirty="0"/>
              <a:t>…..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92C-5E13-47FD-846A-9BB0958BFD4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35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GradientBoosting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rate</a:t>
            </a:r>
            <a:r>
              <a:rPr lang="ko-KR" altLang="en-US" dirty="0"/>
              <a:t>은</a:t>
            </a:r>
            <a:r>
              <a:rPr lang="en-US" altLang="ko-KR" dirty="0"/>
              <a:t> tree</a:t>
            </a:r>
            <a:r>
              <a:rPr lang="ko-KR" altLang="en-US" dirty="0"/>
              <a:t>에 일정한 가중치를 부여하여</a:t>
            </a:r>
            <a:r>
              <a:rPr lang="en-US" altLang="ko-KR" dirty="0"/>
              <a:t> </a:t>
            </a:r>
            <a:r>
              <a:rPr lang="ko-KR" altLang="en-US" dirty="0"/>
              <a:t>학습 속도를 조절하는 </a:t>
            </a:r>
            <a:r>
              <a:rPr lang="en-US" altLang="ko-KR" dirty="0" err="1"/>
              <a:t>paramete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R2</a:t>
            </a:r>
            <a:r>
              <a:rPr lang="ko-KR" altLang="en-US" dirty="0"/>
              <a:t>와 최적 조건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92C-5E13-47FD-846A-9BB0958BFD4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71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1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마지막으로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n_neighbors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평균값에 사용할 데이터들의 개수이며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wights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uniform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거리에 상관없이 같은 값을 주지만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적용하면 거리 비례 가중 평균을 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최적 조건은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조는 </a:t>
            </a:r>
            <a:r>
              <a:rPr lang="en-US" altLang="ko-KR" dirty="0" err="1"/>
              <a:t>kaggle</a:t>
            </a:r>
            <a:r>
              <a:rPr lang="ko-KR" altLang="en-US" dirty="0"/>
              <a:t>에서 주제를 선정했는데요</a:t>
            </a:r>
            <a:r>
              <a:rPr lang="en-US" altLang="ko-KR" dirty="0"/>
              <a:t>, </a:t>
            </a:r>
            <a:r>
              <a:rPr lang="ko-KR" altLang="en-US" dirty="0"/>
              <a:t>구체적으로는 다이아몬드의 가격에 영향을 미치는 변수를 분석하여 가격을 예측하는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54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조정 후 다시 나온 결과값입니다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 </a:t>
            </a:r>
            <a:r>
              <a:rPr lang="en-US" altLang="ko-KR" dirty="0"/>
              <a:t>6</a:t>
            </a:r>
            <a:r>
              <a:rPr lang="ko-KR" altLang="en-US" dirty="0"/>
              <a:t>개의 모델이 모두 성능이 향상됐으며 가장 좋은 결과를 보인 모델은 </a:t>
            </a:r>
            <a:r>
              <a:rPr lang="en-US" altLang="ko-KR" dirty="0"/>
              <a:t>R2</a:t>
            </a:r>
            <a:r>
              <a:rPr lang="ko-KR" altLang="en-US" dirty="0"/>
              <a:t>값이 약 </a:t>
            </a:r>
            <a:r>
              <a:rPr lang="en-US" altLang="ko-KR" dirty="0"/>
              <a:t>0.984</a:t>
            </a:r>
            <a:r>
              <a:rPr lang="ko-KR" altLang="en-US" dirty="0"/>
              <a:t>인 </a:t>
            </a:r>
            <a:r>
              <a:rPr lang="en-US" altLang="ko-KR" dirty="0" err="1"/>
              <a:t>XGBRegressor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73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가로축에 상위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ko-KR" altLang="en-US" dirty="0" err="1"/>
              <a:t>알고리듬을</a:t>
            </a:r>
            <a:r>
              <a:rPr lang="en-US" altLang="ko-KR" dirty="0"/>
              <a:t>,</a:t>
            </a:r>
            <a:r>
              <a:rPr lang="ko-KR" altLang="en-US" dirty="0"/>
              <a:t> 세로축에 </a:t>
            </a:r>
            <a:r>
              <a:rPr lang="en-US" altLang="ko-KR" dirty="0"/>
              <a:t>R2</a:t>
            </a:r>
            <a:r>
              <a:rPr lang="ko-KR" altLang="en-US" dirty="0"/>
              <a:t>값을 배치한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수치나 막대 그래프보다 시각적으로 뚜렷한 성능 차이를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22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1</a:t>
            </a:r>
            <a:r>
              <a:rPr lang="ko-KR" altLang="en-US" dirty="0"/>
              <a:t>조의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지금까지 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8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과정은 다음과 같이 진행했습니다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5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종속 변수인 </a:t>
            </a:r>
            <a:r>
              <a:rPr lang="en-US" altLang="ko-KR" dirty="0"/>
              <a:t>price</a:t>
            </a:r>
            <a:r>
              <a:rPr lang="ko-KR" altLang="en-US" dirty="0"/>
              <a:t>를 제외한 나머지 변수들입니다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Depth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은 다이아몬드의 전체적인 형태와 관련된 변수이고</a:t>
            </a:r>
            <a:endParaRPr lang="en-US" altLang="ko-KR" dirty="0"/>
          </a:p>
          <a:p>
            <a:r>
              <a:rPr lang="en-US" altLang="ko-KR" dirty="0"/>
              <a:t>Cut</a:t>
            </a:r>
            <a:r>
              <a:rPr lang="ko-KR" altLang="en-US" dirty="0"/>
              <a:t>은 세부적인 모양</a:t>
            </a:r>
            <a:r>
              <a:rPr lang="en-US" altLang="ko-KR" dirty="0"/>
              <a:t>, color</a:t>
            </a:r>
            <a:r>
              <a:rPr lang="ko-KR" altLang="en-US" dirty="0"/>
              <a:t>는 색상</a:t>
            </a:r>
            <a:r>
              <a:rPr lang="en-US" altLang="ko-KR" dirty="0"/>
              <a:t>, clarity</a:t>
            </a:r>
            <a:r>
              <a:rPr lang="ko-KR" altLang="en-US" dirty="0"/>
              <a:t>는 투명도입니다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그림에 나와 있지는 않지만 </a:t>
            </a:r>
            <a:r>
              <a:rPr lang="en-US" altLang="ko-KR" dirty="0"/>
              <a:t>x, y, z</a:t>
            </a:r>
            <a:r>
              <a:rPr lang="ko-KR" altLang="en-US" dirty="0"/>
              <a:t>라는 변수와 </a:t>
            </a:r>
            <a:r>
              <a:rPr lang="en-US" altLang="ko-KR" dirty="0"/>
              <a:t>carat</a:t>
            </a:r>
            <a:r>
              <a:rPr lang="ko-KR" altLang="en-US" dirty="0"/>
              <a:t>이라는 변수가 더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x, y, z</a:t>
            </a:r>
            <a:r>
              <a:rPr lang="ko-KR" altLang="en-US" dirty="0"/>
              <a:t>는 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 err="1"/>
              <a:t>높이값이며</a:t>
            </a:r>
            <a:r>
              <a:rPr lang="ko-KR" altLang="en-US" dirty="0"/>
              <a:t> </a:t>
            </a:r>
            <a:r>
              <a:rPr lang="en-US" altLang="ko-KR" dirty="0"/>
              <a:t>carat</a:t>
            </a:r>
            <a:r>
              <a:rPr lang="ko-KR" altLang="en-US" dirty="0"/>
              <a:t>은 다이아몬드의 무게를 측정하는 단위입니다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2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총 </a:t>
            </a:r>
            <a:r>
              <a:rPr lang="en-US" altLang="ko-KR" dirty="0"/>
              <a:t>9</a:t>
            </a:r>
            <a:r>
              <a:rPr lang="ko-KR" altLang="en-US" dirty="0"/>
              <a:t>개의 변수가 있으며 </a:t>
            </a:r>
            <a:r>
              <a:rPr lang="en-US" altLang="ko-KR" dirty="0"/>
              <a:t>data </a:t>
            </a:r>
            <a:r>
              <a:rPr lang="ko-KR" altLang="en-US" dirty="0"/>
              <a:t>분석 결과 </a:t>
            </a:r>
            <a:r>
              <a:rPr lang="en-US" altLang="ko-KR" dirty="0"/>
              <a:t>missing value</a:t>
            </a:r>
            <a:r>
              <a:rPr lang="ko-KR" altLang="en-US" dirty="0"/>
              <a:t>는 없는 것으로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1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변수들 간의 </a:t>
            </a:r>
            <a:r>
              <a:rPr lang="en-US" altLang="ko-KR" dirty="0"/>
              <a:t>correlation</a:t>
            </a:r>
            <a:r>
              <a:rPr lang="ko-KR" altLang="en-US" dirty="0"/>
              <a:t>을 살펴본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x,y,z</a:t>
            </a:r>
            <a:r>
              <a:rPr lang="ko-KR" altLang="en-US" dirty="0"/>
              <a:t> 서로 간의 상관계수가 모두 </a:t>
            </a:r>
            <a:r>
              <a:rPr lang="en-US" altLang="ko-KR" dirty="0"/>
              <a:t>0.96</a:t>
            </a:r>
            <a:r>
              <a:rPr lang="ko-KR" altLang="en-US" dirty="0"/>
              <a:t>을 넘는다는 걸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1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개별적인 변수 분석으로 넘어가겠습니다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carat</a:t>
            </a:r>
            <a:r>
              <a:rPr lang="ko-KR" altLang="en-US" dirty="0"/>
              <a:t>의 경우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사이가 가장 많았고 </a:t>
            </a:r>
            <a:r>
              <a:rPr lang="en-US" altLang="ko-KR" dirty="0"/>
              <a:t>price</a:t>
            </a:r>
            <a:r>
              <a:rPr lang="ko-KR" altLang="en-US" dirty="0"/>
              <a:t>와 양의 상관관계임을 확인했습니다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98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Cut</a:t>
            </a:r>
            <a:r>
              <a:rPr lang="ko-KR" altLang="en-US" dirty="0"/>
              <a:t>은 </a:t>
            </a:r>
            <a:r>
              <a:rPr lang="en-US" altLang="ko-KR" dirty="0"/>
              <a:t>boxplot </a:t>
            </a:r>
            <a:r>
              <a:rPr lang="ko-KR" altLang="en-US" dirty="0"/>
              <a:t>아래 있는 숫자 순서대로 시중에서 높은 평가를 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Premium</a:t>
            </a:r>
            <a:r>
              <a:rPr lang="ko-KR" altLang="en-US" dirty="0"/>
              <a:t>의 </a:t>
            </a:r>
            <a:r>
              <a:rPr lang="en-US" altLang="ko-KR" dirty="0"/>
              <a:t>price max</a:t>
            </a:r>
            <a:r>
              <a:rPr lang="ko-KR" altLang="en-US" dirty="0"/>
              <a:t>가 가장 높음을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37E9-15DE-4BD1-A83D-DF24261CBD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4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1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9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F081-A657-462D-92C2-5B7C1FE4880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4148-90E6-4D26-AE24-EC6C2785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6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tm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35394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" y="717794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1200194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" y="1682594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" y="2164994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" y="2647394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3337" y="399111"/>
            <a:ext cx="5524500" cy="248948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48234" y="1911869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4419" y="1066695"/>
            <a:ext cx="35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Diamond Price</a:t>
            </a:r>
            <a:endParaRPr lang="ko-KR" altLang="en-US" sz="4000" b="1" dirty="0">
              <a:gradFill flip="none" rotWithShape="1">
                <a:gsLst>
                  <a:gs pos="0">
                    <a:srgbClr val="2B4682"/>
                  </a:gs>
                  <a:gs pos="100000">
                    <a:srgbClr val="FE4E50"/>
                  </a:gs>
                </a:gsLst>
                <a:lin ang="0" scaled="1"/>
                <a:tileRect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802016" y="1774581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8574" y="3872508"/>
            <a:ext cx="42178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김유미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방대승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정지영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최선나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김세준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8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4A4609-8D65-46BB-B34D-BBA748E5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552090"/>
            <a:ext cx="6317974" cy="24307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46B51-1DD3-4BC4-AA30-BF30A6836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00" y="4071268"/>
            <a:ext cx="6501616" cy="2469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8005" y="14426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분석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Color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44653" y="2305806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다이아몬드는 투명할 수록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높은 가격으로 거래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012" y="4567246"/>
            <a:ext cx="3974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색이 진한 핑크 다이아몬드나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블루 다이아몬드는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투명한 다이아몬드보다 더 희귀해서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높은 가격에 거래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8032BB-A888-478B-89DE-A2E93A87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" y="3948420"/>
            <a:ext cx="9617612" cy="274346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295C32-3CFB-42AC-BD7C-4E6FE8D6C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05" y="799709"/>
            <a:ext cx="3735029" cy="2919232"/>
          </a:xfrm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8005" y="144264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분석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Clarity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2014" y="17102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최악과 최고의 등급은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등급에 비해서 극히 드물게 거래됨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대부분 그 사이의 중간 등급의 다이아몬드가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거래되고 있음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22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196034" y="5216701"/>
            <a:ext cx="4889060" cy="830997"/>
          </a:xfrm>
          <a:prstGeom prst="rect">
            <a:avLst/>
          </a:prstGeom>
          <a:solidFill>
            <a:schemeClr val="bg1">
              <a:alpha val="51000"/>
            </a:schemeClr>
          </a:solidFill>
          <a:ln w="38100">
            <a:solidFill>
              <a:srgbClr val="2B4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7B686-61F2-49FF-892B-82D4365C7F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" y="1107251"/>
            <a:ext cx="4252255" cy="3947402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F4DB40A-2B25-4254-9AC5-7F96873C3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76" y="954963"/>
            <a:ext cx="4426938" cy="3939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8005" y="144264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분석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Depth, Table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6034" y="5371903"/>
            <a:ext cx="488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depth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일정 수준을 벗어나지 않는 선에서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거래가 이루어지는 것을 확인할 수 있음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38020" y="2171073"/>
            <a:ext cx="4093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다이아몬드의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depth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빛 반사에 영향을 미친다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depth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지나치게 크거나 작으면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다이아몬드의 광채가 약해진다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86780" y="2149488"/>
            <a:ext cx="409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역시 너무 낮거나 높아도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빛 반사에 부정적인 영향을 미친다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가격과의 상관관계를 살펴보면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역시 상관관계가 거의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4" name="오른쪽으로 구부러진 화살표 33"/>
          <p:cNvSpPr/>
          <p:nvPr/>
        </p:nvSpPr>
        <p:spPr>
          <a:xfrm rot="7404232" flipH="1">
            <a:off x="2560672" y="4172659"/>
            <a:ext cx="664723" cy="1624544"/>
          </a:xfrm>
          <a:prstGeom prst="curvedRightArrow">
            <a:avLst>
              <a:gd name="adj1" fmla="val 1872"/>
              <a:gd name="adj2" fmla="val 19558"/>
              <a:gd name="adj3" fmla="val 17482"/>
            </a:avLst>
          </a:prstGeom>
          <a:solidFill>
            <a:srgbClr val="001C7F"/>
          </a:solidFill>
          <a:ln>
            <a:solidFill>
              <a:srgbClr val="001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816894" y="3831212"/>
            <a:ext cx="2192664" cy="2216694"/>
            <a:chOff x="6473898" y="1600416"/>
            <a:chExt cx="2099208" cy="2122213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898" y="1600416"/>
              <a:ext cx="2099208" cy="212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653992" y="2299526"/>
              <a:ext cx="1739020" cy="1018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60-65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사이에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depth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분포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상관계수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-0.012)</a:t>
              </a:r>
              <a:endParaRPr lang="ko-KR" altLang="en-US" sz="1600" dirty="0"/>
            </a:p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42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9" name="직사각형 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5" name="직사각형 1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82600" y="87831"/>
            <a:ext cx="3094814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1836" y="144365"/>
            <a:ext cx="2612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 </a:t>
            </a:r>
            <a:r>
              <a:rPr lang="en-US" altLang="ko-KR" b="1" dirty="0" err="1">
                <a:solidFill>
                  <a:schemeClr val="bg1"/>
                </a:solidFill>
              </a:rPr>
              <a:t>Featrue</a:t>
            </a:r>
            <a:r>
              <a:rPr lang="en-US" altLang="ko-KR" b="1" dirty="0">
                <a:solidFill>
                  <a:schemeClr val="bg1"/>
                </a:solidFill>
              </a:rPr>
              <a:t> Engineering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8005" y="14426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31" y="790696"/>
            <a:ext cx="6162675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567" y="4591569"/>
            <a:ext cx="423862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6773065" y="3565557"/>
            <a:ext cx="401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x, y, z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갖는 데이터를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삭제한다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수가 충분하기 때문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64" y="1145757"/>
            <a:ext cx="4781550" cy="47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오른쪽으로 구부러진 화살표 26"/>
          <p:cNvSpPr/>
          <p:nvPr/>
        </p:nvSpPr>
        <p:spPr>
          <a:xfrm rot="4396182">
            <a:off x="4849519" y="492150"/>
            <a:ext cx="478390" cy="1322454"/>
          </a:xfrm>
          <a:prstGeom prst="curvedRightArrow">
            <a:avLst>
              <a:gd name="adj1" fmla="val 1872"/>
              <a:gd name="adj2" fmla="val 19558"/>
              <a:gd name="adj3" fmla="val 17482"/>
            </a:avLst>
          </a:prstGeom>
          <a:solidFill>
            <a:srgbClr val="74C478"/>
          </a:solidFill>
          <a:ln>
            <a:solidFill>
              <a:srgbClr val="74C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오른쪽으로 구부러진 화살표 27"/>
          <p:cNvSpPr/>
          <p:nvPr/>
        </p:nvSpPr>
        <p:spPr>
          <a:xfrm rot="16863952">
            <a:off x="5403883" y="5081114"/>
            <a:ext cx="843971" cy="2115381"/>
          </a:xfrm>
          <a:prstGeom prst="curvedRightArrow">
            <a:avLst>
              <a:gd name="adj1" fmla="val 1872"/>
              <a:gd name="adj2" fmla="val 19558"/>
              <a:gd name="adj3" fmla="val 17482"/>
            </a:avLst>
          </a:prstGeom>
          <a:solidFill>
            <a:srgbClr val="74C478"/>
          </a:solidFill>
          <a:ln>
            <a:solidFill>
              <a:srgbClr val="74C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1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5ECCA2B-939E-9249-A94A-6AE745D75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314" y="1814733"/>
            <a:ext cx="7244132" cy="3643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9" name="직사각형 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5" name="직사각형 1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82600" y="87831"/>
            <a:ext cx="3094814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1836" y="144365"/>
            <a:ext cx="2612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 </a:t>
            </a:r>
            <a:r>
              <a:rPr lang="en-US" altLang="ko-KR" b="1" dirty="0" err="1">
                <a:solidFill>
                  <a:schemeClr val="bg1"/>
                </a:solidFill>
              </a:rPr>
              <a:t>Featrue</a:t>
            </a:r>
            <a:r>
              <a:rPr lang="en-US" altLang="ko-KR" b="1" dirty="0">
                <a:solidFill>
                  <a:schemeClr val="bg1"/>
                </a:solidFill>
              </a:rPr>
              <a:t> Engineering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8005" y="144264"/>
            <a:ext cx="338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Feature ‘Volume’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24676" y="2823345"/>
            <a:ext cx="3239371" cy="1626728"/>
            <a:chOff x="2059125" y="2930908"/>
            <a:chExt cx="1287003" cy="646299"/>
          </a:xfrm>
        </p:grpSpPr>
        <p:sp>
          <p:nvSpPr>
            <p:cNvPr id="49" name="Arrow"/>
            <p:cNvSpPr/>
            <p:nvPr/>
          </p:nvSpPr>
          <p:spPr>
            <a:xfrm rot="5400000">
              <a:off x="2786648" y="2823191"/>
              <a:ext cx="257227" cy="861733"/>
            </a:xfrm>
            <a:custGeom>
              <a:avLst/>
              <a:gdLst/>
              <a:ahLst/>
              <a:cxnLst/>
              <a:rect l="0" t="0" r="0" b="0"/>
              <a:pathLst>
                <a:path w="257227" h="861732">
                  <a:moveTo>
                    <a:pt x="128614" y="0"/>
                  </a:moveTo>
                  <a:lnTo>
                    <a:pt x="257227" y="154336"/>
                  </a:lnTo>
                  <a:lnTo>
                    <a:pt x="195493" y="154336"/>
                  </a:lnTo>
                  <a:lnTo>
                    <a:pt x="195493" y="861732"/>
                  </a:lnTo>
                  <a:lnTo>
                    <a:pt x="61735" y="861732"/>
                  </a:lnTo>
                  <a:lnTo>
                    <a:pt x="61735" y="154336"/>
                  </a:lnTo>
                  <a:lnTo>
                    <a:pt x="0" y="154336"/>
                  </a:lnTo>
                  <a:lnTo>
                    <a:pt x="128614" y="0"/>
                  </a:lnTo>
                  <a:close/>
                </a:path>
              </a:pathLst>
            </a:custGeom>
            <a:solidFill>
              <a:srgbClr val="1F6183"/>
            </a:solidFill>
            <a:ln w="7600" cap="flat">
              <a:solidFill>
                <a:srgbClr val="1F6183"/>
              </a:solidFill>
              <a:bevel/>
            </a:ln>
          </p:spPr>
        </p:sp>
        <p:sp>
          <p:nvSpPr>
            <p:cNvPr id="50" name="Satellite"/>
            <p:cNvSpPr/>
            <p:nvPr/>
          </p:nvSpPr>
          <p:spPr>
            <a:xfrm>
              <a:off x="2059125" y="2930908"/>
              <a:ext cx="1019717" cy="646299"/>
            </a:xfrm>
            <a:custGeom>
              <a:avLst/>
              <a:gdLst/>
              <a:ahLst/>
              <a:cxnLst/>
              <a:rect l="l" t="t" r="r" b="b"/>
              <a:pathLst>
                <a:path w="1019717" h="646299">
                  <a:moveTo>
                    <a:pt x="91200" y="0"/>
                  </a:moveTo>
                  <a:lnTo>
                    <a:pt x="928517" y="0"/>
                  </a:lnTo>
                  <a:cubicBezTo>
                    <a:pt x="978886" y="0"/>
                    <a:pt x="1019717" y="40830"/>
                    <a:pt x="1019717" y="91200"/>
                  </a:cubicBezTo>
                  <a:lnTo>
                    <a:pt x="1019717" y="555099"/>
                  </a:lnTo>
                  <a:cubicBezTo>
                    <a:pt x="1019717" y="605469"/>
                    <a:pt x="978886" y="646299"/>
                    <a:pt x="928517" y="646299"/>
                  </a:cubicBezTo>
                  <a:lnTo>
                    <a:pt x="91200" y="646299"/>
                  </a:lnTo>
                  <a:cubicBezTo>
                    <a:pt x="40830" y="646299"/>
                    <a:pt x="0" y="605469"/>
                    <a:pt x="0" y="555099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1F6183"/>
            </a:solidFill>
            <a:ln w="7600" cap="flat">
              <a:solidFill>
                <a:srgbClr val="1F6183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Feature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에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Volume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추가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(x*y*z)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34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7F50C2-B136-B747-B74D-BAAB048D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076" y="1649834"/>
            <a:ext cx="4218711" cy="35887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82600" y="87831"/>
            <a:ext cx="3094814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1836" y="144365"/>
            <a:ext cx="2612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 </a:t>
            </a:r>
            <a:r>
              <a:rPr lang="en-US" altLang="ko-KR" b="1" dirty="0" err="1">
                <a:solidFill>
                  <a:schemeClr val="bg1"/>
                </a:solidFill>
              </a:rPr>
              <a:t>Featrue</a:t>
            </a:r>
            <a:r>
              <a:rPr lang="en-US" altLang="ko-KR" b="1" dirty="0">
                <a:solidFill>
                  <a:schemeClr val="bg1"/>
                </a:solidFill>
              </a:rPr>
              <a:t> Engineering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8005" y="144264"/>
            <a:ext cx="338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Feature ‘Volume’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D387612-9EA7-3B46-A46E-A704CADA27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085" y="1223868"/>
            <a:ext cx="4844716" cy="42186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00712" y="5785429"/>
            <a:ext cx="621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가격과 부피 간에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relationship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있음을 알 수 있다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오른쪽으로 구부러진 화살표 27"/>
          <p:cNvSpPr/>
          <p:nvPr/>
        </p:nvSpPr>
        <p:spPr>
          <a:xfrm>
            <a:off x="575735" y="2967563"/>
            <a:ext cx="843971" cy="3067058"/>
          </a:xfrm>
          <a:prstGeom prst="curvedRightArrow">
            <a:avLst>
              <a:gd name="adj1" fmla="val 1872"/>
              <a:gd name="adj2" fmla="val 19558"/>
              <a:gd name="adj3" fmla="val 17482"/>
            </a:avLst>
          </a:prstGeom>
          <a:solidFill>
            <a:srgbClr val="FE4E50"/>
          </a:solidFill>
          <a:ln>
            <a:solidFill>
              <a:srgbClr val="FE4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6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272526"/>
            <a:ext cx="8124825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196685"/>
            <a:ext cx="8086725" cy="195262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27" name="직사각형 2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30" name="직사각형 2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33" name="직사각형 3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37" name="직사각형 3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965200" y="87629"/>
            <a:ext cx="3094814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44436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8461" y="149043"/>
            <a:ext cx="210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Featrue</a:t>
            </a:r>
            <a:r>
              <a:rPr lang="en-US" altLang="ko-KR" b="1" dirty="0">
                <a:solidFill>
                  <a:schemeClr val="bg1"/>
                </a:solidFill>
              </a:rPr>
              <a:t> Encoding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5556" y="4545418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좌측 하단과 같이 문자열로 되어있던 값들을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rgbClr val="FE4E50"/>
                </a:solidFill>
              </a:rPr>
              <a:t> </a:t>
            </a:r>
            <a:r>
              <a:rPr kumimoji="1" lang="en-US" altLang="ko-KR" b="1" dirty="0">
                <a:solidFill>
                  <a:srgbClr val="FE4E50"/>
                </a:solidFill>
              </a:rPr>
              <a:t>digits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kumimoji="1"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바꿔줌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86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6B50689-B1B6-EE4E-8522-B0AA969D6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500" y="1835669"/>
            <a:ext cx="5226429" cy="394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9" name="직사각형 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5" name="직사각형 1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447800" y="87629"/>
            <a:ext cx="3079078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27036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9635" y="131463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Feature Scaling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5827" y="3332595"/>
            <a:ext cx="356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set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 set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나눠준 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Scaling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작업을 한다 </a:t>
            </a:r>
          </a:p>
        </p:txBody>
      </p:sp>
    </p:spTree>
    <p:extLst>
      <p:ext uri="{BB962C8B-B14F-4D97-AF65-F5344CB8AC3E}">
        <p14:creationId xmlns:p14="http://schemas.microsoft.com/office/powerpoint/2010/main" val="61551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661859" y="2700611"/>
            <a:ext cx="3544019" cy="2025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저장용 리스트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932658" y="87629"/>
            <a:ext cx="3076819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118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7882" y="138013"/>
            <a:ext cx="25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Modelling Algorithms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65836" y="1270365"/>
            <a:ext cx="1533763" cy="731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67721" y="2893677"/>
            <a:ext cx="3396016" cy="1535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R2_Scores = Target value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 =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set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95047" y="3661428"/>
            <a:ext cx="1354657" cy="0"/>
          </a:xfrm>
          <a:prstGeom prst="straightConnector1">
            <a:avLst/>
          </a:prstGeom>
          <a:ln w="38100">
            <a:solidFill>
              <a:srgbClr val="D1D4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3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12" name="내용 개체 틀 11" descr="화면 캡처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4" y="2539386"/>
            <a:ext cx="5121144" cy="3378032"/>
          </a:xfr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45" y="2539386"/>
            <a:ext cx="5183188" cy="33261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Curve – Lasso, Ridge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21" name="직사각형 2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24" name="직사각형 2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32658" y="87629"/>
            <a:ext cx="3076819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118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7882" y="138013"/>
            <a:ext cx="25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Modelling Algorithms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65200" y="1520012"/>
            <a:ext cx="3136244" cy="661861"/>
          </a:xfrm>
          <a:prstGeom prst="round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Lasso</a:t>
            </a:r>
            <a:endParaRPr lang="ko-KR" altLang="en-US" sz="2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13594" y="1520011"/>
            <a:ext cx="3136244" cy="661861"/>
          </a:xfrm>
          <a:prstGeom prst="round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Ridge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313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63771" y="1892969"/>
            <a:ext cx="6328229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3771" y="2375369"/>
            <a:ext cx="6328229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63771" y="2857769"/>
            <a:ext cx="6328229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63771" y="3340169"/>
            <a:ext cx="6328229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63771" y="3822569"/>
            <a:ext cx="6328229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3771" y="4304969"/>
            <a:ext cx="6328229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11347" y="2104952"/>
            <a:ext cx="1931984" cy="248948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08029" y="1949503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Analysis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3202" y="3352185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Contents</a:t>
            </a:r>
            <a:endParaRPr lang="ko-KR" altLang="en-US" sz="2800" b="1" dirty="0">
              <a:gradFill flip="none" rotWithShape="1">
                <a:gsLst>
                  <a:gs pos="0">
                    <a:srgbClr val="2B4682"/>
                  </a:gs>
                  <a:gs pos="100000">
                    <a:srgbClr val="FE4E50"/>
                  </a:gs>
                </a:gsLst>
                <a:lin ang="0" scaled="1"/>
                <a:tileRect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77839" y="3875405"/>
            <a:ext cx="15456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04618" y="2424660"/>
            <a:ext cx="448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en-US" altLang="ko-KR" b="1" dirty="0" err="1">
                <a:solidFill>
                  <a:schemeClr val="bg1"/>
                </a:solidFill>
              </a:rPr>
              <a:t>Featrue</a:t>
            </a:r>
            <a:r>
              <a:rPr lang="en-US" altLang="ko-KR" b="1" dirty="0">
                <a:solidFill>
                  <a:schemeClr val="bg1"/>
                </a:solidFill>
              </a:rPr>
              <a:t> Engineering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9825" y="2904095"/>
            <a:ext cx="30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Feature Encoding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9825" y="3397182"/>
            <a:ext cx="4492175" cy="37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Feature Scaling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9825" y="3883772"/>
            <a:ext cx="38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Modelling Algorithms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08029" y="4361503"/>
            <a:ext cx="30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Parameter Tuning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51" y="2482592"/>
            <a:ext cx="1034414" cy="9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" y="1113099"/>
            <a:ext cx="8101264" cy="529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9" name="직사각형 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98004" y="144264"/>
            <a:ext cx="486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값으로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932658" y="87629"/>
            <a:ext cx="3076819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118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7882" y="138013"/>
            <a:ext cx="25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Modelling Algorithms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6937" y="3508183"/>
            <a:ext cx="5622052" cy="1200329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데이터는 위에서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입력한 값들을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받게 설정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 – Cross Validation</a:t>
            </a:r>
          </a:p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n_jobs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-1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설정을 통해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스레드를 전부 활용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3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047" y="2721270"/>
            <a:ext cx="10515600" cy="163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+ Penalty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LinearRegression, Lasso, Ridge, ElasticNet...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DecisionTree + ensemble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Bagging, RandomForest, Boosting...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외 기타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SVR, KNN, MLPRegressor...</a:t>
            </a:r>
          </a:p>
          <a:p>
            <a:endParaRPr lang="en-US" altLang="ko-KR" sz="20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4" y="886836"/>
            <a:ext cx="8084863" cy="1500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9" name="직사각형 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각종 모델들 실행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932658" y="87629"/>
            <a:ext cx="3076819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118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7882" y="138013"/>
            <a:ext cx="25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Modelling Algorithms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7" name="그림 26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7" y="3652265"/>
            <a:ext cx="4537903" cy="288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16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04" y="2028751"/>
            <a:ext cx="5653314" cy="4527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78" y="3042869"/>
            <a:ext cx="5785125" cy="3503414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38659" y="836517"/>
            <a:ext cx="6083079" cy="1325563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중간결과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알고리즘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</a:t>
            </a:r>
          </a:p>
        </p:txBody>
      </p:sp>
      <p:sp>
        <p:nvSpPr>
          <p:cNvPr id="8" name="직사각형 7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결과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22" name="직사각형 2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932658" y="87629"/>
            <a:ext cx="3076819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118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7882" y="138013"/>
            <a:ext cx="25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Modelling Algorithms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41006" y="3398808"/>
            <a:ext cx="2460359" cy="13097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4" y="1209807"/>
            <a:ext cx="645927" cy="5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8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29" y="1214938"/>
            <a:ext cx="10620273" cy="422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 Search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9" name="직사각형 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5" name="직사각형 1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rot="20745788">
            <a:off x="315856" y="4122524"/>
            <a:ext cx="903524" cy="2215011"/>
          </a:xfrm>
          <a:prstGeom prst="curvedRightArrow">
            <a:avLst>
              <a:gd name="adj1" fmla="val 1872"/>
              <a:gd name="adj2" fmla="val 19558"/>
              <a:gd name="adj3" fmla="val 17482"/>
            </a:avLst>
          </a:prstGeom>
          <a:solidFill>
            <a:srgbClr val="704837"/>
          </a:solidFill>
          <a:ln>
            <a:solidFill>
              <a:srgbClr val="704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30789" y="5901953"/>
            <a:ext cx="9481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알고리즘과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파라미터를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함수에 넣어주면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GridSearch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로 최적의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파라미터값과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결과를 도출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1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4" y="2423888"/>
            <a:ext cx="9166389" cy="2672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8200" y="595078"/>
            <a:ext cx="7218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– 0.12%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가량 향상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" y="968368"/>
            <a:ext cx="645927" cy="5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9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0752"/>
            <a:ext cx="7631712" cy="292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8200" y="595078"/>
            <a:ext cx="7218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1.3%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가량 향상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" y="968368"/>
            <a:ext cx="645927" cy="5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28342"/>
            <a:ext cx="8966963" cy="3129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Bagging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8200" y="595078"/>
            <a:ext cx="7218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Bagging – 0.2%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향상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" y="968368"/>
            <a:ext cx="645927" cy="5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GradientBoost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8200" y="595078"/>
            <a:ext cx="7218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GradientBoost – 1.2%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향상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" y="968368"/>
            <a:ext cx="645927" cy="578982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40863"/>
            <a:ext cx="9136876" cy="24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5078"/>
            <a:ext cx="7218872" cy="132556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DecisionTree – 0.8%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향상</a:t>
            </a:r>
          </a:p>
        </p:txBody>
      </p:sp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DecisionTree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" y="968368"/>
            <a:ext cx="645927" cy="578982"/>
          </a:xfrm>
          <a:prstGeom prst="rect">
            <a:avLst/>
          </a:prstGeom>
        </p:spPr>
      </p:pic>
      <p:pic>
        <p:nvPicPr>
          <p:cNvPr id="28" name="그림 27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18456"/>
            <a:ext cx="5873345" cy="32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2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5078"/>
            <a:ext cx="7218872" cy="132556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KNN – 0.4%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가량 향상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9488"/>
            <a:ext cx="9569729" cy="299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" y="968368"/>
            <a:ext cx="645927" cy="5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2" name="직사각형 2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8005" y="144264"/>
            <a:ext cx="340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 dataset 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개요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867F91-F4B8-42E4-BBE4-0270D1DE5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93" y="3649522"/>
            <a:ext cx="8312126" cy="2061331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028893" y="1693848"/>
            <a:ext cx="8312126" cy="1459126"/>
          </a:xfrm>
          <a:prstGeom prst="roundRect">
            <a:avLst>
              <a:gd name="adj" fmla="val 7990"/>
            </a:avLst>
          </a:prstGeom>
          <a:solidFill>
            <a:srgbClr val="2B46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다이아몬드 가격에 영향을 미치는 변수 분석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예측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20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Kaggle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https://www.kaggle.com/shivam2503/diamonds/kernels</a:t>
            </a:r>
            <a:endParaRPr lang="ko-KR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22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최종결과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5" name="직사각형 1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21" name="직사각형 2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28" y="1257801"/>
            <a:ext cx="5887272" cy="3305636"/>
          </a:xfrm>
          <a:prstGeom prst="rect">
            <a:avLst/>
          </a:prstGeom>
        </p:spPr>
      </p:pic>
      <p:pic>
        <p:nvPicPr>
          <p:cNvPr id="28" name="그림 27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93" y="1404768"/>
            <a:ext cx="624927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7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763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8004" y="144264"/>
            <a:ext cx="38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최종결과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82600" y="87629"/>
            <a:ext cx="482600" cy="482400"/>
            <a:chOff x="0" y="563880"/>
            <a:chExt cx="482600" cy="482400"/>
          </a:xfrm>
        </p:grpSpPr>
        <p:sp>
          <p:nvSpPr>
            <p:cNvPr id="12" name="직사각형 1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65200" y="92509"/>
            <a:ext cx="482600" cy="482400"/>
            <a:chOff x="0" y="563880"/>
            <a:chExt cx="482600" cy="482400"/>
          </a:xfrm>
        </p:grpSpPr>
        <p:sp>
          <p:nvSpPr>
            <p:cNvPr id="15" name="직사각형 1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50059" y="92509"/>
            <a:ext cx="482600" cy="482400"/>
            <a:chOff x="0" y="563880"/>
            <a:chExt cx="482600" cy="482400"/>
          </a:xfrm>
        </p:grpSpPr>
        <p:sp>
          <p:nvSpPr>
            <p:cNvPr id="18" name="직사각형 1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32659" y="87629"/>
            <a:ext cx="482600" cy="482400"/>
            <a:chOff x="0" y="563880"/>
            <a:chExt cx="482600" cy="482400"/>
          </a:xfrm>
        </p:grpSpPr>
        <p:sp>
          <p:nvSpPr>
            <p:cNvPr id="21" name="직사각형 2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415259" y="87629"/>
            <a:ext cx="3090192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94495" y="1441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1694" y="147538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Parameter Turning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8" y="1231141"/>
            <a:ext cx="11250322" cy="3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20061">
            <a:off x="185177" y="552966"/>
            <a:ext cx="1821007" cy="1632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160446"/>
            <a:ext cx="12192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642846"/>
            <a:ext cx="12192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125246"/>
            <a:ext cx="12192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3607646"/>
            <a:ext cx="12192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090046"/>
            <a:ext cx="12192000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4572446"/>
            <a:ext cx="12192000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13813" y="2324163"/>
            <a:ext cx="7900267" cy="248948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54549" y="3770711"/>
            <a:ext cx="355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3122" y="2895253"/>
            <a:ext cx="8806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Thank you~!</a:t>
            </a:r>
            <a:endParaRPr lang="ko-KR" altLang="en-US" sz="4000" b="1" dirty="0">
              <a:gradFill flip="none" rotWithShape="1">
                <a:gsLst>
                  <a:gs pos="0">
                    <a:srgbClr val="2B4682"/>
                  </a:gs>
                  <a:gs pos="100000">
                    <a:srgbClr val="FE4E50"/>
                  </a:gs>
                </a:gsLst>
                <a:lin ang="0" scaled="1"/>
                <a:tileRect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7179" y="3681522"/>
            <a:ext cx="53918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0778" y="5658746"/>
            <a:ext cx="1071372" cy="9603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87221">
            <a:off x="10626597" y="5926852"/>
            <a:ext cx="652126" cy="5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8" name="직사각형 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98005" y="144264"/>
            <a:ext cx="34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 dataset 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개요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254290" y="2416467"/>
            <a:ext cx="2219855" cy="2244182"/>
            <a:chOff x="6473898" y="1600416"/>
            <a:chExt cx="2099208" cy="2122213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898" y="1600416"/>
              <a:ext cx="2099208" cy="212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7014013" y="2501446"/>
              <a:ext cx="1018976" cy="320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변수 분석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28795" y="2407595"/>
            <a:ext cx="2219855" cy="2244182"/>
            <a:chOff x="6473898" y="1600416"/>
            <a:chExt cx="2099208" cy="2122213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898" y="1600416"/>
              <a:ext cx="2099208" cy="212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145137" y="2501446"/>
              <a:ext cx="756728" cy="320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전처리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04965" y="2407595"/>
            <a:ext cx="2219855" cy="2244182"/>
            <a:chOff x="6473898" y="1600416"/>
            <a:chExt cx="2099208" cy="2122213"/>
          </a:xfrm>
        </p:grpSpPr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898" y="1600416"/>
              <a:ext cx="2099208" cy="212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6936068" y="2393415"/>
              <a:ext cx="1174868" cy="552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Regression</a:t>
              </a:r>
            </a:p>
            <a:p>
              <a:pPr algn="ctr"/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Modeling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981135" y="2416467"/>
            <a:ext cx="2219855" cy="2244182"/>
            <a:chOff x="6473898" y="1600416"/>
            <a:chExt cx="2099208" cy="2122213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898" y="1600416"/>
              <a:ext cx="2099208" cy="212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7014013" y="2501446"/>
              <a:ext cx="1018976" cy="320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모델 평가</a:t>
              </a:r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3390221" y="3401570"/>
            <a:ext cx="532858" cy="273973"/>
          </a:xfrm>
          <a:prstGeom prst="rightArrow">
            <a:avLst/>
          </a:prstGeom>
          <a:solidFill>
            <a:srgbClr val="D1D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950706" y="3433862"/>
            <a:ext cx="532858" cy="273973"/>
          </a:xfrm>
          <a:prstGeom prst="rightArrow">
            <a:avLst/>
          </a:prstGeom>
          <a:solidFill>
            <a:srgbClr val="D1D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8536549" y="3401570"/>
            <a:ext cx="532858" cy="273973"/>
          </a:xfrm>
          <a:prstGeom prst="rightArrow">
            <a:avLst/>
          </a:prstGeom>
          <a:solidFill>
            <a:srgbClr val="D1D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2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636B63-5CAA-42D8-BC8B-7D3201D7B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60" y="1618078"/>
            <a:ext cx="3513573" cy="22258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EB4A70-0894-42EA-BE7F-A69676511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38" y="1604407"/>
            <a:ext cx="4973013" cy="2238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CEA6E1-643D-48EA-9FFB-D9145646A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93" y="4956086"/>
            <a:ext cx="5208139" cy="15227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85233D-C0E6-4A87-A2EF-2D318378E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47" y="4628511"/>
            <a:ext cx="2740153" cy="21779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34" name="직사각형 3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37" name="직사각형 3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40" name="직사각형 3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43" name="직사각형 4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46" name="직사각형 4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8005" y="144264"/>
            <a:ext cx="34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 dataset 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개요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61238" y="973033"/>
            <a:ext cx="2572912" cy="474781"/>
          </a:xfrm>
          <a:prstGeom prst="round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Cut</a:t>
            </a:r>
            <a:endParaRPr lang="ko-KR" altLang="en-US" sz="12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88499" y="967759"/>
            <a:ext cx="2572912" cy="474781"/>
          </a:xfrm>
          <a:prstGeom prst="round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Depth, Table</a:t>
            </a:r>
            <a:endParaRPr lang="ko-KR" altLang="en-US" sz="12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88499" y="3999683"/>
            <a:ext cx="2572912" cy="474781"/>
          </a:xfrm>
          <a:prstGeom prst="round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Clarity</a:t>
            </a:r>
            <a:endParaRPr lang="ko-KR" altLang="en-US" sz="12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861238" y="3999683"/>
            <a:ext cx="2572912" cy="474781"/>
          </a:xfrm>
          <a:prstGeom prst="round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Color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730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6D8F73-10BA-4B89-B3D7-25D20B555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34" y="1825625"/>
            <a:ext cx="5336066" cy="39255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2" name="직사각형 2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8005" y="144264"/>
            <a:ext cx="34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 dataset 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개요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632771" y="2975028"/>
            <a:ext cx="3239371" cy="1626728"/>
            <a:chOff x="2059125" y="2930908"/>
            <a:chExt cx="1287003" cy="646299"/>
          </a:xfrm>
        </p:grpSpPr>
        <p:sp>
          <p:nvSpPr>
            <p:cNvPr id="29" name="Arrow"/>
            <p:cNvSpPr/>
            <p:nvPr/>
          </p:nvSpPr>
          <p:spPr>
            <a:xfrm rot="5400000">
              <a:off x="2786648" y="2823191"/>
              <a:ext cx="257227" cy="861733"/>
            </a:xfrm>
            <a:custGeom>
              <a:avLst/>
              <a:gdLst/>
              <a:ahLst/>
              <a:cxnLst/>
              <a:rect l="0" t="0" r="0" b="0"/>
              <a:pathLst>
                <a:path w="257227" h="861732">
                  <a:moveTo>
                    <a:pt x="128614" y="0"/>
                  </a:moveTo>
                  <a:lnTo>
                    <a:pt x="257227" y="154336"/>
                  </a:lnTo>
                  <a:lnTo>
                    <a:pt x="195493" y="154336"/>
                  </a:lnTo>
                  <a:lnTo>
                    <a:pt x="195493" y="861732"/>
                  </a:lnTo>
                  <a:lnTo>
                    <a:pt x="61735" y="861732"/>
                  </a:lnTo>
                  <a:lnTo>
                    <a:pt x="61735" y="154336"/>
                  </a:lnTo>
                  <a:lnTo>
                    <a:pt x="0" y="154336"/>
                  </a:lnTo>
                  <a:lnTo>
                    <a:pt x="128614" y="0"/>
                  </a:lnTo>
                  <a:close/>
                </a:path>
              </a:pathLst>
            </a:custGeom>
            <a:solidFill>
              <a:srgbClr val="1F6183"/>
            </a:solidFill>
            <a:ln w="7600" cap="flat">
              <a:solidFill>
                <a:srgbClr val="1F6183"/>
              </a:solidFill>
              <a:bevel/>
            </a:ln>
          </p:spPr>
        </p:sp>
        <p:sp>
          <p:nvSpPr>
            <p:cNvPr id="30" name="Satellite"/>
            <p:cNvSpPr/>
            <p:nvPr/>
          </p:nvSpPr>
          <p:spPr>
            <a:xfrm>
              <a:off x="2059125" y="2930908"/>
              <a:ext cx="1019717" cy="646299"/>
            </a:xfrm>
            <a:custGeom>
              <a:avLst/>
              <a:gdLst/>
              <a:ahLst/>
              <a:cxnLst/>
              <a:rect l="l" t="t" r="r" b="b"/>
              <a:pathLst>
                <a:path w="1019717" h="646299">
                  <a:moveTo>
                    <a:pt x="91200" y="0"/>
                  </a:moveTo>
                  <a:lnTo>
                    <a:pt x="928517" y="0"/>
                  </a:lnTo>
                  <a:cubicBezTo>
                    <a:pt x="978886" y="0"/>
                    <a:pt x="1019717" y="40830"/>
                    <a:pt x="1019717" y="91200"/>
                  </a:cubicBezTo>
                  <a:lnTo>
                    <a:pt x="1019717" y="555099"/>
                  </a:lnTo>
                  <a:cubicBezTo>
                    <a:pt x="1019717" y="605469"/>
                    <a:pt x="978886" y="646299"/>
                    <a:pt x="928517" y="646299"/>
                  </a:cubicBezTo>
                  <a:lnTo>
                    <a:pt x="91200" y="646299"/>
                  </a:lnTo>
                  <a:cubicBezTo>
                    <a:pt x="40830" y="646299"/>
                    <a:pt x="0" y="605469"/>
                    <a:pt x="0" y="555099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1F6183"/>
            </a:solidFill>
            <a:ln w="7600" cap="flat">
              <a:solidFill>
                <a:srgbClr val="1F6183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총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9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개 변수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No missing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18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0" name="직사각형 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3" name="직사각형 1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6" name="직사각형 15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19" name="직사각형 1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2" name="직사각형 2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8005" y="144264"/>
            <a:ext cx="29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b/w Features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7321F6-3321-4AAD-84E1-41CC8DFD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95850" y="1549690"/>
            <a:ext cx="5445727" cy="4206928"/>
          </a:xfrm>
        </p:spPr>
      </p:pic>
      <p:grpSp>
        <p:nvGrpSpPr>
          <p:cNvPr id="28" name="그룹 27"/>
          <p:cNvGrpSpPr/>
          <p:nvPr/>
        </p:nvGrpSpPr>
        <p:grpSpPr>
          <a:xfrm>
            <a:off x="7210937" y="2839790"/>
            <a:ext cx="3452278" cy="1626728"/>
            <a:chOff x="1707251" y="2930908"/>
            <a:chExt cx="1371591" cy="646299"/>
          </a:xfrm>
        </p:grpSpPr>
        <p:sp>
          <p:nvSpPr>
            <p:cNvPr id="29" name="Arrow"/>
            <p:cNvSpPr/>
            <p:nvPr/>
          </p:nvSpPr>
          <p:spPr>
            <a:xfrm rot="16200000">
              <a:off x="2009504" y="2823191"/>
              <a:ext cx="257227" cy="861733"/>
            </a:xfrm>
            <a:custGeom>
              <a:avLst/>
              <a:gdLst/>
              <a:ahLst/>
              <a:cxnLst/>
              <a:rect l="0" t="0" r="0" b="0"/>
              <a:pathLst>
                <a:path w="257227" h="861732">
                  <a:moveTo>
                    <a:pt x="128614" y="0"/>
                  </a:moveTo>
                  <a:lnTo>
                    <a:pt x="257227" y="154336"/>
                  </a:lnTo>
                  <a:lnTo>
                    <a:pt x="195493" y="154336"/>
                  </a:lnTo>
                  <a:lnTo>
                    <a:pt x="195493" y="861732"/>
                  </a:lnTo>
                  <a:lnTo>
                    <a:pt x="61735" y="861732"/>
                  </a:lnTo>
                  <a:lnTo>
                    <a:pt x="61735" y="154336"/>
                  </a:lnTo>
                  <a:lnTo>
                    <a:pt x="0" y="154336"/>
                  </a:lnTo>
                  <a:lnTo>
                    <a:pt x="128614" y="0"/>
                  </a:lnTo>
                  <a:close/>
                </a:path>
              </a:pathLst>
            </a:custGeom>
            <a:solidFill>
              <a:srgbClr val="213540"/>
            </a:solidFill>
            <a:ln w="7600" cap="flat">
              <a:solidFill>
                <a:srgbClr val="1F6183"/>
              </a:solidFill>
              <a:bevel/>
            </a:ln>
          </p:spPr>
        </p:sp>
        <p:sp>
          <p:nvSpPr>
            <p:cNvPr id="30" name="Satellite"/>
            <p:cNvSpPr/>
            <p:nvPr/>
          </p:nvSpPr>
          <p:spPr>
            <a:xfrm>
              <a:off x="2059125" y="2930908"/>
              <a:ext cx="1019717" cy="646299"/>
            </a:xfrm>
            <a:custGeom>
              <a:avLst/>
              <a:gdLst/>
              <a:ahLst/>
              <a:cxnLst/>
              <a:rect l="l" t="t" r="r" b="b"/>
              <a:pathLst>
                <a:path w="1019717" h="646299">
                  <a:moveTo>
                    <a:pt x="91200" y="0"/>
                  </a:moveTo>
                  <a:lnTo>
                    <a:pt x="928517" y="0"/>
                  </a:lnTo>
                  <a:cubicBezTo>
                    <a:pt x="978886" y="0"/>
                    <a:pt x="1019717" y="40830"/>
                    <a:pt x="1019717" y="91200"/>
                  </a:cubicBezTo>
                  <a:lnTo>
                    <a:pt x="1019717" y="555099"/>
                  </a:lnTo>
                  <a:cubicBezTo>
                    <a:pt x="1019717" y="605469"/>
                    <a:pt x="978886" y="646299"/>
                    <a:pt x="928517" y="646299"/>
                  </a:cubicBezTo>
                  <a:lnTo>
                    <a:pt x="91200" y="646299"/>
                  </a:lnTo>
                  <a:cubicBezTo>
                    <a:pt x="40830" y="646299"/>
                    <a:pt x="0" y="605469"/>
                    <a:pt x="0" y="555099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213540"/>
            </a:solidFill>
            <a:ln w="7600" cap="flat">
              <a:solidFill>
                <a:srgbClr val="213540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변수들간의 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Correlation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51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CF344B-E1CF-4B6D-951F-4497911B7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3"/>
          <a:stretch/>
        </p:blipFill>
        <p:spPr>
          <a:xfrm>
            <a:off x="384683" y="1443182"/>
            <a:ext cx="6834809" cy="294750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D000D-B91C-40DB-8E86-B0F38D82B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87" y="1893032"/>
            <a:ext cx="4615072" cy="4426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8005" y="144264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분석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Carats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32841" y="3929942"/>
            <a:ext cx="1161531" cy="1161531"/>
            <a:chOff x="390864" y="1964115"/>
            <a:chExt cx="1161531" cy="1161531"/>
          </a:xfrm>
        </p:grpSpPr>
        <p:sp>
          <p:nvSpPr>
            <p:cNvPr id="28" name="타원 27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solidFill>
              <a:srgbClr val="2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014" y="2375603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과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0459596" y="1395579"/>
            <a:ext cx="1161531" cy="1161531"/>
            <a:chOff x="390864" y="1964115"/>
            <a:chExt cx="1161531" cy="1161531"/>
          </a:xfrm>
        </p:grpSpPr>
        <p:sp>
          <p:nvSpPr>
            <p:cNvPr id="31" name="타원 30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solidFill>
              <a:srgbClr val="2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042" y="225249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상관계수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0.92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6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85" y="4708512"/>
            <a:ext cx="2058874" cy="184548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88415">
            <a:off x="10707409" y="5489929"/>
            <a:ext cx="1071372" cy="96033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433EC8-D1D8-415F-BBAC-070DF29A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9" y="1015266"/>
            <a:ext cx="7195930" cy="2422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86844-9DC4-4814-9A3A-AFEBB5DB5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78" y="3437629"/>
            <a:ext cx="7003774" cy="2790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 rot="16200000">
            <a:off x="5854700" y="-5767070"/>
            <a:ext cx="482600" cy="121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7630"/>
            <a:ext cx="3094814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36" y="144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94814" y="87630"/>
            <a:ext cx="482600" cy="482400"/>
            <a:chOff x="0" y="563880"/>
            <a:chExt cx="482600" cy="482400"/>
          </a:xfrm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7414" y="8763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60014" y="8763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26878" y="87630"/>
            <a:ext cx="482600" cy="482400"/>
            <a:chOff x="0" y="563880"/>
            <a:chExt cx="482600" cy="482400"/>
          </a:xfrm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09478" y="87630"/>
            <a:ext cx="482600" cy="482400"/>
            <a:chOff x="0" y="563880"/>
            <a:chExt cx="482600" cy="482400"/>
          </a:xfrm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1836" y="142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8005" y="14426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분석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Cut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21500" y="3882808"/>
            <a:ext cx="3416313" cy="1626728"/>
            <a:chOff x="1931154" y="3093762"/>
            <a:chExt cx="1357302" cy="646299"/>
          </a:xfrm>
        </p:grpSpPr>
        <p:sp>
          <p:nvSpPr>
            <p:cNvPr id="31" name="Arrow"/>
            <p:cNvSpPr/>
            <p:nvPr/>
          </p:nvSpPr>
          <p:spPr>
            <a:xfrm rot="5400000">
              <a:off x="2728976" y="2986045"/>
              <a:ext cx="257227" cy="861733"/>
            </a:xfrm>
            <a:custGeom>
              <a:avLst/>
              <a:gdLst/>
              <a:ahLst/>
              <a:cxnLst/>
              <a:rect l="0" t="0" r="0" b="0"/>
              <a:pathLst>
                <a:path w="257227" h="861732">
                  <a:moveTo>
                    <a:pt x="128614" y="0"/>
                  </a:moveTo>
                  <a:lnTo>
                    <a:pt x="257227" y="154336"/>
                  </a:lnTo>
                  <a:lnTo>
                    <a:pt x="195493" y="154336"/>
                  </a:lnTo>
                  <a:lnTo>
                    <a:pt x="195493" y="861732"/>
                  </a:lnTo>
                  <a:lnTo>
                    <a:pt x="61735" y="861732"/>
                  </a:lnTo>
                  <a:lnTo>
                    <a:pt x="61735" y="154336"/>
                  </a:lnTo>
                  <a:lnTo>
                    <a:pt x="0" y="154336"/>
                  </a:lnTo>
                  <a:lnTo>
                    <a:pt x="128614" y="0"/>
                  </a:lnTo>
                  <a:close/>
                </a:path>
              </a:pathLst>
            </a:custGeom>
            <a:solidFill>
              <a:srgbClr val="1F6183"/>
            </a:solidFill>
            <a:ln w="7600" cap="flat">
              <a:solidFill>
                <a:srgbClr val="1F6183"/>
              </a:solidFill>
              <a:bevel/>
            </a:ln>
          </p:spPr>
        </p:sp>
        <p:sp>
          <p:nvSpPr>
            <p:cNvPr id="32" name="Satellite"/>
            <p:cNvSpPr/>
            <p:nvPr/>
          </p:nvSpPr>
          <p:spPr>
            <a:xfrm>
              <a:off x="1931154" y="3093762"/>
              <a:ext cx="1019717" cy="646299"/>
            </a:xfrm>
            <a:custGeom>
              <a:avLst/>
              <a:gdLst/>
              <a:ahLst/>
              <a:cxnLst/>
              <a:rect l="l" t="t" r="r" b="b"/>
              <a:pathLst>
                <a:path w="1019717" h="646299">
                  <a:moveTo>
                    <a:pt x="91200" y="0"/>
                  </a:moveTo>
                  <a:lnTo>
                    <a:pt x="928517" y="0"/>
                  </a:lnTo>
                  <a:cubicBezTo>
                    <a:pt x="978886" y="0"/>
                    <a:pt x="1019717" y="40830"/>
                    <a:pt x="1019717" y="91200"/>
                  </a:cubicBezTo>
                  <a:lnTo>
                    <a:pt x="1019717" y="555099"/>
                  </a:lnTo>
                  <a:cubicBezTo>
                    <a:pt x="1019717" y="605469"/>
                    <a:pt x="978886" y="646299"/>
                    <a:pt x="928517" y="646299"/>
                  </a:cubicBezTo>
                  <a:lnTo>
                    <a:pt x="91200" y="646299"/>
                  </a:lnTo>
                  <a:cubicBezTo>
                    <a:pt x="40830" y="646299"/>
                    <a:pt x="0" y="605469"/>
                    <a:pt x="0" y="555099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1F6183"/>
            </a:solidFill>
            <a:ln w="7600" cap="flat">
              <a:solidFill>
                <a:srgbClr val="1F6183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Premium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의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Max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12426" y="6096558"/>
            <a:ext cx="526801" cy="526801"/>
            <a:chOff x="390864" y="1964115"/>
            <a:chExt cx="1161531" cy="1161531"/>
          </a:xfrm>
          <a:solidFill>
            <a:srgbClr val="106620"/>
          </a:solidFill>
        </p:grpSpPr>
        <p:sp>
          <p:nvSpPr>
            <p:cNvPr id="34" name="타원 33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6803" y="2197965"/>
              <a:ext cx="621556" cy="6938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47349" y="6093623"/>
            <a:ext cx="526801" cy="526801"/>
            <a:chOff x="390864" y="1964115"/>
            <a:chExt cx="1161531" cy="1161531"/>
          </a:xfrm>
          <a:solidFill>
            <a:srgbClr val="10256F"/>
          </a:solidFill>
        </p:grpSpPr>
        <p:sp>
          <p:nvSpPr>
            <p:cNvPr id="37" name="타원 36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3224" y="2197964"/>
              <a:ext cx="668713" cy="7464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945971" y="6098345"/>
            <a:ext cx="526801" cy="526801"/>
            <a:chOff x="390864" y="1964115"/>
            <a:chExt cx="1161531" cy="1161531"/>
          </a:xfrm>
          <a:solidFill>
            <a:srgbClr val="7B1811"/>
          </a:solidFill>
        </p:grpSpPr>
        <p:sp>
          <p:nvSpPr>
            <p:cNvPr id="40" name="타원 39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3224" y="2197964"/>
              <a:ext cx="668713" cy="7464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4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195282" y="6096558"/>
            <a:ext cx="526801" cy="526801"/>
            <a:chOff x="390864" y="1964115"/>
            <a:chExt cx="1161531" cy="1161531"/>
          </a:xfrm>
          <a:solidFill>
            <a:srgbClr val="6D148D"/>
          </a:solidFill>
        </p:grpSpPr>
        <p:sp>
          <p:nvSpPr>
            <p:cNvPr id="43" name="타원 42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3224" y="2197964"/>
              <a:ext cx="668713" cy="7464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428827" y="6093623"/>
            <a:ext cx="526801" cy="526801"/>
            <a:chOff x="390864" y="1964115"/>
            <a:chExt cx="1161531" cy="1161531"/>
          </a:xfrm>
          <a:solidFill>
            <a:srgbClr val="A27D21"/>
          </a:solidFill>
        </p:grpSpPr>
        <p:sp>
          <p:nvSpPr>
            <p:cNvPr id="46" name="타원 45"/>
            <p:cNvSpPr/>
            <p:nvPr/>
          </p:nvSpPr>
          <p:spPr>
            <a:xfrm>
              <a:off x="390864" y="1964115"/>
              <a:ext cx="1161531" cy="11615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3224" y="2197964"/>
              <a:ext cx="668713" cy="7464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20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1930</Words>
  <Application>Microsoft Office PowerPoint</Application>
  <PresentationFormat>와이드스크린</PresentationFormat>
  <Paragraphs>475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12롯데마트행복Bold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중간결과 – 상위 6개 알고리즘 95% 이상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 – 0.8% 향상</vt:lpstr>
      <vt:lpstr>KNN – 0.4% 가량 향상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 목표와 데이터셋</dc:title>
  <dc:creator>renz</dc:creator>
  <cp:lastModifiedBy>Jeong Yuseon</cp:lastModifiedBy>
  <cp:revision>71</cp:revision>
  <dcterms:created xsi:type="dcterms:W3CDTF">2019-01-23T12:13:52Z</dcterms:created>
  <dcterms:modified xsi:type="dcterms:W3CDTF">2019-01-24T18:06:33Z</dcterms:modified>
</cp:coreProperties>
</file>