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362" r:id="rId2"/>
    <p:sldId id="363" r:id="rId3"/>
    <p:sldId id="387" r:id="rId4"/>
    <p:sldId id="403" r:id="rId5"/>
    <p:sldId id="407" r:id="rId6"/>
    <p:sldId id="386" r:id="rId7"/>
    <p:sldId id="392" r:id="rId8"/>
    <p:sldId id="390" r:id="rId9"/>
    <p:sldId id="394" r:id="rId10"/>
    <p:sldId id="396" r:id="rId11"/>
    <p:sldId id="398" r:id="rId12"/>
    <p:sldId id="395" r:id="rId13"/>
    <p:sldId id="399" r:id="rId14"/>
    <p:sldId id="401" r:id="rId15"/>
    <p:sldId id="405" r:id="rId16"/>
    <p:sldId id="404" r:id="rId17"/>
    <p:sldId id="3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63AE2-8876-4C26-86B6-639F95B97FFF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6C2E1-0A90-48B2-917F-0FAF06E55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6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발표를 맡게 된 발표자 김석준입니다</a:t>
            </a:r>
            <a:endParaRPr lang="en-US" altLang="ko-KR" dirty="0"/>
          </a:p>
          <a:p>
            <a:r>
              <a:rPr lang="ko-KR" altLang="en-US" dirty="0"/>
              <a:t>저희 조는 이번 프로젝트 주제로 </a:t>
            </a:r>
            <a:r>
              <a:rPr lang="en-US" altLang="ko-KR" dirty="0"/>
              <a:t>‘</a:t>
            </a:r>
            <a:r>
              <a:rPr lang="ko-KR" altLang="en-US" dirty="0"/>
              <a:t>온라인 경매 사이트 로봇 추적’ 으로 선정하게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내용은 앞으로 발표를 하면서 말씀 해 드리도록 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47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7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1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3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8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722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6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91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0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4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5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1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6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매크로 프로그램이란 코드를 조작해서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결제정보 등을 이용해 쉽게 다량의 개체들을 선점하는 프로그램이며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현재 공연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인터넷투표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수강신청 등 다양한 분야에 악용되고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고객들의 불만이 증가하고 이탈하는 고객이 많이 생기고 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8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79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4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2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5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0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6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8CB6-5B62-4E58-8525-38A0548828DE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C453-0D36-4645-8379-867DAB4F4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75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ííì±ë¶ì ëí ì´ë¯¸ì§ ê²ìê²°ê³¼">
            <a:extLst>
              <a:ext uri="{FF2B5EF4-FFF2-40B4-BE49-F238E27FC236}">
                <a16:creationId xmlns:a16="http://schemas.microsoft.com/office/drawing/2014/main" id="{BA5423EA-2E62-4A13-A690-DC2B00FE0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4719484" cy="68580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66674" y="4465765"/>
            <a:ext cx="4719483" cy="320088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spc="3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b="1" spc="3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김석준 </a:t>
            </a:r>
            <a:r>
              <a:rPr lang="ko-KR" altLang="en-US" sz="1600" b="1" spc="3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김호현 신예송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BD8008F-AE25-47D8-951F-5B96DB4C736B}"/>
              </a:ext>
            </a:extLst>
          </p:cNvPr>
          <p:cNvSpPr txBox="1">
            <a:spLocks/>
          </p:cNvSpPr>
          <p:nvPr/>
        </p:nvSpPr>
        <p:spPr>
          <a:xfrm>
            <a:off x="124233" y="1961793"/>
            <a:ext cx="4719482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spc="3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기계학습과 딥러닝</a:t>
            </a:r>
            <a:r>
              <a:rPr lang="en-US" altLang="ko-KR" sz="3600" b="1" spc="3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lang="en-US" altLang="ko-KR" sz="3600" b="1" spc="3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lang="en-US" altLang="ko-KR" sz="1800" b="1" spc="3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</a:t>
            </a:r>
            <a:r>
              <a:rPr lang="ko-KR" altLang="en-US" sz="1800" b="1" spc="3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화합물 </a:t>
            </a:r>
            <a:r>
              <a:rPr lang="ko-KR" altLang="en-US" sz="1800" b="1" spc="3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성분에 따른 용해도 예측</a:t>
            </a:r>
            <a:endParaRPr lang="ko-KR" altLang="en-US" sz="2800" b="1" spc="3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40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BAC0CA-1D47-46AC-96BD-10F34F40D3BD}"/>
              </a:ext>
            </a:extLst>
          </p:cNvPr>
          <p:cNvSpPr txBox="1"/>
          <p:nvPr/>
        </p:nvSpPr>
        <p:spPr>
          <a:xfrm>
            <a:off x="704042" y="245494"/>
            <a:ext cx="6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25236" y="1243078"/>
            <a:ext cx="26466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일반 선형 회귀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2000" dirty="0"/>
              <a:t>단순 선형 회귀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ko-KR" altLang="en-US" sz="2000" dirty="0"/>
              <a:t>휴버 회귀 </a:t>
            </a:r>
            <a:r>
              <a:rPr lang="en-US" altLang="ko-KR" sz="2000" dirty="0" smtClean="0"/>
              <a:t>–</a:t>
            </a:r>
          </a:p>
          <a:p>
            <a:pPr algn="r"/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부분 선형 회귀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r"/>
            <a:r>
              <a:rPr lang="en-US" altLang="ko-KR" sz="2000" dirty="0"/>
              <a:t>PCA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en-US" altLang="ko-KR" sz="2000" dirty="0"/>
              <a:t>PLS </a:t>
            </a:r>
            <a:r>
              <a:rPr lang="en-US" altLang="ko-KR" sz="2000" dirty="0" smtClean="0"/>
              <a:t>–</a:t>
            </a:r>
          </a:p>
          <a:p>
            <a:pPr algn="r"/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벌점 선형 회귀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altLang="ko-KR" sz="2000" dirty="0" smtClean="0"/>
              <a:t>Ridge –</a:t>
            </a:r>
          </a:p>
          <a:p>
            <a:pPr algn="r"/>
            <a:r>
              <a:rPr lang="en-US" altLang="ko-KR" sz="2000" dirty="0" smtClean="0"/>
              <a:t>Lasso –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392" y="2106409"/>
            <a:ext cx="8068140" cy="39568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807" y="1243282"/>
            <a:ext cx="2981325" cy="64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27839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소개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6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BAC0CA-1D47-46AC-96BD-10F34F40D3BD}"/>
              </a:ext>
            </a:extLst>
          </p:cNvPr>
          <p:cNvSpPr txBox="1"/>
          <p:nvPr/>
        </p:nvSpPr>
        <p:spPr>
          <a:xfrm>
            <a:off x="704042" y="245494"/>
            <a:ext cx="6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25236" y="1243078"/>
            <a:ext cx="26466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일반 선형 회귀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2000" dirty="0"/>
              <a:t>단순 선형 회귀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ko-KR" altLang="en-US" sz="2000" dirty="0"/>
              <a:t>휴버 회귀 </a:t>
            </a:r>
            <a:r>
              <a:rPr lang="en-US" altLang="ko-KR" sz="2000" dirty="0" smtClean="0"/>
              <a:t>–</a:t>
            </a:r>
          </a:p>
          <a:p>
            <a:pPr algn="r"/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부분 선형 회귀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r"/>
            <a:r>
              <a:rPr lang="en-US" altLang="ko-KR" sz="2000" dirty="0"/>
              <a:t>PCA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en-US" altLang="ko-KR" sz="2000" dirty="0"/>
              <a:t>PLS </a:t>
            </a:r>
            <a:r>
              <a:rPr lang="en-US" altLang="ko-KR" sz="2000" dirty="0" smtClean="0"/>
              <a:t>–</a:t>
            </a:r>
          </a:p>
          <a:p>
            <a:pPr algn="r"/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벌점 선형 회귀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altLang="ko-KR" sz="2000" dirty="0"/>
              <a:t>Ridge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en-US" altLang="ko-KR" sz="2000" dirty="0"/>
              <a:t>Lasso </a:t>
            </a:r>
            <a:r>
              <a:rPr lang="en-US" altLang="ko-KR" sz="2000" dirty="0" smtClean="0"/>
              <a:t>–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92" y="1120975"/>
            <a:ext cx="7736362" cy="49286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27839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소개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5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BAC0CA-1D47-46AC-96BD-10F34F40D3BD}"/>
              </a:ext>
            </a:extLst>
          </p:cNvPr>
          <p:cNvSpPr txBox="1"/>
          <p:nvPr/>
        </p:nvSpPr>
        <p:spPr>
          <a:xfrm>
            <a:off x="704042" y="245494"/>
            <a:ext cx="6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41711" y="1551173"/>
            <a:ext cx="26466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일반 선형 회귀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2000" dirty="0"/>
              <a:t>단순 선형 회귀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ko-KR" altLang="en-US" sz="2000" dirty="0"/>
              <a:t>휴버 회귀 </a:t>
            </a:r>
            <a:r>
              <a:rPr lang="en-US" altLang="ko-KR" sz="2000" dirty="0" smtClean="0"/>
              <a:t>–</a:t>
            </a:r>
          </a:p>
          <a:p>
            <a:pPr algn="r"/>
            <a:endParaRPr lang="en-US" altLang="ko-KR" sz="2000" dirty="0" smtClean="0"/>
          </a:p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부분 선형 회귀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altLang="ko-KR" sz="2000" dirty="0"/>
              <a:t>PCA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en-US" altLang="ko-KR" sz="2000" dirty="0"/>
              <a:t>PLS </a:t>
            </a:r>
            <a:r>
              <a:rPr lang="en-US" altLang="ko-KR" sz="2000" dirty="0" smtClean="0"/>
              <a:t>–</a:t>
            </a:r>
          </a:p>
          <a:p>
            <a:pPr algn="r"/>
            <a:r>
              <a:rPr lang="en-US" altLang="ko-KR" sz="2000" dirty="0" smtClean="0"/>
              <a:t> </a:t>
            </a: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벌점 선형 회귀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r"/>
            <a:r>
              <a:rPr lang="en-US" altLang="ko-KR" sz="2000" dirty="0"/>
              <a:t>Ridge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en-US" altLang="ko-KR" sz="2000" dirty="0"/>
              <a:t>Lasso </a:t>
            </a:r>
            <a:r>
              <a:rPr lang="en-US" altLang="ko-KR" sz="2000" dirty="0" smtClean="0"/>
              <a:t>–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508" y="2011038"/>
            <a:ext cx="6115050" cy="4038600"/>
          </a:xfrm>
          <a:prstGeom prst="rect">
            <a:avLst/>
          </a:prstGeom>
        </p:spPr>
      </p:pic>
      <p:pic>
        <p:nvPicPr>
          <p:cNvPr id="12" name="그림 38">
            <a:extLst>
              <a:ext uri="{FF2B5EF4-FFF2-40B4-BE49-F238E27FC236}">
                <a16:creationId xmlns:a16="http://schemas.microsoft.com/office/drawing/2014/main" id="{69EB97CF-E2C3-4DAD-8BC1-EB5108901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219" y="855144"/>
            <a:ext cx="4959627" cy="929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27839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소개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2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BAC0CA-1D47-46AC-96BD-10F34F40D3BD}"/>
              </a:ext>
            </a:extLst>
          </p:cNvPr>
          <p:cNvSpPr txBox="1"/>
          <p:nvPr/>
        </p:nvSpPr>
        <p:spPr>
          <a:xfrm>
            <a:off x="704042" y="245494"/>
            <a:ext cx="6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41711" y="1551173"/>
            <a:ext cx="26466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일반 선형 회귀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2000" dirty="0"/>
              <a:t>단순 선형 회귀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ko-KR" altLang="en-US" sz="2000" dirty="0"/>
              <a:t>휴버 회귀 </a:t>
            </a:r>
            <a:r>
              <a:rPr lang="en-US" altLang="ko-KR" sz="2000" dirty="0" smtClean="0"/>
              <a:t>–</a:t>
            </a:r>
          </a:p>
          <a:p>
            <a:pPr algn="r"/>
            <a:endParaRPr lang="en-US" altLang="ko-KR" sz="2000" dirty="0" smtClean="0"/>
          </a:p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부분 선형 회귀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altLang="ko-KR" sz="2000" dirty="0"/>
              <a:t>PCA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en-US" altLang="ko-KR" sz="2000" dirty="0"/>
              <a:t>PLS </a:t>
            </a:r>
            <a:r>
              <a:rPr lang="en-US" altLang="ko-KR" sz="2000" dirty="0" smtClean="0"/>
              <a:t>–</a:t>
            </a:r>
          </a:p>
          <a:p>
            <a:pPr algn="r"/>
            <a:r>
              <a:rPr lang="en-US" altLang="ko-KR" sz="2000" dirty="0" smtClean="0"/>
              <a:t> </a:t>
            </a: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벌점 선형 회귀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r"/>
            <a:r>
              <a:rPr lang="en-US" altLang="ko-KR" sz="2000" dirty="0"/>
              <a:t>Ridge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en-US" altLang="ko-KR" sz="2000" dirty="0"/>
              <a:t>Lasso </a:t>
            </a:r>
            <a:r>
              <a:rPr lang="en-US" altLang="ko-KR" sz="2000" dirty="0" smtClean="0"/>
              <a:t>–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133" y="1784486"/>
            <a:ext cx="5972175" cy="4257675"/>
          </a:xfrm>
          <a:prstGeom prst="rect">
            <a:avLst/>
          </a:prstGeom>
        </p:spPr>
      </p:pic>
      <p:pic>
        <p:nvPicPr>
          <p:cNvPr id="12" name="그림 39">
            <a:extLst>
              <a:ext uri="{FF2B5EF4-FFF2-40B4-BE49-F238E27FC236}">
                <a16:creationId xmlns:a16="http://schemas.microsoft.com/office/drawing/2014/main" id="{76A81E2B-D7F8-4931-95E6-F523AD273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875" y="950780"/>
            <a:ext cx="5176690" cy="7170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27839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소개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4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4" t="-144" r="19477" b="144"/>
          <a:stretch/>
        </p:blipFill>
        <p:spPr>
          <a:xfrm>
            <a:off x="98612" y="1319201"/>
            <a:ext cx="16417867" cy="62201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27839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소개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3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27" y="975510"/>
            <a:ext cx="7734300" cy="52578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5760" y="1264716"/>
            <a:ext cx="2639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선형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/>
            <a:r>
              <a:rPr lang="ko-KR" altLang="en-US" dirty="0" smtClean="0"/>
              <a:t>단순 선형 회귀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휴버 회귀 </a:t>
            </a:r>
            <a:r>
              <a:rPr lang="en-US" altLang="ko-KR" dirty="0" smtClean="0"/>
              <a:t>-</a:t>
            </a:r>
          </a:p>
          <a:p>
            <a:pPr algn="r"/>
            <a:r>
              <a:rPr lang="en-US" altLang="ko-KR" dirty="0" smtClean="0"/>
              <a:t>PCA -</a:t>
            </a:r>
          </a:p>
          <a:p>
            <a:pPr algn="r"/>
            <a:r>
              <a:rPr lang="en-US" altLang="ko-KR" dirty="0" smtClean="0"/>
              <a:t>PLS - </a:t>
            </a:r>
          </a:p>
          <a:p>
            <a:pPr algn="r"/>
            <a:r>
              <a:rPr lang="en-US" altLang="ko-KR" dirty="0" smtClean="0"/>
              <a:t>Ridge -</a:t>
            </a:r>
          </a:p>
          <a:p>
            <a:pPr algn="r"/>
            <a:r>
              <a:rPr lang="en-US" altLang="ko-KR" dirty="0" smtClean="0"/>
              <a:t>Lasso -</a:t>
            </a: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00B050"/>
                </a:solidFill>
              </a:rPr>
              <a:t>비선형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r"/>
            <a:r>
              <a:rPr lang="ko-KR" altLang="en-US" dirty="0" smtClean="0"/>
              <a:t>신경망 모델 </a:t>
            </a:r>
            <a:r>
              <a:rPr lang="en-US" altLang="ko-KR" dirty="0" smtClean="0"/>
              <a:t>-</a:t>
            </a:r>
          </a:p>
          <a:p>
            <a:pPr algn="r"/>
            <a:r>
              <a:rPr lang="en-US" altLang="ko-KR" dirty="0" smtClean="0"/>
              <a:t>K – </a:t>
            </a:r>
            <a:r>
              <a:rPr lang="ko-KR" altLang="en-US" dirty="0" smtClean="0"/>
              <a:t>최근접 이웃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서포트 벡터 머신 </a:t>
            </a:r>
            <a:r>
              <a:rPr lang="en-US" altLang="ko-KR" dirty="0" smtClean="0"/>
              <a:t>- </a:t>
            </a: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00B0F0"/>
                </a:solidFill>
              </a:rPr>
              <a:t>규칙 기반 모델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r"/>
            <a:r>
              <a:rPr lang="ko-KR" altLang="en-US" dirty="0" smtClean="0"/>
              <a:t>회귀 트리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배깅 트리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랜덤 포레스트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798423" y="5695406"/>
            <a:ext cx="142820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42263" y="4863738"/>
            <a:ext cx="11843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7326" y="2050869"/>
            <a:ext cx="40930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17326" y="1637211"/>
            <a:ext cx="40930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17326" y="2451462"/>
            <a:ext cx="40930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27863" y="5251267"/>
            <a:ext cx="20987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217920" y="2583386"/>
            <a:ext cx="8709" cy="191330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27839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1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28" y="1264716"/>
            <a:ext cx="7524750" cy="522922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BAC0CA-1D47-46AC-96BD-10F34F40D3BD}"/>
              </a:ext>
            </a:extLst>
          </p:cNvPr>
          <p:cNvSpPr txBox="1"/>
          <p:nvPr/>
        </p:nvSpPr>
        <p:spPr>
          <a:xfrm>
            <a:off x="704042" y="245494"/>
            <a:ext cx="6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5760" y="1264716"/>
            <a:ext cx="2639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선형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/>
            <a:r>
              <a:rPr lang="ko-KR" altLang="en-US" dirty="0" smtClean="0"/>
              <a:t>단순 선형 회귀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휴버 회귀 </a:t>
            </a:r>
            <a:r>
              <a:rPr lang="en-US" altLang="ko-KR" dirty="0" smtClean="0"/>
              <a:t>-</a:t>
            </a:r>
          </a:p>
          <a:p>
            <a:pPr algn="r"/>
            <a:r>
              <a:rPr lang="en-US" altLang="ko-KR" dirty="0" smtClean="0"/>
              <a:t>PCA -</a:t>
            </a:r>
          </a:p>
          <a:p>
            <a:pPr algn="r"/>
            <a:r>
              <a:rPr lang="en-US" altLang="ko-KR" dirty="0" smtClean="0"/>
              <a:t>PLS - </a:t>
            </a:r>
          </a:p>
          <a:p>
            <a:pPr algn="r"/>
            <a:r>
              <a:rPr lang="en-US" altLang="ko-KR" dirty="0" smtClean="0"/>
              <a:t>Ridge -</a:t>
            </a:r>
          </a:p>
          <a:p>
            <a:pPr algn="r"/>
            <a:r>
              <a:rPr lang="en-US" altLang="ko-KR" dirty="0" smtClean="0"/>
              <a:t>Lasso -</a:t>
            </a: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00B050"/>
                </a:solidFill>
              </a:rPr>
              <a:t>비선형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r"/>
            <a:r>
              <a:rPr lang="ko-KR" altLang="en-US" dirty="0" smtClean="0"/>
              <a:t>신경망 모델 </a:t>
            </a:r>
            <a:r>
              <a:rPr lang="en-US" altLang="ko-KR" dirty="0" smtClean="0"/>
              <a:t>-</a:t>
            </a:r>
          </a:p>
          <a:p>
            <a:pPr algn="r"/>
            <a:r>
              <a:rPr lang="en-US" altLang="ko-KR" dirty="0" smtClean="0"/>
              <a:t>K – </a:t>
            </a:r>
            <a:r>
              <a:rPr lang="ko-KR" altLang="en-US" dirty="0" smtClean="0"/>
              <a:t>최근접 이웃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서포트 벡터 머신 </a:t>
            </a:r>
            <a:r>
              <a:rPr lang="en-US" altLang="ko-KR" dirty="0" smtClean="0"/>
              <a:t>- </a:t>
            </a: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00B0F0"/>
                </a:solidFill>
              </a:rPr>
              <a:t>규칙 기반 모델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r"/>
            <a:r>
              <a:rPr lang="ko-KR" altLang="en-US" dirty="0" smtClean="0"/>
              <a:t>회귀 트리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배깅 트리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랜덤 포레스트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54740" y="5159829"/>
            <a:ext cx="40930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59383" y="1989909"/>
            <a:ext cx="130466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11931" y="2766988"/>
            <a:ext cx="101890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3451" y="5595256"/>
            <a:ext cx="40930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54739" y="5978434"/>
            <a:ext cx="40930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84617" y="2381793"/>
            <a:ext cx="184621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64044" y="2957445"/>
            <a:ext cx="8710" cy="1739127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27839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1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1518" y="2447473"/>
            <a:ext cx="4688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19000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분석하려는 것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0408" t="1012" r="14007" b="405"/>
          <a:stretch/>
        </p:blipFill>
        <p:spPr>
          <a:xfrm>
            <a:off x="408695" y="1421262"/>
            <a:ext cx="4800549" cy="4241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6103" y="1421262"/>
            <a:ext cx="6718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아스피린의 화학식</a:t>
            </a:r>
            <a:r>
              <a:rPr lang="en-US" altLang="ko-KR" sz="2400" dirty="0" smtClean="0"/>
              <a:t>: O=C(Oc1ccccc1C</a:t>
            </a:r>
            <a:r>
              <a:rPr lang="en-US" altLang="ko-KR" sz="2400" dirty="0"/>
              <a:t>(=O)O)C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86103" y="3141690"/>
            <a:ext cx="666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알고 있는 것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/>
              <a:t>X</a:t>
            </a:r>
            <a:r>
              <a:rPr lang="en-US" altLang="ko-KR" sz="2000" dirty="0" smtClean="0"/>
              <a:t>): </a:t>
            </a:r>
            <a:r>
              <a:rPr lang="ko-KR" altLang="en-US" dirty="0" smtClean="0"/>
              <a:t>각 원소의 갯수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분자의 무게 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6103" y="3834912"/>
            <a:ext cx="293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알고 싶은 것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/>
              <a:t>y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용해도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33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110" b="32355"/>
          <a:stretch/>
        </p:blipFill>
        <p:spPr>
          <a:xfrm>
            <a:off x="3108960" y="1750423"/>
            <a:ext cx="6428480" cy="2908663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>
            <a:off x="2605571" y="2207619"/>
            <a:ext cx="351599" cy="2447109"/>
          </a:xfrm>
          <a:prstGeom prst="leftBrace">
            <a:avLst>
              <a:gd name="adj1" fmla="val 256975"/>
              <a:gd name="adj2" fmla="val 48824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3571" y="2892564"/>
            <a:ext cx="20994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Training set</a:t>
            </a:r>
          </a:p>
          <a:p>
            <a:pPr algn="ctr"/>
            <a:r>
              <a:rPr lang="en-US" altLang="ko-KR" sz="3200" dirty="0" smtClean="0"/>
              <a:t>951</a:t>
            </a:r>
            <a:r>
              <a:rPr lang="ko-KR" altLang="en-US" sz="3200" dirty="0" smtClean="0"/>
              <a:t>개</a:t>
            </a:r>
            <a:endParaRPr lang="ko-KR" altLang="en-US" sz="4400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4277061" y="196879"/>
            <a:ext cx="351599" cy="2415423"/>
          </a:xfrm>
          <a:prstGeom prst="leftBrace">
            <a:avLst>
              <a:gd name="adj1" fmla="val 256975"/>
              <a:gd name="adj2" fmla="val 48824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37539" y="707159"/>
            <a:ext cx="19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Binary: 208</a:t>
            </a:r>
            <a:r>
              <a:rPr lang="ko-KR" altLang="en-US" sz="2400" dirty="0"/>
              <a:t>개</a:t>
            </a:r>
          </a:p>
        </p:txBody>
      </p:sp>
      <p:sp>
        <p:nvSpPr>
          <p:cNvPr id="12" name="Left Brace 11"/>
          <p:cNvSpPr/>
          <p:nvPr/>
        </p:nvSpPr>
        <p:spPr>
          <a:xfrm rot="5400000">
            <a:off x="8032634" y="233890"/>
            <a:ext cx="351599" cy="2341401"/>
          </a:xfrm>
          <a:prstGeom prst="leftBrace">
            <a:avLst>
              <a:gd name="adj1" fmla="val 256975"/>
              <a:gd name="adj2" fmla="val 48824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eft Brace 12"/>
          <p:cNvSpPr/>
          <p:nvPr/>
        </p:nvSpPr>
        <p:spPr>
          <a:xfrm rot="5400000">
            <a:off x="6237461" y="913601"/>
            <a:ext cx="351599" cy="1017696"/>
          </a:xfrm>
          <a:prstGeom prst="leftBrace">
            <a:avLst>
              <a:gd name="adj1" fmla="val 256975"/>
              <a:gd name="adj2" fmla="val 48824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98048" y="659310"/>
            <a:ext cx="129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: 16</a:t>
            </a:r>
            <a:r>
              <a:rPr lang="ko-KR" altLang="en-US" sz="2400" dirty="0"/>
              <a:t>개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0424" y="682109"/>
            <a:ext cx="1419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Float: 4</a:t>
            </a:r>
            <a:r>
              <a:rPr lang="ko-KR" altLang="en-US" sz="2400" dirty="0" smtClean="0"/>
              <a:t>개</a:t>
            </a:r>
            <a:endParaRPr lang="ko-KR" alt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7860" t="75398"/>
          <a:stretch/>
        </p:blipFill>
        <p:spPr>
          <a:xfrm>
            <a:off x="3091543" y="4811260"/>
            <a:ext cx="6445897" cy="1057863"/>
          </a:xfrm>
          <a:prstGeom prst="rect">
            <a:avLst/>
          </a:prstGeom>
        </p:spPr>
      </p:pic>
      <p:sp>
        <p:nvSpPr>
          <p:cNvPr id="17" name="Left Brace 16"/>
          <p:cNvSpPr/>
          <p:nvPr/>
        </p:nvSpPr>
        <p:spPr>
          <a:xfrm>
            <a:off x="2605570" y="4811260"/>
            <a:ext cx="351599" cy="1058737"/>
          </a:xfrm>
          <a:prstGeom prst="leftBrace">
            <a:avLst>
              <a:gd name="adj1" fmla="val 256975"/>
              <a:gd name="adj2" fmla="val 48824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4207" y="4811260"/>
            <a:ext cx="1438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Test set</a:t>
            </a:r>
          </a:p>
          <a:p>
            <a:pPr algn="ctr"/>
            <a:r>
              <a:rPr lang="en-US" altLang="ko-KR" sz="3200" dirty="0" smtClean="0"/>
              <a:t>316</a:t>
            </a:r>
            <a:r>
              <a:rPr lang="ko-KR" altLang="en-US" sz="3200" dirty="0" smtClean="0"/>
              <a:t>개</a:t>
            </a:r>
            <a:endParaRPr lang="ko-KR" altLang="en-US" sz="4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t="1" r="2527" b="38132"/>
          <a:stretch/>
        </p:blipFill>
        <p:spPr>
          <a:xfrm>
            <a:off x="9882468" y="2077941"/>
            <a:ext cx="606634" cy="25767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72923" r="1648"/>
          <a:stretch/>
        </p:blipFill>
        <p:spPr>
          <a:xfrm>
            <a:off x="9882467" y="4811260"/>
            <a:ext cx="606635" cy="10578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946791" y="937991"/>
            <a:ext cx="646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y</a:t>
            </a:r>
            <a:endParaRPr lang="ko-KR" altLang="en-US" sz="3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19000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분석하려는 것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1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BAC0CA-1D47-46AC-96BD-10F34F40D3BD}"/>
              </a:ext>
            </a:extLst>
          </p:cNvPr>
          <p:cNvSpPr txBox="1"/>
          <p:nvPr/>
        </p:nvSpPr>
        <p:spPr>
          <a:xfrm>
            <a:off x="704042" y="245494"/>
            <a:ext cx="6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19000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분석하려는 것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92" y="1685109"/>
            <a:ext cx="94202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27" y="975510"/>
            <a:ext cx="7734300" cy="52578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BAC0CA-1D47-46AC-96BD-10F34F40D3BD}"/>
              </a:ext>
            </a:extLst>
          </p:cNvPr>
          <p:cNvSpPr txBox="1"/>
          <p:nvPr/>
        </p:nvSpPr>
        <p:spPr>
          <a:xfrm>
            <a:off x="704042" y="245494"/>
            <a:ext cx="6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5760" y="1264716"/>
            <a:ext cx="2639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선형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/>
            <a:r>
              <a:rPr lang="ko-KR" altLang="en-US" dirty="0" smtClean="0"/>
              <a:t>단순 선형 회귀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휴버 회귀 </a:t>
            </a:r>
            <a:r>
              <a:rPr lang="en-US" altLang="ko-KR" dirty="0" smtClean="0"/>
              <a:t>-</a:t>
            </a:r>
          </a:p>
          <a:p>
            <a:pPr algn="r"/>
            <a:r>
              <a:rPr lang="en-US" altLang="ko-KR" dirty="0" smtClean="0"/>
              <a:t>PCA -</a:t>
            </a:r>
          </a:p>
          <a:p>
            <a:pPr algn="r"/>
            <a:r>
              <a:rPr lang="en-US" altLang="ko-KR" dirty="0" smtClean="0"/>
              <a:t>PLS - </a:t>
            </a:r>
          </a:p>
          <a:p>
            <a:pPr algn="r"/>
            <a:r>
              <a:rPr lang="en-US" altLang="ko-KR" dirty="0" smtClean="0"/>
              <a:t>Ridge -</a:t>
            </a:r>
          </a:p>
          <a:p>
            <a:pPr algn="r"/>
            <a:r>
              <a:rPr lang="en-US" altLang="ko-KR" dirty="0" smtClean="0"/>
              <a:t>Lasso -</a:t>
            </a: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00B050"/>
                </a:solidFill>
              </a:rPr>
              <a:t>비선형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r"/>
            <a:r>
              <a:rPr lang="ko-KR" altLang="en-US" dirty="0" smtClean="0"/>
              <a:t>신경망 모델 </a:t>
            </a:r>
            <a:r>
              <a:rPr lang="en-US" altLang="ko-KR" dirty="0" smtClean="0"/>
              <a:t>-</a:t>
            </a:r>
          </a:p>
          <a:p>
            <a:pPr algn="r"/>
            <a:r>
              <a:rPr lang="en-US" altLang="ko-KR" dirty="0" smtClean="0"/>
              <a:t>K – </a:t>
            </a:r>
            <a:r>
              <a:rPr lang="ko-KR" altLang="en-US" dirty="0" smtClean="0"/>
              <a:t>최근접 이웃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서포트 벡터 머신 </a:t>
            </a:r>
            <a:r>
              <a:rPr lang="en-US" altLang="ko-KR" dirty="0" smtClean="0"/>
              <a:t>- </a:t>
            </a: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00B0F0"/>
                </a:solidFill>
              </a:rPr>
              <a:t>규칙 기반 모델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r"/>
            <a:r>
              <a:rPr lang="ko-KR" altLang="en-US" dirty="0" smtClean="0"/>
              <a:t>회귀 트리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배깅 트리 </a:t>
            </a:r>
            <a:r>
              <a:rPr lang="en-US" altLang="ko-KR" dirty="0" smtClean="0"/>
              <a:t>-</a:t>
            </a:r>
          </a:p>
          <a:p>
            <a:pPr algn="r"/>
            <a:r>
              <a:rPr lang="ko-KR" altLang="en-US" dirty="0" smtClean="0"/>
              <a:t>랜덤 포레스트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798423" y="5695406"/>
            <a:ext cx="142820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42263" y="4863738"/>
            <a:ext cx="11843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7326" y="2050869"/>
            <a:ext cx="40930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17326" y="1637211"/>
            <a:ext cx="40930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17326" y="2451462"/>
            <a:ext cx="40930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27863" y="5251267"/>
            <a:ext cx="20987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217920" y="2583386"/>
            <a:ext cx="8709" cy="191330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19000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분석하려는 것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1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BAC0CA-1D47-46AC-96BD-10F34F40D3BD}"/>
              </a:ext>
            </a:extLst>
          </p:cNvPr>
          <p:cNvSpPr txBox="1"/>
          <p:nvPr/>
        </p:nvSpPr>
        <p:spPr>
          <a:xfrm>
            <a:off x="704042" y="245494"/>
            <a:ext cx="6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7578" y="1073127"/>
            <a:ext cx="5276033" cy="3198476"/>
            <a:chOff x="580569" y="1120975"/>
            <a:chExt cx="6458659" cy="3500846"/>
          </a:xfrm>
        </p:grpSpPr>
        <p:sp>
          <p:nvSpPr>
            <p:cNvPr id="11" name="Rectangle 10"/>
            <p:cNvSpPr/>
            <p:nvPr/>
          </p:nvSpPr>
          <p:spPr>
            <a:xfrm>
              <a:off x="580569" y="1120975"/>
              <a:ext cx="6458659" cy="35008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40" y="1192040"/>
              <a:ext cx="6211715" cy="342978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930537" y="3261520"/>
            <a:ext cx="5617029" cy="3023285"/>
            <a:chOff x="2464526" y="1341120"/>
            <a:chExt cx="6374674" cy="3483429"/>
          </a:xfrm>
        </p:grpSpPr>
        <p:sp>
          <p:nvSpPr>
            <p:cNvPr id="15" name="Rectangle 14"/>
            <p:cNvSpPr/>
            <p:nvPr/>
          </p:nvSpPr>
          <p:spPr>
            <a:xfrm>
              <a:off x="2464526" y="1341120"/>
              <a:ext cx="6374674" cy="348342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005" y="1341120"/>
              <a:ext cx="6211715" cy="3429781"/>
            </a:xfrm>
            <a:prstGeom prst="rect">
              <a:avLst/>
            </a:prstGeom>
          </p:spPr>
        </p:pic>
      </p:grpSp>
      <p:sp>
        <p:nvSpPr>
          <p:cNvPr id="17" name="Curved Left Arrow 16"/>
          <p:cNvSpPr/>
          <p:nvPr/>
        </p:nvSpPr>
        <p:spPr>
          <a:xfrm rot="18369028">
            <a:off x="8187121" y="-266053"/>
            <a:ext cx="1835365" cy="3544737"/>
          </a:xfrm>
          <a:prstGeom prst="curvedLeftArrow">
            <a:avLst>
              <a:gd name="adj1" fmla="val 11673"/>
              <a:gd name="adj2" fmla="val 4957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4614" y="1625314"/>
            <a:ext cx="3694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Box–Cox transformation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19000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3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BAC0CA-1D47-46AC-96BD-10F34F40D3BD}"/>
              </a:ext>
            </a:extLst>
          </p:cNvPr>
          <p:cNvSpPr txBox="1"/>
          <p:nvPr/>
        </p:nvSpPr>
        <p:spPr>
          <a:xfrm>
            <a:off x="704042" y="245494"/>
            <a:ext cx="6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b="28889"/>
          <a:stretch/>
        </p:blipFill>
        <p:spPr>
          <a:xfrm>
            <a:off x="1026309" y="1471550"/>
            <a:ext cx="9439275" cy="975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69" y="2892438"/>
            <a:ext cx="2152650" cy="3571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786" y="2892438"/>
            <a:ext cx="2143125" cy="3581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19000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0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BAC0CA-1D47-46AC-96BD-10F34F40D3BD}"/>
              </a:ext>
            </a:extLst>
          </p:cNvPr>
          <p:cNvSpPr txBox="1"/>
          <p:nvPr/>
        </p:nvSpPr>
        <p:spPr>
          <a:xfrm>
            <a:off x="704042" y="245494"/>
            <a:ext cx="6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41711" y="1551173"/>
            <a:ext cx="26466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일반 선형 회귀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000" dirty="0"/>
              <a:t>단순 선형 회귀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ko-KR" altLang="en-US" sz="2000" dirty="0"/>
              <a:t>휴버 회귀 </a:t>
            </a:r>
            <a:r>
              <a:rPr lang="en-US" altLang="ko-KR" sz="2000" dirty="0" smtClean="0"/>
              <a:t>–</a:t>
            </a:r>
          </a:p>
          <a:p>
            <a:pPr algn="r"/>
            <a:endParaRPr lang="en-US" altLang="ko-KR" sz="2000" dirty="0" smtClean="0"/>
          </a:p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부분 선형 회귀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altLang="ko-KR" sz="2000" dirty="0"/>
              <a:t>PCA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en-US" altLang="ko-KR" sz="2000" dirty="0"/>
              <a:t>PLS </a:t>
            </a:r>
            <a:r>
              <a:rPr lang="en-US" altLang="ko-KR" sz="2000" dirty="0" smtClean="0"/>
              <a:t>–</a:t>
            </a:r>
          </a:p>
          <a:p>
            <a:pPr algn="r"/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벌점 선형 회귀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altLang="ko-KR" sz="2000" dirty="0"/>
              <a:t>Ridge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en-US" altLang="ko-KR" sz="2000" dirty="0"/>
              <a:t>Lasso </a:t>
            </a:r>
            <a:r>
              <a:rPr lang="en-US" altLang="ko-KR" sz="2000" dirty="0" smtClean="0"/>
              <a:t>–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70" y="768119"/>
            <a:ext cx="5648537" cy="4790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7759" y="5791964"/>
            <a:ext cx="4842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상관관계가 높은 </a:t>
            </a:r>
            <a:r>
              <a:rPr lang="en-US" altLang="ko-KR" sz="2000" dirty="0" smtClean="0"/>
              <a:t>38</a:t>
            </a:r>
            <a:r>
              <a:rPr lang="ko-KR" altLang="en-US" sz="2000" dirty="0"/>
              <a:t>개의 </a:t>
            </a:r>
            <a:r>
              <a:rPr lang="ko-KR" altLang="en-US" sz="2000" dirty="0" smtClean="0"/>
              <a:t>특성을 </a:t>
            </a:r>
            <a:r>
              <a:rPr lang="ko-KR" altLang="en-US" sz="2000" dirty="0"/>
              <a:t>제거했다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27839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소개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3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14267A-572E-4C73-A7FC-7ADC5862ADA7}"/>
              </a:ext>
            </a:extLst>
          </p:cNvPr>
          <p:cNvCxnSpPr/>
          <p:nvPr/>
        </p:nvCxnSpPr>
        <p:spPr>
          <a:xfrm>
            <a:off x="1468392" y="659310"/>
            <a:ext cx="16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BAC0CA-1D47-46AC-96BD-10F34F40D3BD}"/>
              </a:ext>
            </a:extLst>
          </p:cNvPr>
          <p:cNvSpPr txBox="1"/>
          <p:nvPr/>
        </p:nvSpPr>
        <p:spPr>
          <a:xfrm>
            <a:off x="704042" y="245494"/>
            <a:ext cx="6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AutoShape 2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AekAAAEOCAYAAACtj++tAAAABHNCSVQICAgIfAhkiAAAAAlwSFlzAAALEgAACxIB0t1+/AAAADl0RVh0U29mdHdhcmUAbWF0cGxvdGxpYiB2ZXJzaW9uIDMuMC4yLCBodHRwOi8vbWF0cGxvdGxpYi5vcmcvOIA7rQAAGVhJREFUeJzt3X+UZ3V93/HnC3AhMRxlYa3xx7ppFJNISmu2OUBSWhCskVjB02iiJWKRFY1NC8fqQhKiG8ohnNa2seQE8EdQEqiGdFH3iOvSFc1K0SUYYmgkHF0E3erCuGHZ1YWFd/+4d9jvfvc7szM735nv3fk+H+fMYb/ve+d+P3eY+33N53Pv/dxUFZIkqXsOG3UDJEnSYIa0JEkdZUhLktRRhrQkSR1lSEuS1FGGtCRJHWVIS5LUUYa0JEkdZUhLktRRR4y6Accdd1ytWLFi1M2QOu+uu+56uKqWjbod0/F4lmZmpsfzyEN6xYoVbN68edTNkDovyQOjbsOBeDxLMzPT49nhbkmSOsqQliSpowxpSZI6ypCWJKmjDGlJkjrKkJYkqaMMaUmSOsqQliSpo2Y0mUmSq9t1jwbuq6r3JjkDuAjYCTxUVRe36w6sS5Kk2ZlRSFfVb0z+O8n1SV4KXAK8uqp2J7k8yZnAhkH1qvrcvLT+IKxYvW5o29py5VlD25ak2RvW8eyxrK6a1XB3kmcBxwHPBu6tqt3torXAacDxU9QlSdIszSikk7w4yZ8Am4EPAIcDEz2rTADHtl+D6v3bW5Vkc5LN27ZtO9i2S5K0qM0opKvq/qp6E/DTwPnAM4ClPassBR5pvwbV+7d3bVWtrKqVy5Z1+qE+kiSNzKyGu6tqD00vegtwQpIj20VnA7cD909RlyRJs3TAC8eSvBy4GHgMeCZwc1U9kGQNcFOSncBWYH1V1aD6/DVf0mwkuQ54imaU65aquiHJBpo/sCetrqrtSU4ErqA59ncBq6rqiQVvtDTGDhjSVfWXwL8ZUN8IbJxpXdLoVdUFAEkOA74A3NDWLxyw+hXAuVU1keStwHnAdQvUVEk4mYk0rpaw93qRHUkuS/LBJG8BSHIUsKeqJi8E9U4NaQRmdJ+0pEVnDXAVQFWdA5AkwNVJvgncB2zvWX+CfS8KfVqSVcAqgOXLl89jk6XxY09aGjNJLgLurqpNvfWqKmAdcCJNL/uYnsVL2ff2yt7v824NaZ4Y0tIYSfJ24NGqunGKVU4FNrcTEi1JMtl79k4NaQQc7pbGRJJTaKbtXZ/k5LZ8KbCa5s6No4A7e3rY7wY+lGQHsBt45wI3WRp7hrQ0JqrqS8Cgk8YDH4JTVfcA58xroyRNy+FuSZI6ypCWJKmjDGlJkjrKkJYkqaMMaUmSOsqQliSpowxpSZI6ypCWJKmjDGlJkjrKkJYkqaMMaUmSOsqQliSpowxpSZI6ypCWJKmjDGlJkjrKkJYkqaMMaUmSOsqQliSpo44YdQMkadRWrF43tG1tufKsoW1LsictSVJHzagnneQ64ClgKXBLVd2QZANwf89qq6tqe5ITgSuAx4BdwKqqemLI7ZYkadGbUUhX1QUASQ4DvgDc0NYvHLD6FcC5VTWR5K3AecB1Q2mtJEljZLbD3UuAR9p/70hyWZIPJnkLQJKjgD1VNdGusxY4bThNlSRpvMz2wrE1wFUAVXUOQJIAVyf5JnAfsL1n/QmaIfJ9JFkFrAJYvnz57FstSdIYmHFPOslFwN1Vtam3XlUFrANOpOllH9OzeClNUNP3PddW1cqqWrls2bKDargkSYvdjEI6yduBR6vqxilWORXYXFW7gSVJJnvPZwO3z72ZkiSNnwMOdyc5BbgEWJ/k5LZ8KbAaeCZwFHBnTw/73cCHkuwAdgPvHHqrJUkaAwcM6ar6EjDoxPHFU6x/D3DOHNslSdLYczITSZI6ypCWJKmjDGlJkjrKB2xIY2SKKX7PAC4CdgIPVdXF7boD65IWjj1paYxU1QVV9TbgDcCF7WRElwCvq6rXA7uSnDlVfXQtl8aTIS2Np8kpfo8H7m3nOIC9U/lOVZe0gAxpaTxNTvF7LPvOCjjR1qaqS1pAhrQ0Zvqm+H2EfefXX9rWpqoP2t6qJJuTbN62bds8tVoaT4a0NEYGTPF7P3BCkiPb15NT+U5V349z8Uvzx6u7pTExzRS/a4CbkuwEtgLrq6qS7FcfRbulcWZIS2Nimil+vwdsHLD+xkF1SQvH4W5JkjrKkJYkqaMMaUmSOsqQliSpowxpSZI6ypCWJKmjDGlJkjrKkJYkqaMMaUmSOsqQliSpowxpSZI6ypCWJKmjDGlJkjrKkJYkqaMMaUmSOmpGz5NOch3wFLAUuKWqbkhyBnARsBN4qKoubtcdWJckSbMzo550VV1QVW8D3gBcmCTAJcDrqur1wK4kZ05Vn6/GS5K0mM12uHsJ8AhwPHBvVe1u62uB06apS5KkWZptSK8BrgKOBSZ66hNtbaq6JEmapRmHdJKLgLurahNNb3ppz+KlbW2qev+2ViXZnGTztm3bDqrhkiQtdjMK6SRvBx6tqhvb0v3ACUmObF+fDdw+TX0fVXVtVa2sqpXLli2b0w5IkrRYHfDq7iSn0FwMtj7JyW35Upqh75uS7AS2AuurqpLsV5+fpkuStLgdMKSr6kvA8gGLvgdsHLD+xkF1SZI0O05mIklSRxnSkiR1lCEtSVJHGdKSJHWUIS1JUkfN6AEbGmzF6nVD2c6WK88aynYkSYuLPWlJkjrKkJYkqaMMaUmSOspz0tIYSXI48D5gZVW9qq1toJl3f9Lqqtqe5ETgCuAxYBewqqqeWOg2S+PMkJbGy2uAdcBJvcWqunDAulcA51bVRJK3AucB1817CyU9zZCWxkhVrQVI0lvekeQymjn6N1XVR5IcBeypqsnnw68F/gBD+oC860PDZEhLY66qzgFIk9xXJ/kmcB+wvWe1CfZ9VvzTkqwCVgEsXz7oWTySDpYXjkkCoKqKZij8ROAR4JiexUtpgnrQ9/l8eGmeGNKSep0KbK6q3cCSJJO957OB20fXLGk8OdwtjafHJ/+R5P3AM4GjgDuralO76N3Ah5LsAHYD71zwVkpjzpCWxlBVvbrn3xdPsc49wDkL1ihJ+3G4W5KkjjKkJUnqKENakqSOMqQlSeooQ1qSpI4ypCVJ6ihDWpKkjjKkJUnqKENakqSOmtGMYz4oXpKkhTfTaUF9ULwkSQtsRsPdVbW2qu7oK+9IclmSDyZ5C8AUD4o/bXjNlSRpfBz0Azbm+qB4SZI0vTk/BauqKsnkg+LvYAYPik+yClgFsHz58rk24ZC3YvW6oWxny5VnDWU7kqRuGNbV3bN6UHxVXVtVK6tq5bJly4bUBEmSFpfZ9qR9ULwkSQtkViE9ygfFD2tIWJKkQ4WTmUiS1FGGtCRJHWVIS5LUUYa0JEkdZUhLktRRhrQkSR015xnHJGk2vJ1Smjl70pIkdZQhLUlSRxnSkiR1lCEtSVJHGdKSJHWUIS1JUkcZ0pIkdZQhLUlSRxnS0hhJcniSy5Pc2lM7I8m6JB9P8v4D1SUtHENaGi+vAdbRzjaYJMAlwOuq6vXAriRnTlUfVaOlcWVIS2OkqtZW1R09peOBe6tqd/t6LXDaNHVJC8iQlsbbscBEz+uJtjZVfT9JViXZnGTztm3b5q2h0jgypKXx9giwtOf10rY2VX0/VXVtVa2sqpXLli2bt4ZK48iQlsbb/cAJSY5sX58N3D5NXdIC8lGV0nh6HKCqnkyyBrgpyU5gK7C+qmpQfXTNlcaTIS2Noap6dc+/NwIbB6wzsC5p4TjcLUlSRxnSkiR1lCEtSVJHGdKSJHXUjELa+X4lSVp4M+1JO9+vJEkLbEYh7Xy/kiQtvIM9Jz2n+X6d61eSpAM72JCe03y/zvUrSdKBHWxIO9+vJEnzbLbTgjrfryQtgBWr1w1lO1uuPGso29FozCqkne9XkqSF42QmkiR1lCEtSVJHGdKSJHWUIS1JUkfN9upuddiwrgYFrwiVpC6wJy1JUkcZ0pIkdZTD3ZK0iHka7NBmT1qSpI4ypCVJ6ihDWpKkjjKkJUnqKENakqSOMqQlSeooQ1qSpI4ypCVJ6ihDWpKkjjKkJUnqKENakqSOMqQlSeooH7AhiSR3A3e2L58AfrOqKskZwEXATuChqrp4VG2UxpEhLQngkaq6sLeQJMAlwKuraneSy5OcWVWfG00TpfHjcLckgMOSvC/Jh5O8pq0dD9xbVbvb12uB00bTPGk82ZOWRFWdDpDkCODjSf4WOBaY6Fltoq3tI8kqYBXA8uXL57+x0hixJy3paVW1B7gN+BngEWBpz+Klba3/e66tqpVVtXLZsmUL01BpTBjSkvqdDPwVcD9wQpIj2/rZwO0ja5U0hg56uNurQRe3FavXDWU7W648ayjb0fxKcj3wA+DHgLVVtaWtrwFuSrIT2AqsH1kjpTE0l3PSXg0qLRJV9eYp6huBjQvcHEmtuQx3ezWoJEnz6KB70l4NKknS/JrzhWNeDSpJ0vwY1tXdXg0qSdKQzeXqbq8GlSRpHs3lnLRXg0qSNI+cFlSSNCPOn7DwnHFMkqSOMqQlSeooQ1qSpI4ypCVJ6ihDWpKkjjKkJUnqKENakqSOMqQlSeooQ1qSpI4ypCVJ6ihDWpKkjjKkJUnqKENakqSOMqQlSeooQ1qSpI7yedKaV8N6/iz4DFpJ48eetCRJHWVIS5LUUYa0JEkd5TlpSdKC8lqVmbMnLUlSRxnSkiR1lCEtSVJHGdKSJHWUIS1JUkfNy9XdSd4EvAHYA/yfqrpqPt5H0vzzeFaXDetK8a5eJT70kE5yNHAu8EtVVUk+luT4qrpv2O+l8TLM2za6pqsfEB7P0mjNR0/6FOBzVVXt61uAfwF4UEuHHo9njYWu3rs9HyF9LDDR83oCeEnvCklWAaval48l+fo8tKMLjgMeHnUjFpD7e5Dy+zNa7UXDeK9ZmsvxPC6/D+7n4jGUfRzm8TwfIf0IcELP66Vt7WlVdS1w7Ty8d6ck2VxVK0fdjoXi/i5KB308j8nPx/1cRLq4j/NxdfedwBlJ0r5+LfCFeXgfSfPP41kaoaH3pKtqe5KPAp9IsgfYXFV/O+z3kTT/PJ6l0ZqXW7Cq6kbgxvnY9iFm0Q/p93F/F6E5HM9j8fPB/VxMOreP2XvRpiRJ6hJnHJMkqaN8nvQcJbkOeIrmqtdbquqGJGcAFwE7gYeq6uJ23YH1Q0mSI4CPAjuq6m2LfF9/EvgdIMCTwG8DpzFg9i1n5drXYv15JDkceB+wsqpe1dYO+d/1frP5XDuUJbmaJgePBu6rqvd2bj+ryq8hfNGMSvwFzQf6bcCRbf1y4Myp6qNu90Hs5/uAVwIfXMz72u7Dx4Fje2pHA7ey9zTRx4Djp6qPeh9G+LNbtD8P4GzgZGBDz+/JIf27foD9nfZzbdTtG/K+Xg+8tGv76XD38CyhuX/0eODeqtrd1tfS9L6mqh8y2t7RV9g729Si3VfgnwIPApcl+VCS85l69q2p6uNq0f48qmptVd3RU1oMv+vTOdDn2qKQ5Fk0E5k8m47tpyE9PGuAqxg8Q9Ox09QPCUleDjy3qj7dU16U+9paQTOJx7ur6nzg5cBJLN79HaZx+nks9n090OfaIS3Ji5P8CbAZ+ABwOB3bT0N6CJJcBNxdVZto/upc2rN4coamqeqHijcAxyf5I+A/Ab9A09tcjPsKsItmSHPyL+pPAz9k8e7vMI3Tz2PR7usMP9cOaVV1f1W9Cfhp4HzgGXRsPw3pOUryduDRau4lBbgfOCHJke3rs4Hbp6kfEqrqPVX1tqq6EPgtYBPwP1iE+9q6i6bnPOkkmv0aNPuWs3Lta5x+Hovhd30/s/hcWxSqag9NL3oLHdtPr+6egySnAJcA65Oc3JYvpRkiuinJTmArsL6qKsl+9VG0ewj2AHuq6slB+7QY9rWqtia5NclNwGPAlqq6OckSBsy+5axce9V4zFL2OMBUx8BIWzZHs/lcG1ETh6I9hXcxzfH9TODmqnqga/8/ncxEkqSOcrhbkqSOMqQlSeooQ1qSpI4ypCVJ6ihDWpKkjjKkF7EkP0gy77PlJFmS5MtJfnYW33Nykr+az3ZJmpskpyT57KjbMc4M6RFLcmmSSvLOadZZkuS7SXbMcvNHAc9I8ktJNk+x7S8muWOKZV9NsvJAb1JVj1fVz1fVX8+ibUe2X9IhK8m1SbYnec6AZRcluWYB23J6kk8m+V6SHUl2JbltjptdgsfpSBnSo7cE+BrNlHRT+WVgG82UdQdjE/CPkhzXW0xyDPCTwMuSLO1b9lzgRcDdB/meQ5HkjUk+Oco2SNNY0v73sgHLFuwP0SS/C1xD8ySnF1XV0cAxwH9ciPfX/DGku2ET8KNJ/skUy3+d5uA7KFX1KM0E8v1Pczkd+N80j6I7vW/ZGcDGqnryYN93SJaw94NQ6qJrgNe3zx9fcEnOpvmMOKmqbq6qHwBU1e6q+stRtEnDY0h3x0eAt/QX297vKcAn++rPS/KnSR5O8v0kt00T8gAb2D+IzwQ+1y57Rd+yM9plk+/3D5L8WZJHk2xNcmlfe7YneV7P69OS3J3ksSTfSPJvk6xvpxycdFiSK5J8u/3+v0jyUz3beBD4Q+AV7fLfm2b/pFH5PvB+mgfPDJTks0nO6av9WpJbel7fkOQd7ZD13ye5L8lZSZYmubk9zv8myRl9m/9d4D1VNe2DIJKcl+Sedjtbk3wkydE9y69Jcn6S65JMJPl3fW39v+3x/9X+Nhzo8yjJ4e3w+6uS3Ntu52tJXjVdm2VId8n1NH+N9/ca3wj8OTD5NCaSHEETrDuAn6B5DupHaebaXT7F9jewf0/6zLa+gSaUe72CnpCmea7q/wOeD6wEfiXJeT3Lj6Lt8bZtuIUmYI9t3/ftNA+p6N2/lwDLgRPb9T5Pz4hBVb0QeAdwW1U9u6p+Z4p9k0btvwO/mOTnplg+aOi7v7aHJuivpxmqfiPNH+/XA7cCzwHOA26YPD3Vnpb6GZqntB3IDpoHRiylOc31IzRzdPe25x3ApqpaClzd1n8W+A3gn7ftugn4VJIXtW044OdROyJ3FHAF8KvAs2iG4j8x6Hy+9jKkO6KqtgJfoXliUK9BQ93nAo+3T6XaUVVPVtX1wCeA90zxFncAL5js7Sb5CeCHVfVt4K+Bo3sOupcCT1bV/e3rVwHLgN9s3+/bwLuAfz/Fe50L3FpV17VDbg/QnHM/um+9HwIXVNXD7UF8BfBzHrQ61LRDzGuA35/jpm5th6yfqqrNwJeBp9pj6Ymq+grNqatfaNd/EfCdqvrhDNp4c1V9oxq7gD8GTu1bbU9V/XG7/lNt7RjgvKr6XvtZcyXNZ9Wb2uUz/TwKsKaq7mnb8Bngq+zfQVAPQ7pbPkzPkHeSlwFHV1X/1denAh8f8P1/RvPX7n6q6gngi+ztTb+StqdczVNWbmPvwdLfiz4J+EzPQQvNQXpCkkG/Qz/Vvlfv+98DfKtvvQcnz5+16+yiuUDueUiHng/T/CH8yjls42/6Xj/M/o9KfJhm5Ama4AszkGR5ezX615JM0Hxe9N+iuWnAt/7d5B/sPT5D08OG2X0efbXv9bdoRuc0BUO6Wz4N/OMkk7+0b2bwBWPPBb4zoP4d4IXTbL/3vPTk+ejeZZPnpU/vW/Y84K3teeHtSbbTHFx7aIat+j0HmBhQ39r3+qkB6+ymGRaTDintM4l/C7gyyUyCc9A6ewbUBh1Lkx4Efjx7n388+I2aOznuaN/zzcALaEbt+tsw6Lz2oPd/hObxjjC7z6P+Hv8TNM9x1hQM6Q5pe7s3Ar/e9lB/FfjYgFUfYnBv8/k0PdGpbABOb7f9i+z7F/rnepadStOznvQY8IH2vHDv149U1fcHvM8umuHxfg5ja1GrqptpgufX+hY9xf63UP74EN7v28A3gVcfYNVzgG9U1QVVdVc7avWCAesNuptj0B/+xwHfbf99sJ9HmgFDuns+RHNxyJnA16vqwQHrfB54w4C/1v818Klptn0P8KPtel+vqscmF1TVQ8B2mvNL3+q7UvQu9j93NZ0vtu1/WprZyFYwuKcwnceZ4XCe1BGrgd9j34skv0tz/rjXmQzH5cBVbW95KsuALX21mQ7LPz/JSX21f0lzvhwO/vNIM2BId0xV3UtzS8d/pbmwY5D/CRwB/LckP9be3vBO4FeA/zLNtovmvug17DucPWkDze0cG/rq/wt4bpL/nOTZAEn+4TS3fF0DnJjkP6SZLe0lNFep7mL/89IHspVmspWjkwwaWpc6pao2An/HvrdUrgfOT/ICgPZ4HcqUvVV1A83dFF9K8q+SHNW+xzN6jtE7gVcmeUl7TL4VeNkM3+Ih4Jr2nPZhSd5Fc3X4n7bLD+rzSDNjSI/e4+1Xrw/SnOf5857aE7S3YbXnvk6nuerymzQXkrwWeEXbI570w/b7en0WeGn733630txCcWtvsR0aewXwYuCB9pz0p9o29r7X4+36O2mG03+Z5nzWrcB1wPdoDvjJ9Xezv/76Jpq/2B9gZreZSAtp0PELTW/6hewdOfoYzfH85STformN8bfZ93d90DGxe0Dt8f5aVb0LuBh4G/Bgkr+n+Vx4b7v88zS3d32W5lbKV9KM2PWeD57q/e8F3kfzh/33aT5r/ll7nM/182jQ/qlHms6VNDztee3X0txO8oP2XskP0Fwh/kejbZ0kHToMaQ1dkmfQ9Hp/nuYv9e8Af1BVfzjShknSIcaQliSpozwnLUlSRxnSkiR1lCEtSVJHGdKSJHWUIS1JUkcZ0pIkddT/B6Vsc8+Jv3CiAAAAAElFTkSuQmCC"/>
          <p:cNvSpPr>
            <a:spLocks noChangeAspect="1" noChangeArrowheads="1"/>
          </p:cNvSpPr>
          <p:nvPr/>
        </p:nvSpPr>
        <p:spPr bwMode="auto">
          <a:xfrm>
            <a:off x="2278392" y="1784486"/>
            <a:ext cx="5977334" cy="59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25236" y="1237665"/>
            <a:ext cx="26466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일반 선형 회귀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000" dirty="0"/>
              <a:t>단순 선형 회귀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ko-KR" altLang="en-US" sz="2000" dirty="0"/>
              <a:t>휴버 회귀 </a:t>
            </a:r>
            <a:r>
              <a:rPr lang="en-US" altLang="ko-KR" sz="2000" dirty="0" smtClean="0"/>
              <a:t>–</a:t>
            </a:r>
          </a:p>
          <a:p>
            <a:pPr algn="r"/>
            <a:endParaRPr lang="en-US" altLang="ko-KR" sz="2000" dirty="0" smtClean="0"/>
          </a:p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부분 선형 회귀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altLang="ko-KR" sz="2000" dirty="0"/>
              <a:t>PCA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en-US" altLang="ko-KR" sz="2000" dirty="0"/>
              <a:t>PLS </a:t>
            </a:r>
            <a:r>
              <a:rPr lang="en-US" altLang="ko-KR" sz="2000" dirty="0" smtClean="0"/>
              <a:t>–</a:t>
            </a:r>
          </a:p>
          <a:p>
            <a:pPr algn="r"/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벌점 선형 회귀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altLang="ko-KR" sz="2000" dirty="0"/>
              <a:t>Ridge </a:t>
            </a:r>
            <a:r>
              <a:rPr lang="en-US" altLang="ko-KR" sz="2000" dirty="0" smtClean="0"/>
              <a:t>–</a:t>
            </a:r>
            <a:endParaRPr lang="en-US" altLang="ko-KR" sz="2000" dirty="0"/>
          </a:p>
          <a:p>
            <a:pPr algn="r"/>
            <a:r>
              <a:rPr lang="en-US" altLang="ko-KR" sz="2000" dirty="0"/>
              <a:t>Lasso </a:t>
            </a:r>
            <a:r>
              <a:rPr lang="en-US" altLang="ko-KR" sz="2000" dirty="0" smtClean="0"/>
              <a:t>–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98" y="933580"/>
            <a:ext cx="5681967" cy="5334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21CB1-F54F-4E44-A920-9DC66185E729}"/>
              </a:ext>
            </a:extLst>
          </p:cNvPr>
          <p:cNvSpPr txBox="1"/>
          <p:nvPr/>
        </p:nvSpPr>
        <p:spPr>
          <a:xfrm>
            <a:off x="0" y="197645"/>
            <a:ext cx="227839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소개</a:t>
            </a:r>
            <a:endParaRPr lang="ko-KR" altLang="en-US" sz="2400" spc="-11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8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1173</Words>
  <Application>Microsoft Office PowerPoint</Application>
  <PresentationFormat>Widescreen</PresentationFormat>
  <Paragraphs>195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나눔바른고딕</vt:lpstr>
      <vt:lpstr>나눔스퀘어 Bold</vt:lpstr>
      <vt:lpstr>나눔스퀘어 ExtraBold</vt:lpstr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seokjun kim</dc:creator>
  <cp:lastModifiedBy>Windows 사용자</cp:lastModifiedBy>
  <cp:revision>41</cp:revision>
  <dcterms:created xsi:type="dcterms:W3CDTF">2019-01-23T13:18:43Z</dcterms:created>
  <dcterms:modified xsi:type="dcterms:W3CDTF">2019-01-29T04:19:43Z</dcterms:modified>
</cp:coreProperties>
</file>