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0" r:id="rId4"/>
    <p:sldId id="259" r:id="rId5"/>
    <p:sldId id="275" r:id="rId6"/>
    <p:sldId id="276" r:id="rId7"/>
    <p:sldId id="270" r:id="rId8"/>
    <p:sldId id="271" r:id="rId9"/>
    <p:sldId id="291" r:id="rId10"/>
    <p:sldId id="269" r:id="rId11"/>
    <p:sldId id="278" r:id="rId12"/>
    <p:sldId id="288" r:id="rId13"/>
    <p:sldId id="289" r:id="rId14"/>
    <p:sldId id="261" r:id="rId15"/>
    <p:sldId id="277" r:id="rId16"/>
    <p:sldId id="279" r:id="rId17"/>
    <p:sldId id="280" r:id="rId18"/>
    <p:sldId id="281" r:id="rId19"/>
    <p:sldId id="292" r:id="rId20"/>
    <p:sldId id="282" r:id="rId21"/>
    <p:sldId id="284" r:id="rId22"/>
    <p:sldId id="285" r:id="rId23"/>
    <p:sldId id="293" r:id="rId24"/>
    <p:sldId id="286" r:id="rId25"/>
    <p:sldId id="287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고딕"/>
        <a:ea typeface="나눔고딕"/>
        <a:cs typeface="나눔고딕"/>
        <a:sym typeface="나눔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NanumGothic Bold"/>
          <a:ea typeface="NanumGothic Bold"/>
          <a:cs typeface="NanumGothic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NanumGothic Bold"/>
          <a:ea typeface="NanumGothic Bold"/>
          <a:cs typeface="NanumGothic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고딕"/>
          <a:ea typeface="나눔고딕"/>
          <a:cs typeface="나눔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NanumGothic Bold"/>
          <a:ea typeface="NanumGothic Bold"/>
          <a:cs typeface="NanumGothic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NanumGothic Bold"/>
          <a:ea typeface="NanumGothic Bold"/>
          <a:cs typeface="NanumGothic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NanumGothic Bold"/>
          <a:ea typeface="NanumGothic Bold"/>
          <a:cs typeface="NanumGothic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2" autoAdjust="0"/>
  </p:normalViewPr>
  <p:slideViewPr>
    <p:cSldViewPr snapToGrid="0">
      <p:cViewPr varScale="1">
        <p:scale>
          <a:sx n="71" d="100"/>
          <a:sy n="71" d="100"/>
        </p:scale>
        <p:origin x="17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시간당 자전거 </a:t>
            </a:r>
            <a:r>
              <a:rPr lang="ko-KR" altLang="en-US" dirty="0" err="1"/>
              <a:t>대여량을</a:t>
            </a:r>
            <a:r>
              <a:rPr lang="ko-KR" altLang="en-US" dirty="0"/>
              <a:t> 예측하는 </a:t>
            </a:r>
            <a:r>
              <a:rPr lang="en-US" altLang="ko-KR" dirty="0"/>
              <a:t>Bike Sharing Demand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워싱턴 </a:t>
            </a:r>
            <a:r>
              <a:rPr lang="en-US" altLang="ko-KR" dirty="0"/>
              <a:t>D.C </a:t>
            </a:r>
            <a:r>
              <a:rPr lang="ko-KR" altLang="en-US" dirty="0"/>
              <a:t>소재의 자전거 대여 </a:t>
            </a:r>
            <a:r>
              <a:rPr lang="ko-KR" altLang="en-US" dirty="0" err="1"/>
              <a:t>스타트업</a:t>
            </a:r>
            <a:r>
              <a:rPr lang="ko-KR" altLang="en-US" dirty="0"/>
              <a:t> </a:t>
            </a:r>
            <a:r>
              <a:rPr lang="en-US" altLang="ko-KR" dirty="0"/>
              <a:t>Capital </a:t>
            </a:r>
            <a:r>
              <a:rPr lang="en-US" altLang="ko-KR" dirty="0" err="1"/>
              <a:t>Bikeshare</a:t>
            </a:r>
            <a:r>
              <a:rPr lang="ko-KR" altLang="en-US" dirty="0"/>
              <a:t>의 데이터를 활용하여</a:t>
            </a:r>
            <a:r>
              <a:rPr lang="en-US" altLang="ko-KR" dirty="0"/>
              <a:t>, </a:t>
            </a:r>
            <a:r>
              <a:rPr lang="ko-KR" altLang="en-US" dirty="0"/>
              <a:t>특정 시간대에 얼마나 많은 사람들이 자전거를 대여하는지 예측하기 위한 데이터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2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시간당 자전거 </a:t>
            </a:r>
            <a:r>
              <a:rPr lang="ko-KR" altLang="en-US" dirty="0" err="1"/>
              <a:t>대여량을</a:t>
            </a:r>
            <a:r>
              <a:rPr lang="ko-KR" altLang="en-US" dirty="0"/>
              <a:t> 예측하는 </a:t>
            </a:r>
            <a:r>
              <a:rPr lang="en-US" altLang="ko-KR" dirty="0"/>
              <a:t>Bike Sharing Demand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워싱턴 </a:t>
            </a:r>
            <a:r>
              <a:rPr lang="en-US" altLang="ko-KR" dirty="0"/>
              <a:t>D.C </a:t>
            </a:r>
            <a:r>
              <a:rPr lang="ko-KR" altLang="en-US" dirty="0"/>
              <a:t>소재의 자전거 대여 </a:t>
            </a:r>
            <a:r>
              <a:rPr lang="ko-KR" altLang="en-US" dirty="0" err="1"/>
              <a:t>스타트업</a:t>
            </a:r>
            <a:r>
              <a:rPr lang="ko-KR" altLang="en-US" dirty="0"/>
              <a:t> </a:t>
            </a:r>
            <a:r>
              <a:rPr lang="en-US" altLang="ko-KR" dirty="0"/>
              <a:t>Capital </a:t>
            </a:r>
            <a:r>
              <a:rPr lang="en-US" altLang="ko-KR" dirty="0" err="1"/>
              <a:t>Bikeshare</a:t>
            </a:r>
            <a:r>
              <a:rPr lang="ko-KR" altLang="en-US" dirty="0"/>
              <a:t>의 데이터를 활용하여</a:t>
            </a:r>
            <a:r>
              <a:rPr lang="en-US" altLang="ko-KR" dirty="0"/>
              <a:t>, </a:t>
            </a:r>
            <a:r>
              <a:rPr lang="ko-KR" altLang="en-US" dirty="0"/>
              <a:t>특정 시간대에 얼마나 많은 사람들이 자전거를 대여하는지 예측하기 위한 데이터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27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06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00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2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텍스트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latin typeface="NanumGothic Bold"/>
                <a:ea typeface="NanumGothic Bold"/>
                <a:cs typeface="NanumGothic Bold"/>
                <a:sym typeface="NanumGothic Bold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>
                <a:latin typeface="NanumGothic Bold"/>
                <a:ea typeface="NanumGothic Bold"/>
                <a:cs typeface="NanumGothic Bold"/>
                <a:sym typeface="NanumGothic Bold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>
                <a:latin typeface="NanumGothic Bold"/>
                <a:ea typeface="NanumGothic Bold"/>
                <a:cs typeface="NanumGothic Bold"/>
                <a:sym typeface="NanumGothic Bold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>
                <a:latin typeface="NanumGothic Bold"/>
                <a:ea typeface="NanumGothic Bold"/>
                <a:cs typeface="NanumGothic Bold"/>
                <a:sym typeface="NanumGothic Bold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>
                <a:latin typeface="NanumGothic Bold"/>
                <a:ea typeface="NanumGothic Bold"/>
                <a:cs typeface="NanumGothic Bold"/>
                <a:sym typeface="NanumGothic Bol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>
                <a:latin typeface="NanumGothic Bold"/>
                <a:ea typeface="NanumGothic Bold"/>
                <a:cs typeface="NanumGothic Bold"/>
                <a:sym typeface="NanumGothic Bold"/>
              </a:defRPr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"/>
          <p:cNvGraphicFramePr/>
          <p:nvPr/>
        </p:nvGraphicFramePr>
        <p:xfrm>
          <a:off x="8172471" y="5883893"/>
          <a:ext cx="971528" cy="97410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>
                        <a:defRPr sz="1600">
                          <a:latin typeface="나눔고딕"/>
                          <a:ea typeface="나눔고딕"/>
                          <a:cs typeface="나눔고딕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나눔고딕"/>
                          <a:ea typeface="나눔고딕"/>
                          <a:cs typeface="나눔고딕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3175">
                      <a:solidFill>
                        <a:srgbClr val="D9DFBD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나눔고딕"/>
                          <a:ea typeface="나눔고딕"/>
                          <a:cs typeface="나눔고딕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175">
                      <a:solidFill>
                        <a:srgbClr val="D9DFBD"/>
                      </a:solidFill>
                    </a:lnL>
                    <a:lnR w="3175">
                      <a:solidFill>
                        <a:srgbClr val="D9DFBD"/>
                      </a:solidFill>
                    </a:lnR>
                    <a:lnT w="3175">
                      <a:solidFill>
                        <a:srgbClr val="D9DFBD"/>
                      </a:solidFill>
                    </a:lnT>
                    <a:lnB w="3175">
                      <a:solidFill>
                        <a:srgbClr val="D9DFB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175">
                      <a:solidFill>
                        <a:srgbClr val="D9DFB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3D73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6350">
                      <a:solidFill>
                        <a:srgbClr val="F2F2F2"/>
                      </a:solidFill>
                    </a:lnR>
                    <a:lnT w="3175">
                      <a:solidFill>
                        <a:srgbClr val="D9DFBD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D9D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07">
                <a:tc>
                  <a:txBody>
                    <a:bodyPr/>
                    <a:lstStyle/>
                    <a:p>
                      <a:pPr algn="l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175">
                      <a:solidFill>
                        <a:srgbClr val="D9DFBD"/>
                      </a:solidFill>
                    </a:lnL>
                    <a:lnR w="3175">
                      <a:solidFill>
                        <a:srgbClr val="D9DFBD"/>
                      </a:solidFill>
                    </a:lnR>
                    <a:lnT w="3175">
                      <a:solidFill>
                        <a:srgbClr val="D9DFBD"/>
                      </a:solidFill>
                    </a:lnT>
                    <a:lnB w="3175">
                      <a:solidFill>
                        <a:srgbClr val="D9DFB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175">
                      <a:solidFill>
                        <a:srgbClr val="D9DFBD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6350">
                      <a:solidFill>
                        <a:srgbClr val="F2F2F2"/>
                      </a:solidFill>
                    </a:lnR>
                    <a:lnT w="6350">
                      <a:solidFill>
                        <a:srgbClr val="F2F2F2"/>
                      </a:solidFill>
                    </a:lnT>
                    <a:lnB w="6350">
                      <a:solidFill>
                        <a:srgbClr val="F2F2F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8819999" y="6561379"/>
            <a:ext cx="324001" cy="269241"/>
          </a:xfrm>
          <a:prstGeom prst="rect">
            <a:avLst/>
          </a:prstGeom>
          <a:solidFill>
            <a:srgbClr val="C3D73E"/>
          </a:solidFill>
        </p:spPr>
        <p:txBody>
          <a:bodyPr wrap="square"/>
          <a:lstStyle>
            <a:lvl1pPr algn="ctr">
              <a:defRPr b="1">
                <a:solidFill>
                  <a:srgbClr val="892D3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제목 텍스트</a:t>
            </a:r>
          </a:p>
        </p:txBody>
      </p:sp>
      <p:sp>
        <p:nvSpPr>
          <p:cNvPr id="84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4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397951" y="6404292"/>
            <a:ext cx="288849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4"/>
          <p:cNvSpPr/>
          <p:nvPr/>
        </p:nvSpPr>
        <p:spPr>
          <a:xfrm>
            <a:off x="0" y="3429000"/>
            <a:ext cx="9144000" cy="3501208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TextBox 6"/>
          <p:cNvSpPr txBox="1"/>
          <p:nvPr/>
        </p:nvSpPr>
        <p:spPr>
          <a:xfrm>
            <a:off x="329184" y="731520"/>
            <a:ext cx="8229599" cy="5084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6DA122"/>
                </a:solidFill>
              </a:defRPr>
            </a:lvl1pPr>
            <a:lvl2pPr algn="r">
              <a:defRPr sz="2400" b="1">
                <a:solidFill>
                  <a:srgbClr val="FFFFFF"/>
                </a:solidFill>
              </a:defRPr>
            </a:lvl2pPr>
          </a:lstStyle>
          <a:p>
            <a:pPr algn="ctr">
              <a:lnSpc>
                <a:spcPct val="150000"/>
              </a:lnSpc>
            </a:pPr>
            <a:r>
              <a:rPr sz="6000" dirty="0">
                <a:solidFill>
                  <a:srgbClr val="00B050"/>
                </a:solidFill>
              </a:rPr>
              <a:t>Bike Sharing Demand</a:t>
            </a:r>
            <a:endParaRPr lang="en-US" altLang="ko-KR" sz="60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00B050"/>
                </a:solidFill>
              </a:rPr>
              <a:t>   </a:t>
            </a:r>
            <a:r>
              <a:rPr sz="3200" dirty="0" err="1">
                <a:solidFill>
                  <a:srgbClr val="00B050"/>
                </a:solidFill>
              </a:rPr>
              <a:t>공유</a:t>
            </a:r>
            <a:r>
              <a:rPr sz="3200" dirty="0">
                <a:solidFill>
                  <a:srgbClr val="00B050"/>
                </a:solidFill>
              </a:rPr>
              <a:t> </a:t>
            </a:r>
            <a:r>
              <a:rPr sz="3200" dirty="0" err="1">
                <a:solidFill>
                  <a:srgbClr val="00B050"/>
                </a:solidFill>
              </a:rPr>
              <a:t>자전거</a:t>
            </a:r>
            <a:r>
              <a:rPr sz="3200" dirty="0">
                <a:solidFill>
                  <a:srgbClr val="00B050"/>
                </a:solidFill>
              </a:rPr>
              <a:t> </a:t>
            </a:r>
            <a:r>
              <a:rPr sz="3200" dirty="0" err="1">
                <a:solidFill>
                  <a:srgbClr val="00B050"/>
                </a:solidFill>
              </a:rPr>
              <a:t>수요</a:t>
            </a:r>
            <a:r>
              <a:rPr lang="ko-KR" altLang="en-US" sz="3200" dirty="0">
                <a:solidFill>
                  <a:srgbClr val="00B050"/>
                </a:solidFill>
              </a:rPr>
              <a:t>량</a:t>
            </a:r>
            <a:r>
              <a:rPr sz="3200" dirty="0">
                <a:solidFill>
                  <a:srgbClr val="00B050"/>
                </a:solidFill>
              </a:rPr>
              <a:t> </a:t>
            </a:r>
            <a:r>
              <a:rPr sz="3200" dirty="0" err="1">
                <a:solidFill>
                  <a:srgbClr val="00B050"/>
                </a:solidFill>
              </a:rPr>
              <a:t>예측</a:t>
            </a:r>
            <a:endParaRPr lang="en-US" altLang="ko-KR" sz="3200" dirty="0">
              <a:solidFill>
                <a:srgbClr val="00B050"/>
              </a:solidFill>
            </a:endParaRPr>
          </a:p>
          <a:p>
            <a:pPr lvl="1" indent="0">
              <a:lnSpc>
                <a:spcPct val="150000"/>
              </a:lnSpc>
            </a:pPr>
            <a:endParaRPr lang="en-US" altLang="ko-KR" sz="4800" dirty="0"/>
          </a:p>
          <a:p>
            <a:pPr lvl="1" indent="0">
              <a:lnSpc>
                <a:spcPct val="150000"/>
              </a:lnSpc>
            </a:pPr>
            <a:endParaRPr lang="en-US" altLang="ko-KR" sz="4800" dirty="0"/>
          </a:p>
          <a:p>
            <a:pPr lvl="1" indent="0">
              <a:lnSpc>
                <a:spcPct val="150000"/>
              </a:lnSpc>
            </a:pPr>
            <a:r>
              <a:rPr lang="en-US" altLang="ko-KR" sz="3200" dirty="0"/>
              <a:t>6</a:t>
            </a:r>
            <a:r>
              <a:rPr lang="ko-KR" altLang="en-US" sz="3200" dirty="0"/>
              <a:t>조  </a:t>
            </a:r>
            <a:r>
              <a:rPr lang="ko-KR" altLang="en-US" sz="3200" dirty="0" err="1"/>
              <a:t>정회성</a:t>
            </a:r>
            <a:r>
              <a:rPr lang="ko-KR" altLang="en-US" sz="3200" dirty="0"/>
              <a:t>  임유진  최 글  박동근 </a:t>
            </a:r>
            <a:endParaRPr sz="3200" dirty="0"/>
          </a:p>
        </p:txBody>
      </p:sp>
      <p:sp>
        <p:nvSpPr>
          <p:cNvPr id="115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038" y="1323552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7E0B32-8103-4B61-8465-A24A25A5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" y="1021941"/>
            <a:ext cx="5930823" cy="5836059"/>
          </a:xfrm>
          <a:prstGeom prst="rect">
            <a:avLst/>
          </a:prstGeom>
        </p:spPr>
      </p:pic>
      <p:sp>
        <p:nvSpPr>
          <p:cNvPr id="14" name="도형">
            <a:extLst>
              <a:ext uri="{FF2B5EF4-FFF2-40B4-BE49-F238E27FC236}">
                <a16:creationId xmlns:a16="http://schemas.microsoft.com/office/drawing/2014/main" id="{A781E020-A338-4F8D-BEBD-6381AB8D2FBC}"/>
              </a:ext>
            </a:extLst>
          </p:cNvPr>
          <p:cNvSpPr/>
          <p:nvPr/>
        </p:nvSpPr>
        <p:spPr>
          <a:xfrm>
            <a:off x="152985" y="129925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02 About DataSet">
            <a:extLst>
              <a:ext uri="{FF2B5EF4-FFF2-40B4-BE49-F238E27FC236}">
                <a16:creationId xmlns:a16="http://schemas.microsoft.com/office/drawing/2014/main" id="{917DEF5A-0055-493F-B85C-FA96DCE033DA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데이터 분석 </a:t>
            </a:r>
            <a:r>
              <a:rPr lang="en-US" altLang="ko-KR" sz="3200" dirty="0"/>
              <a:t>: </a:t>
            </a:r>
            <a:r>
              <a:rPr lang="ko-KR" altLang="en-US" sz="3200" dirty="0"/>
              <a:t>변수들간 관계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038" y="1323552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4" name="도형">
            <a:extLst>
              <a:ext uri="{FF2B5EF4-FFF2-40B4-BE49-F238E27FC236}">
                <a16:creationId xmlns:a16="http://schemas.microsoft.com/office/drawing/2014/main" id="{A781E020-A338-4F8D-BEBD-6381AB8D2FBC}"/>
              </a:ext>
            </a:extLst>
          </p:cNvPr>
          <p:cNvSpPr/>
          <p:nvPr/>
        </p:nvSpPr>
        <p:spPr>
          <a:xfrm>
            <a:off x="152985" y="129925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02 About DataSet">
            <a:extLst>
              <a:ext uri="{FF2B5EF4-FFF2-40B4-BE49-F238E27FC236}">
                <a16:creationId xmlns:a16="http://schemas.microsoft.com/office/drawing/2014/main" id="{917DEF5A-0055-493F-B85C-FA96DCE033DA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데이터 분석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전처리</a:t>
            </a:r>
            <a:endParaRPr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A76E0B-39B9-4F28-A201-F397815A3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5" y="1838501"/>
            <a:ext cx="8543156" cy="20681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332CF7-B018-4682-BDCC-67942734F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5" y="4887209"/>
            <a:ext cx="8501456" cy="1735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03681E-5FC2-4119-856A-AD03922E7DA3}"/>
              </a:ext>
            </a:extLst>
          </p:cNvPr>
          <p:cNvSpPr txBox="1"/>
          <p:nvPr/>
        </p:nvSpPr>
        <p:spPr>
          <a:xfrm>
            <a:off x="-969981" y="667087"/>
            <a:ext cx="4432509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/>
              <a:t>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/>
              <a:t>           1) </a:t>
            </a:r>
            <a:r>
              <a:rPr lang="ko-KR" altLang="en-US" sz="2800" b="1" dirty="0"/>
              <a:t>변수 제거</a:t>
            </a:r>
            <a:endParaRPr kumimoji="0" lang="ko-KR" altLang="en-US" sz="28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B116D-3BF2-45F6-91A2-291D2ADA1B79}"/>
              </a:ext>
            </a:extLst>
          </p:cNvPr>
          <p:cNvSpPr txBox="1"/>
          <p:nvPr/>
        </p:nvSpPr>
        <p:spPr>
          <a:xfrm>
            <a:off x="-534476" y="3834745"/>
            <a:ext cx="4432509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/>
              <a:t>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/>
              <a:t>       2) </a:t>
            </a:r>
            <a:r>
              <a:rPr lang="ko-KR" altLang="en-US" sz="2800" b="1" dirty="0"/>
              <a:t>더미 변수화</a:t>
            </a:r>
            <a:endParaRPr kumimoji="0" lang="ko-KR" altLang="en-US" sz="28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17102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</a:t>
            </a:r>
            <a:r>
              <a:rPr lang="ko-KR" altLang="en-US" sz="3200" dirty="0"/>
              <a:t>데이터 나누기와 모델 적용</a:t>
            </a:r>
            <a:r>
              <a:rPr lang="en-US" altLang="ko-KR" sz="3200" dirty="0"/>
              <a:t> </a:t>
            </a:r>
            <a:endParaRPr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B8D352-A1F4-44F4-9614-DF8FE8D73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9" y="973640"/>
            <a:ext cx="8403548" cy="18061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2F73CB-D367-4877-BBA5-EF9FBD3FE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8" y="2874068"/>
            <a:ext cx="8391239" cy="32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162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</a:t>
            </a:r>
            <a:r>
              <a:rPr lang="ko-KR" altLang="en-US" sz="3200" dirty="0"/>
              <a:t>데이터 나누기와 모델 적용</a:t>
            </a:r>
            <a:r>
              <a:rPr lang="en-US" altLang="ko-KR" sz="3200" dirty="0"/>
              <a:t> </a:t>
            </a:r>
            <a:endParaRPr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5EBB73-D7A4-4E24-9838-C89399C68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9" y="1094102"/>
            <a:ext cx="8501979" cy="32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877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grpSp>
        <p:nvGrpSpPr>
          <p:cNvPr id="2" name="그룹 1"/>
          <p:cNvGrpSpPr/>
          <p:nvPr/>
        </p:nvGrpSpPr>
        <p:grpSpPr>
          <a:xfrm>
            <a:off x="1883100" y="1109453"/>
            <a:ext cx="4841863" cy="5459402"/>
            <a:chOff x="2419079" y="852070"/>
            <a:chExt cx="4741573" cy="570930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C5FBA5B-9978-46F7-95AF-075411F16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079" y="852070"/>
              <a:ext cx="4741573" cy="283809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64EF7AD-DBB9-4A4D-98CC-385E8C8CF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079" y="3690163"/>
              <a:ext cx="4741573" cy="2871216"/>
            </a:xfrm>
            <a:prstGeom prst="rect">
              <a:avLst/>
            </a:prstGeom>
          </p:spPr>
        </p:pic>
      </p:grp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12</a:t>
            </a:r>
            <a:r>
              <a:rPr lang="ko-KR" altLang="en-US" sz="3200" dirty="0"/>
              <a:t>개의 모델 적용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k=100 fold</a:t>
            </a:r>
            <a:r>
              <a:rPr lang="ko-KR" altLang="en-US" sz="3200" dirty="0"/>
              <a:t>의 경우</a:t>
            </a:r>
            <a:r>
              <a:rPr lang="en-US" altLang="ko-KR" sz="3200" dirty="0"/>
              <a:t> </a:t>
            </a:r>
            <a:endParaRPr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A8A25-69CA-431B-8F8E-F39042D9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65" y="973640"/>
            <a:ext cx="4846883" cy="2913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314B66-365A-44A3-BE66-761F3DB27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64" y="4034091"/>
            <a:ext cx="4846883" cy="27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532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</a:t>
            </a:r>
            <a:r>
              <a:rPr lang="ko-KR" altLang="en-US" sz="3200" dirty="0"/>
              <a:t>왜 하나의 </a:t>
            </a:r>
            <a:r>
              <a:rPr lang="en-US" altLang="ko-KR" sz="3200" dirty="0"/>
              <a:t>fold</a:t>
            </a:r>
            <a:r>
              <a:rPr lang="ko-KR" altLang="en-US" sz="3200" dirty="0"/>
              <a:t>만 특별할까</a:t>
            </a:r>
            <a:r>
              <a:rPr lang="en-US" altLang="ko-KR" sz="3200" dirty="0"/>
              <a:t>?</a:t>
            </a:r>
            <a:endParaRPr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A8A25-69CA-431B-8F8E-F39042D9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15" y="1067933"/>
            <a:ext cx="4846883" cy="2913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314B66-365A-44A3-BE66-761F3DB27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16" y="3981151"/>
            <a:ext cx="4846883" cy="279652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AD34060-06B4-498E-8895-CEDE5D25905D}"/>
              </a:ext>
            </a:extLst>
          </p:cNvPr>
          <p:cNvGrpSpPr/>
          <p:nvPr/>
        </p:nvGrpSpPr>
        <p:grpSpPr>
          <a:xfrm>
            <a:off x="566364" y="1121639"/>
            <a:ext cx="4841863" cy="5656041"/>
            <a:chOff x="2419079" y="852070"/>
            <a:chExt cx="4741573" cy="570930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A1EBE1A-A6A9-4366-97DE-048084F5E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079" y="852070"/>
              <a:ext cx="4741573" cy="283809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E0DBF6-3A69-44EF-A412-1A08B56E4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079" y="3690163"/>
              <a:ext cx="4741573" cy="2871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1087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outlier y</a:t>
            </a:r>
            <a:r>
              <a:rPr lang="ko-KR" altLang="en-US" sz="3200" dirty="0"/>
              <a:t>의 제거</a:t>
            </a:r>
            <a:endParaRPr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B6325-B88B-47E9-93C5-8CD767EBE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4" y="1171735"/>
            <a:ext cx="8405799" cy="5451083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082587E-8E6F-4254-BA62-3B16D4BD7F26}"/>
              </a:ext>
            </a:extLst>
          </p:cNvPr>
          <p:cNvSpPr/>
          <p:nvPr/>
        </p:nvSpPr>
        <p:spPr>
          <a:xfrm>
            <a:off x="7562626" y="1534183"/>
            <a:ext cx="494851" cy="738664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3446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outlier y</a:t>
            </a:r>
            <a:r>
              <a:rPr lang="ko-KR" altLang="en-US" sz="3200" dirty="0"/>
              <a:t>의 제거</a:t>
            </a:r>
            <a:endParaRPr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C8FB6-CB81-4C2B-9F26-6AEBE89F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77" y="973640"/>
            <a:ext cx="4748199" cy="28651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F669A6-3DCB-4CA6-B566-650774920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76" y="3933117"/>
            <a:ext cx="4748199" cy="28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412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outlier y</a:t>
            </a:r>
            <a:r>
              <a:rPr lang="ko-KR" altLang="en-US" sz="3200" dirty="0"/>
              <a:t>의 제거 </a:t>
            </a:r>
            <a:r>
              <a:rPr lang="en-US" altLang="ko-KR" sz="3200" dirty="0"/>
              <a:t>(</a:t>
            </a:r>
            <a:r>
              <a:rPr lang="ko-KR" altLang="en-US" sz="3200" dirty="0"/>
              <a:t>비교</a:t>
            </a:r>
            <a:r>
              <a:rPr lang="en-US" altLang="ko-KR" sz="3200" dirty="0"/>
              <a:t>)</a:t>
            </a:r>
            <a:endParaRPr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C8FB6-CB81-4C2B-9F26-6AEBE89F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25" y="1068719"/>
            <a:ext cx="4391436" cy="26499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F669A6-3DCB-4CA6-B566-650774920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5" y="3703338"/>
            <a:ext cx="4399186" cy="264990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0A362E8-F427-4292-A751-2DB4148654E6}"/>
              </a:ext>
            </a:extLst>
          </p:cNvPr>
          <p:cNvGrpSpPr/>
          <p:nvPr/>
        </p:nvGrpSpPr>
        <p:grpSpPr>
          <a:xfrm>
            <a:off x="651707" y="1084003"/>
            <a:ext cx="3915784" cy="5269239"/>
            <a:chOff x="2419079" y="852070"/>
            <a:chExt cx="4741573" cy="570930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BE9674-468C-42E1-9DE8-3D12E5364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079" y="852070"/>
              <a:ext cx="4741573" cy="283809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4B2D4F3-D956-45E9-80BC-8BE4B30ED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079" y="3690163"/>
              <a:ext cx="4741573" cy="2871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4548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A09E42-7623-4E3C-B8E6-DEC0C694FABC}"/>
              </a:ext>
            </a:extLst>
          </p:cNvPr>
          <p:cNvGrpSpPr/>
          <p:nvPr/>
        </p:nvGrpSpPr>
        <p:grpSpPr>
          <a:xfrm>
            <a:off x="186294" y="113027"/>
            <a:ext cx="8828614" cy="6632017"/>
            <a:chOff x="1970031" y="1"/>
            <a:chExt cx="5576817" cy="67069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9A7926-967E-457F-BF9F-2460B0615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31" y="3378462"/>
              <a:ext cx="5576817" cy="33284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5B497C-D91F-49FD-84FA-60054C570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31" y="1"/>
              <a:ext cx="5576817" cy="3365482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</a:t>
            </a:r>
            <a:r>
              <a:rPr lang="ko-KR" altLang="en-US" sz="3200" dirty="0"/>
              <a:t>파라미터 추정</a:t>
            </a:r>
            <a:endParaRPr sz="32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082587E-8E6F-4254-BA62-3B16D4BD7F26}"/>
              </a:ext>
            </a:extLst>
          </p:cNvPr>
          <p:cNvSpPr/>
          <p:nvPr/>
        </p:nvSpPr>
        <p:spPr>
          <a:xfrm>
            <a:off x="7562626" y="1534183"/>
            <a:ext cx="494851" cy="738664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A9F13B-36AC-4311-B200-1945FE64B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9" y="1083416"/>
            <a:ext cx="8447017" cy="48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147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모델 선정 </a:t>
            </a:r>
            <a:r>
              <a:rPr lang="en-US" altLang="ko-KR" sz="3200" dirty="0"/>
              <a:t>: </a:t>
            </a:r>
            <a:r>
              <a:rPr lang="ko-KR" altLang="en-US" sz="3200" dirty="0"/>
              <a:t>파라미터 추정</a:t>
            </a:r>
            <a:endParaRPr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4448CB-6477-47CC-9E6F-66A7E07F3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9" y="1064112"/>
            <a:ext cx="8552482" cy="5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341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평가 및 예측 </a:t>
            </a:r>
            <a:r>
              <a:rPr lang="en-US" altLang="ko-KR" sz="3200" dirty="0"/>
              <a:t>: RMSE</a:t>
            </a:r>
            <a:r>
              <a:rPr lang="ko-KR" altLang="en-US" sz="3200" dirty="0"/>
              <a:t>와 </a:t>
            </a:r>
            <a:r>
              <a:rPr lang="en-US" altLang="ko-KR" sz="3200" dirty="0"/>
              <a:t>R2 (</a:t>
            </a:r>
            <a:r>
              <a:rPr lang="ko-KR" altLang="en-US" sz="3200" dirty="0"/>
              <a:t>비교</a:t>
            </a:r>
            <a:r>
              <a:rPr lang="en-US" altLang="ko-KR" sz="3200" dirty="0"/>
              <a:t>)</a:t>
            </a:r>
            <a:endParaRPr sz="3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04C9B-6A32-4A02-8787-5763787BA429}"/>
              </a:ext>
            </a:extLst>
          </p:cNvPr>
          <p:cNvGrpSpPr/>
          <p:nvPr/>
        </p:nvGrpSpPr>
        <p:grpSpPr>
          <a:xfrm>
            <a:off x="4592071" y="1001185"/>
            <a:ext cx="4389928" cy="5621839"/>
            <a:chOff x="1970031" y="1"/>
            <a:chExt cx="5576817" cy="670691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A609D3-5CF6-48E6-9D0D-1C78CE99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31" y="3378462"/>
              <a:ext cx="5576817" cy="332845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C0AFB1F-8E05-4B61-AB46-D98D02B77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31" y="1"/>
              <a:ext cx="5576817" cy="3365482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0CC0D9B-98C2-40AE-9B1C-419D9B3CD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052"/>
            <a:ext cx="4282597" cy="27752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085B6A-A1BC-4608-B32A-FB850D211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0258"/>
            <a:ext cx="4290155" cy="27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32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평가 및 예측 </a:t>
            </a:r>
            <a:r>
              <a:rPr lang="en-US" altLang="ko-KR" sz="3200" dirty="0"/>
              <a:t>: RMSE</a:t>
            </a:r>
            <a:r>
              <a:rPr lang="ko-KR" altLang="en-US" sz="3200" dirty="0"/>
              <a:t>와 </a:t>
            </a:r>
            <a:r>
              <a:rPr lang="en-US" altLang="ko-KR" sz="3200" dirty="0"/>
              <a:t>R2</a:t>
            </a:r>
            <a:endParaRPr sz="3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04C9B-6A32-4A02-8787-5763787BA429}"/>
              </a:ext>
            </a:extLst>
          </p:cNvPr>
          <p:cNvGrpSpPr/>
          <p:nvPr/>
        </p:nvGrpSpPr>
        <p:grpSpPr>
          <a:xfrm>
            <a:off x="1670849" y="973640"/>
            <a:ext cx="5217631" cy="5649384"/>
            <a:chOff x="1970031" y="1"/>
            <a:chExt cx="5576817" cy="670691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A609D3-5CF6-48E6-9D0D-1C78CE99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31" y="3378462"/>
              <a:ext cx="5576817" cy="332845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C0AFB1F-8E05-4B61-AB46-D98D02B77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31" y="1"/>
              <a:ext cx="5576817" cy="3365482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6F09255-3230-40AA-8DBE-80844385B30E}"/>
              </a:ext>
            </a:extLst>
          </p:cNvPr>
          <p:cNvSpPr/>
          <p:nvPr/>
        </p:nvSpPr>
        <p:spPr>
          <a:xfrm>
            <a:off x="935915" y="2893807"/>
            <a:ext cx="559398" cy="535193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80869E4-373D-48E0-8A46-5457B13BD11C}"/>
              </a:ext>
            </a:extLst>
          </p:cNvPr>
          <p:cNvSpPr/>
          <p:nvPr/>
        </p:nvSpPr>
        <p:spPr>
          <a:xfrm>
            <a:off x="935915" y="5703346"/>
            <a:ext cx="559398" cy="535193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22976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평가 및 예측 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GradientBoostingRegressor</a:t>
            </a:r>
            <a:endParaRPr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5D8EE-1E45-4A07-A3CD-22B9D969B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6" y="973640"/>
            <a:ext cx="7893735" cy="573079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6447E91-91A6-44C9-A9BF-685854F06A37}"/>
              </a:ext>
            </a:extLst>
          </p:cNvPr>
          <p:cNvSpPr/>
          <p:nvPr/>
        </p:nvSpPr>
        <p:spPr>
          <a:xfrm>
            <a:off x="224989" y="5948979"/>
            <a:ext cx="534921" cy="61240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158356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4">
            <a:extLst>
              <a:ext uri="{FF2B5EF4-FFF2-40B4-BE49-F238E27FC236}">
                <a16:creationId xmlns:a16="http://schemas.microsoft.com/office/drawing/2014/main" id="{CCE25012-781E-4E15-ABE3-F3C3077B2327}"/>
              </a:ext>
            </a:extLst>
          </p:cNvPr>
          <p:cNvSpPr/>
          <p:nvPr/>
        </p:nvSpPr>
        <p:spPr>
          <a:xfrm>
            <a:off x="152985" y="1412555"/>
            <a:ext cx="1763690" cy="5283443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511" y="1352959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sp>
        <p:nvSpPr>
          <p:cNvPr id="16" name="도형">
            <a:extLst>
              <a:ext uri="{FF2B5EF4-FFF2-40B4-BE49-F238E27FC236}">
                <a16:creationId xmlns:a16="http://schemas.microsoft.com/office/drawing/2014/main" id="{28CC1455-F6E3-45FD-B3B3-CD8BECCCDE00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251EE399-DE57-419B-BDBB-2D20F39F8946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sz="3200" dirty="0"/>
              <a:t>Q&amp;A</a:t>
            </a:r>
            <a:endParaRPr sz="3200" dirty="0"/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47D19C55-E897-48AA-A3F1-069692583CE8}"/>
              </a:ext>
            </a:extLst>
          </p:cNvPr>
          <p:cNvSpPr txBox="1"/>
          <p:nvPr/>
        </p:nvSpPr>
        <p:spPr>
          <a:xfrm>
            <a:off x="1176644" y="2104353"/>
            <a:ext cx="7455292" cy="2222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FFFFFF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01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ko-KR" altLang="en-US" sz="3200" dirty="0">
                <a:solidFill>
                  <a:srgbClr val="00B050"/>
                </a:solidFill>
              </a:rPr>
              <a:t>이산적인 변수와 연속적인 변수</a:t>
            </a:r>
            <a:r>
              <a:rPr lang="en-US" altLang="ko-KR" sz="3200" dirty="0">
                <a:solidFill>
                  <a:srgbClr val="00B050"/>
                </a:solidFill>
              </a:rPr>
              <a:t>?</a:t>
            </a:r>
            <a:endParaRPr sz="32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defRPr sz="1600" b="1">
                <a:solidFill>
                  <a:srgbClr val="FFFFFF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02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ko-KR" alt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Outlier </a:t>
            </a:r>
            <a:r>
              <a:rPr lang="ko-KR" altLang="en-US" sz="3200" dirty="0">
                <a:solidFill>
                  <a:srgbClr val="00B050"/>
                </a:solidFill>
              </a:rPr>
              <a:t>선정의 기준</a:t>
            </a:r>
            <a:r>
              <a:rPr lang="en-US" altLang="ko-KR" sz="3200" dirty="0">
                <a:solidFill>
                  <a:srgbClr val="00B050"/>
                </a:solidFill>
              </a:rPr>
              <a:t>?</a:t>
            </a:r>
            <a:endParaRPr lang="ko-KR" altLang="en-US" sz="32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defRPr sz="1600" b="1">
                <a:solidFill>
                  <a:srgbClr val="FFFFFF"/>
                </a:solidFill>
              </a:defRPr>
            </a:pPr>
            <a:r>
              <a:rPr lang="en-US" altLang="ko-KR" sz="3200" dirty="0">
                <a:solidFill>
                  <a:schemeClr val="bg1"/>
                </a:solidFill>
              </a:rPr>
              <a:t>03</a:t>
            </a:r>
            <a:r>
              <a:rPr lang="ko-KR" altLang="en-US" sz="3200" dirty="0">
                <a:solidFill>
                  <a:schemeClr val="bg1"/>
                </a:solidFill>
              </a:rPr>
              <a:t>     </a:t>
            </a:r>
            <a:r>
              <a:rPr lang="ko-KR" altLang="en-US" sz="3200" dirty="0">
                <a:solidFill>
                  <a:srgbClr val="00B050"/>
                </a:solidFill>
              </a:rPr>
              <a:t>해석이 가능한 예측 방법</a:t>
            </a:r>
            <a:r>
              <a:rPr lang="en-US" altLang="ko-KR" sz="3200" dirty="0">
                <a:solidFill>
                  <a:srgbClr val="00B050"/>
                </a:solidFill>
              </a:rPr>
              <a:t>?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200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3"/>
          <p:cNvSpPr txBox="1"/>
          <p:nvPr/>
        </p:nvSpPr>
        <p:spPr>
          <a:xfrm>
            <a:off x="90701" y="54990"/>
            <a:ext cx="448129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 b="1">
                <a:solidFill>
                  <a:srgbClr val="892D32"/>
                </a:solidFill>
              </a:defRPr>
            </a:lvl1pPr>
          </a:lstStyle>
          <a:p>
            <a:r>
              <a:rPr lang="ko-KR" altLang="en-US" sz="5400" dirty="0">
                <a:solidFill>
                  <a:srgbClr val="00B050"/>
                </a:solidFill>
              </a:rPr>
              <a:t>목차</a:t>
            </a:r>
            <a:endParaRPr sz="5400" dirty="0">
              <a:solidFill>
                <a:srgbClr val="00B050"/>
              </a:solidFill>
            </a:endParaRPr>
          </a:p>
        </p:txBody>
      </p:sp>
      <p:sp>
        <p:nvSpPr>
          <p:cNvPr id="119" name="직사각형 14"/>
          <p:cNvSpPr/>
          <p:nvPr/>
        </p:nvSpPr>
        <p:spPr>
          <a:xfrm>
            <a:off x="-1" y="1121664"/>
            <a:ext cx="1763690" cy="5733930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120" name="TextBox 31"/>
          <p:cNvSpPr txBox="1"/>
          <p:nvPr/>
        </p:nvSpPr>
        <p:spPr>
          <a:xfrm>
            <a:off x="982811" y="1901650"/>
            <a:ext cx="6593161" cy="2222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FFFFFF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01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ko-KR" altLang="en-US" sz="3200" dirty="0">
                <a:solidFill>
                  <a:srgbClr val="00B050"/>
                </a:solidFill>
              </a:rPr>
              <a:t>데이터 분석</a:t>
            </a:r>
            <a:endParaRPr sz="32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defRPr sz="1600" b="1">
                <a:solidFill>
                  <a:srgbClr val="FFFFFF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02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ko-KR" altLang="en-US" sz="3200" dirty="0">
                <a:solidFill>
                  <a:srgbClr val="00B050"/>
                </a:solidFill>
              </a:rPr>
              <a:t>모델 선정</a:t>
            </a:r>
            <a:endParaRPr lang="en-US" altLang="ko-KR" sz="32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defRPr sz="1600" b="1">
                <a:solidFill>
                  <a:srgbClr val="FFFFFF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0</a:t>
            </a:r>
            <a:r>
              <a:rPr lang="en-US" sz="3200" dirty="0">
                <a:solidFill>
                  <a:schemeClr val="bg1"/>
                </a:solidFill>
              </a:rPr>
              <a:t>3</a:t>
            </a:r>
            <a:r>
              <a:rPr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>
                <a:solidFill>
                  <a:srgbClr val="00B050"/>
                </a:solidFill>
              </a:rPr>
              <a:t>평가 및 예측</a:t>
            </a:r>
            <a:endParaRPr lang="en-US" altLang="ko-KR" sz="3200" dirty="0">
              <a:solidFill>
                <a:srgbClr val="00B050"/>
              </a:solidFill>
            </a:endParaRPr>
          </a:p>
        </p:txBody>
      </p:sp>
      <p:sp>
        <p:nvSpPr>
          <p:cNvPr id="121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3333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34" name="대각선 방향의 모서리가 잘린 사각형 6"/>
          <p:cNvGrpSpPr/>
          <p:nvPr/>
        </p:nvGrpSpPr>
        <p:grpSpPr>
          <a:xfrm>
            <a:off x="153413" y="216893"/>
            <a:ext cx="8568476" cy="843811"/>
            <a:chOff x="36001" y="12351"/>
            <a:chExt cx="8568474" cy="375907"/>
          </a:xfrm>
        </p:grpSpPr>
        <p:sp>
          <p:nvSpPr>
            <p:cNvPr id="132" name="도형"/>
            <p:cNvSpPr/>
            <p:nvPr/>
          </p:nvSpPr>
          <p:spPr>
            <a:xfrm>
              <a:off x="36001" y="12351"/>
              <a:ext cx="8568474" cy="375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182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02 About DataSet"/>
            <p:cNvSpPr txBox="1"/>
            <p:nvPr/>
          </p:nvSpPr>
          <p:spPr>
            <a:xfrm>
              <a:off x="72003" y="75931"/>
              <a:ext cx="8496470" cy="224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rPr lang="en-US" altLang="ko-KR" sz="3200" dirty="0"/>
                <a:t>1. </a:t>
              </a:r>
              <a:r>
                <a:rPr lang="ko-KR" altLang="en-US" sz="3200" dirty="0"/>
                <a:t>데이터 분석 </a:t>
              </a:r>
              <a:r>
                <a:rPr lang="en-US" altLang="ko-KR" sz="3200" dirty="0"/>
                <a:t>: X</a:t>
              </a:r>
              <a:r>
                <a:rPr lang="ko-KR" altLang="en-US" sz="3200" dirty="0"/>
                <a:t>변수와 </a:t>
              </a:r>
              <a:r>
                <a:rPr lang="en-US" altLang="ko-KR" sz="3200" dirty="0"/>
                <a:t>Y</a:t>
              </a:r>
              <a:r>
                <a:rPr lang="ko-KR" altLang="en-US" sz="3200" dirty="0"/>
                <a:t>변수</a:t>
              </a:r>
              <a:endParaRPr sz="3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E65D93-ED56-4C25-A292-CFA0022EF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3" y="1251895"/>
            <a:ext cx="7878249" cy="29675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4685C0-E411-4B62-BB91-A273AF3C6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8" y="4323706"/>
            <a:ext cx="5959032" cy="231740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9DAE29-EF8C-44B5-8A92-406B60FDF202}"/>
              </a:ext>
            </a:extLst>
          </p:cNvPr>
          <p:cNvCxnSpPr/>
          <p:nvPr/>
        </p:nvCxnSpPr>
        <p:spPr>
          <a:xfrm>
            <a:off x="3765176" y="4410635"/>
            <a:ext cx="23637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BCD790-27B4-4483-991A-6A0F222BF3CD}"/>
              </a:ext>
            </a:extLst>
          </p:cNvPr>
          <p:cNvCxnSpPr/>
          <p:nvPr/>
        </p:nvCxnSpPr>
        <p:spPr>
          <a:xfrm>
            <a:off x="3765176" y="6563172"/>
            <a:ext cx="23637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DE0A6D-E749-40DA-97E9-44AFFC1D6540}"/>
              </a:ext>
            </a:extLst>
          </p:cNvPr>
          <p:cNvCxnSpPr/>
          <p:nvPr/>
        </p:nvCxnSpPr>
        <p:spPr>
          <a:xfrm>
            <a:off x="6128890" y="4410635"/>
            <a:ext cx="0" cy="2230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472EBB-1C54-4F84-A60E-560582227DE6}"/>
              </a:ext>
            </a:extLst>
          </p:cNvPr>
          <p:cNvCxnSpPr/>
          <p:nvPr/>
        </p:nvCxnSpPr>
        <p:spPr>
          <a:xfrm>
            <a:off x="3765176" y="4410635"/>
            <a:ext cx="0" cy="2230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EC5BD-1860-46A1-900B-8E54A8C5B62F}"/>
              </a:ext>
            </a:extLst>
          </p:cNvPr>
          <p:cNvSpPr txBox="1"/>
          <p:nvPr/>
        </p:nvSpPr>
        <p:spPr>
          <a:xfrm>
            <a:off x="6359071" y="4494820"/>
            <a:ext cx="2460928" cy="2062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/>
              <a:t>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/>
              <a:t>      X</a:t>
            </a:r>
            <a:r>
              <a:rPr lang="ko-KR" altLang="en-US" sz="3200" b="1" dirty="0"/>
              <a:t>변수</a:t>
            </a:r>
            <a:endParaRPr lang="en-US" altLang="ko-KR" sz="32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/>
              <a:t>      Y</a:t>
            </a:r>
            <a:r>
              <a:rPr lang="ko-KR" altLang="en-US" sz="3200" b="1" dirty="0"/>
              <a:t>변수</a:t>
            </a:r>
            <a:endParaRPr kumimoji="0" lang="ko-KR" altLang="en-US" sz="32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0ED39D2-0C36-42E8-9720-EEC00CE2D6F6}"/>
              </a:ext>
            </a:extLst>
          </p:cNvPr>
          <p:cNvSpPr/>
          <p:nvPr/>
        </p:nvSpPr>
        <p:spPr>
          <a:xfrm>
            <a:off x="6426189" y="6103365"/>
            <a:ext cx="441061" cy="3852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D0E1E0C-106C-48EB-9CD6-1F90EA5E95DC}"/>
              </a:ext>
            </a:extLst>
          </p:cNvPr>
          <p:cNvSpPr/>
          <p:nvPr/>
        </p:nvSpPr>
        <p:spPr>
          <a:xfrm>
            <a:off x="7245334" y="4303629"/>
            <a:ext cx="578644" cy="559392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5" name="직사각형 3"/>
          <p:cNvSpPr txBox="1"/>
          <p:nvPr/>
        </p:nvSpPr>
        <p:spPr>
          <a:xfrm>
            <a:off x="152985" y="1060541"/>
            <a:ext cx="8505961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9700" defTabSz="457200">
              <a:buClr>
                <a:srgbClr val="000000"/>
              </a:buClr>
              <a:buSzPct val="100000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X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변수</a:t>
            </a:r>
            <a:endParaRPr lang="en-US" altLang="ko-KR"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Instant </a:t>
            </a:r>
            <a:r>
              <a:rPr 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순서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Dteday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시간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연-월-일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eason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계절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139700" defTabSz="457200">
              <a:buClr>
                <a:srgbClr val="000000"/>
              </a:buClr>
              <a:buSzPct val="100000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1: 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봄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2: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여름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3: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가을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4: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겨울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Y</a:t>
            </a:r>
            <a:r>
              <a:rPr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시간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연도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</a:t>
            </a:r>
            <a:r>
              <a:rPr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nth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시간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월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H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oliday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1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공휴일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0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평일 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eekday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요일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139700" defTabSz="457200">
              <a:buClr>
                <a:srgbClr val="000000"/>
              </a:buClr>
              <a:buSzPct val="100000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(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월요일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 6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일요일</a:t>
            </a:r>
            <a:r>
              <a:rPr 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) </a:t>
            </a:r>
          </a:p>
          <a:p>
            <a:pPr marL="139700" defTabSz="457200">
              <a:buClr>
                <a:srgbClr val="000000"/>
              </a:buClr>
              <a:buSzPct val="100000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139700" defTabSz="457200">
              <a:buClr>
                <a:srgbClr val="000000"/>
              </a:buClr>
              <a:buSzPct val="100000"/>
              <a:defRPr sz="14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Y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변수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asual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비회원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대여량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egistered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회원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대여량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Cn</a:t>
            </a:r>
            <a:r>
              <a:rPr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총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대여랑</a:t>
            </a:r>
            <a:endParaRPr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5B4F572E-DDA2-4554-86DB-7346C5F7E221}"/>
              </a:ext>
            </a:extLst>
          </p:cNvPr>
          <p:cNvSpPr txBox="1"/>
          <p:nvPr/>
        </p:nvSpPr>
        <p:spPr>
          <a:xfrm>
            <a:off x="4895142" y="1387394"/>
            <a:ext cx="368187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Workingday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: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근무일</a:t>
            </a:r>
            <a:endParaRPr lang="en-US"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eathers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날씨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marL="139700" defTabSz="457200">
              <a:buClr>
                <a:srgbClr val="000000"/>
              </a:buClr>
              <a:buSzPct val="100000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1: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쾌청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</a:t>
            </a:r>
          </a:p>
          <a:p>
            <a:pPr marL="139700" defTabSz="457200">
              <a:buClr>
                <a:srgbClr val="000000"/>
              </a:buClr>
              <a:buSzPct val="100000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2: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약간의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안개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구름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</a:t>
            </a:r>
          </a:p>
          <a:p>
            <a:pPr marL="139700" defTabSz="457200">
              <a:buClr>
                <a:srgbClr val="000000"/>
              </a:buClr>
              <a:buSzPct val="100000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3: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약간의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눈, 비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천둥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marL="139700" defTabSz="457200">
              <a:buClr>
                <a:srgbClr val="000000"/>
              </a:buClr>
              <a:buSzPct val="100000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   4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폭우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우박 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emp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온도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</a:t>
            </a:r>
            <a:r>
              <a:rPr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temp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체감</a:t>
            </a:r>
            <a:r>
              <a:rPr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온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도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H</a:t>
            </a: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um</a:t>
            </a:r>
            <a:r>
              <a:rPr sz="24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b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습도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  <a:p>
            <a:pPr marL="457200" indent="-317500" defTabSz="457200">
              <a:buClr>
                <a:srgbClr val="000000"/>
              </a:buClr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windspeed</a:t>
            </a:r>
            <a:r>
              <a:rPr sz="24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r>
              <a:rPr lang="en-US" altLang="ko-KR" sz="24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:</a:t>
            </a:r>
            <a:r>
              <a:rPr sz="24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sz="2400" b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풍속</a:t>
            </a:r>
            <a:endParaRPr lang="en-US" altLang="ko-KR" sz="24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" name="도형">
            <a:extLst>
              <a:ext uri="{FF2B5EF4-FFF2-40B4-BE49-F238E27FC236}">
                <a16:creationId xmlns:a16="http://schemas.microsoft.com/office/drawing/2014/main" id="{EECE954C-E29C-422A-8DFA-78DF8941C073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02 About DataSet">
            <a:extLst>
              <a:ext uri="{FF2B5EF4-FFF2-40B4-BE49-F238E27FC236}">
                <a16:creationId xmlns:a16="http://schemas.microsoft.com/office/drawing/2014/main" id="{3A642085-A47B-4CAB-A62C-5F0A46B3C8F9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데이터 분석 </a:t>
            </a:r>
            <a:r>
              <a:rPr lang="en-US" altLang="ko-KR" sz="3200" dirty="0"/>
              <a:t>: X</a:t>
            </a:r>
            <a:r>
              <a:rPr lang="ko-KR" altLang="en-US" sz="3200" dirty="0"/>
              <a:t>변수와 </a:t>
            </a:r>
            <a:r>
              <a:rPr lang="en-US" altLang="ko-KR" sz="3200" dirty="0"/>
              <a:t>Y</a:t>
            </a:r>
            <a:r>
              <a:rPr lang="ko-KR" altLang="en-US" sz="3200" dirty="0"/>
              <a:t>변수</a:t>
            </a:r>
            <a:endParaRPr sz="3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660AD7-C44E-4445-8966-75518CCA3694}"/>
              </a:ext>
            </a:extLst>
          </p:cNvPr>
          <p:cNvCxnSpPr/>
          <p:nvPr/>
        </p:nvCxnSpPr>
        <p:spPr>
          <a:xfrm>
            <a:off x="4980791" y="3625327"/>
            <a:ext cx="3463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41AB3E-CB37-4A41-8175-7B53B3114304}"/>
              </a:ext>
            </a:extLst>
          </p:cNvPr>
          <p:cNvCxnSpPr/>
          <p:nvPr/>
        </p:nvCxnSpPr>
        <p:spPr>
          <a:xfrm>
            <a:off x="4980791" y="5189507"/>
            <a:ext cx="3463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E8EB09-0343-401F-ABC8-8623F05370B0}"/>
              </a:ext>
            </a:extLst>
          </p:cNvPr>
          <p:cNvCxnSpPr/>
          <p:nvPr/>
        </p:nvCxnSpPr>
        <p:spPr>
          <a:xfrm>
            <a:off x="8444753" y="3625327"/>
            <a:ext cx="0" cy="1562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879EC7-DC8A-48BE-9B7C-0155333E56D5}"/>
              </a:ext>
            </a:extLst>
          </p:cNvPr>
          <p:cNvCxnSpPr/>
          <p:nvPr/>
        </p:nvCxnSpPr>
        <p:spPr>
          <a:xfrm>
            <a:off x="5004099" y="3625327"/>
            <a:ext cx="0" cy="1562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892DC3-6771-4E8B-ACEF-0B6D94B90533}"/>
              </a:ext>
            </a:extLst>
          </p:cNvPr>
          <p:cNvSpPr txBox="1"/>
          <p:nvPr/>
        </p:nvSpPr>
        <p:spPr>
          <a:xfrm>
            <a:off x="5004099" y="5430299"/>
            <a:ext cx="3463961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/>
              <a:t>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/>
              <a:t>           </a:t>
            </a:r>
            <a:r>
              <a:rPr lang="ko-KR" altLang="en-US" sz="2800" b="1" dirty="0"/>
              <a:t>연속적인 변수</a:t>
            </a:r>
            <a:endParaRPr kumimoji="0" lang="ko-KR" altLang="en-US" sz="2000" b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30E3E3B-AE6B-4A46-B3F7-5FEE771982B6}"/>
              </a:ext>
            </a:extLst>
          </p:cNvPr>
          <p:cNvSpPr/>
          <p:nvPr/>
        </p:nvSpPr>
        <p:spPr>
          <a:xfrm>
            <a:off x="6970954" y="5358383"/>
            <a:ext cx="516367" cy="49772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524E13F-87BC-4982-9B12-949470ACFC6C}"/>
              </a:ext>
            </a:extLst>
          </p:cNvPr>
          <p:cNvSpPr/>
          <p:nvPr/>
        </p:nvSpPr>
        <p:spPr>
          <a:xfrm>
            <a:off x="5464884" y="6032593"/>
            <a:ext cx="516367" cy="41202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513880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28" name="직사각형 3"/>
          <p:cNvSpPr txBox="1"/>
          <p:nvPr/>
        </p:nvSpPr>
        <p:spPr>
          <a:xfrm>
            <a:off x="314038" y="1323552"/>
            <a:ext cx="850596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  <a:p>
            <a:pPr>
              <a:defRPr sz="1400" b="1"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F2837-49C3-4B0B-B64B-B9A049BC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8" y="1084111"/>
            <a:ext cx="5188259" cy="5424869"/>
          </a:xfrm>
          <a:prstGeom prst="rect">
            <a:avLst/>
          </a:prstGeom>
        </p:spPr>
      </p:pic>
      <p:sp>
        <p:nvSpPr>
          <p:cNvPr id="14" name="도형">
            <a:extLst>
              <a:ext uri="{FF2B5EF4-FFF2-40B4-BE49-F238E27FC236}">
                <a16:creationId xmlns:a16="http://schemas.microsoft.com/office/drawing/2014/main" id="{A781E020-A338-4F8D-BEBD-6381AB8D2FBC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02 About DataSet">
            <a:extLst>
              <a:ext uri="{FF2B5EF4-FFF2-40B4-BE49-F238E27FC236}">
                <a16:creationId xmlns:a16="http://schemas.microsoft.com/office/drawing/2014/main" id="{917DEF5A-0055-493F-B85C-FA96DCE033DA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데이터 분석 </a:t>
            </a:r>
            <a:r>
              <a:rPr lang="en-US" altLang="ko-KR" sz="3200" dirty="0"/>
              <a:t>: </a:t>
            </a:r>
            <a:r>
              <a:rPr lang="ko-KR" altLang="en-US" sz="3200" dirty="0"/>
              <a:t>시각화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2187157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2" name="그룹 1"/>
          <p:cNvGrpSpPr/>
          <p:nvPr/>
        </p:nvGrpSpPr>
        <p:grpSpPr>
          <a:xfrm>
            <a:off x="547448" y="1144237"/>
            <a:ext cx="8040085" cy="5277829"/>
            <a:chOff x="-150727" y="49083"/>
            <a:chExt cx="9278295" cy="58775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FEBA9C-3EEF-499C-A0B9-1F39F8B59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727" y="189018"/>
              <a:ext cx="3174343" cy="317434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D417B87-5CEB-4EC6-9B3F-8391868E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8" y="3942383"/>
              <a:ext cx="3023615" cy="198424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22D87A-C872-4025-B0CD-4C3C8E91C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988" y="75068"/>
              <a:ext cx="3254398" cy="325439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86297DD-7348-4C59-8AAB-0205188A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3290" y="49083"/>
              <a:ext cx="3314278" cy="331427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580AF5-99AA-470E-9FD8-8464D1E15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153" y="4008221"/>
              <a:ext cx="2884126" cy="189270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FFA18B1-91F8-456D-BF82-63D87F5B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86" y="4008221"/>
              <a:ext cx="2884126" cy="1892708"/>
            </a:xfrm>
            <a:prstGeom prst="rect">
              <a:avLst/>
            </a:prstGeom>
          </p:spPr>
        </p:pic>
      </p:grpSp>
      <p:sp>
        <p:nvSpPr>
          <p:cNvPr id="16" name="도형">
            <a:extLst>
              <a:ext uri="{FF2B5EF4-FFF2-40B4-BE49-F238E27FC236}">
                <a16:creationId xmlns:a16="http://schemas.microsoft.com/office/drawing/2014/main" id="{AC04C39C-F819-4F70-AA1A-2E0FE598F9B4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02 About DataSet">
            <a:extLst>
              <a:ext uri="{FF2B5EF4-FFF2-40B4-BE49-F238E27FC236}">
                <a16:creationId xmlns:a16="http://schemas.microsoft.com/office/drawing/2014/main" id="{948A2052-5C51-41FD-B24C-F3118A261101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데이터 분석 </a:t>
            </a:r>
            <a:r>
              <a:rPr lang="en-US" altLang="ko-KR" sz="3200" dirty="0"/>
              <a:t>: </a:t>
            </a:r>
            <a:r>
              <a:rPr lang="ko-KR" altLang="en-US" sz="3200" dirty="0"/>
              <a:t>시각화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211105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" name="도형">
            <a:extLst>
              <a:ext uri="{FF2B5EF4-FFF2-40B4-BE49-F238E27FC236}">
                <a16:creationId xmlns:a16="http://schemas.microsoft.com/office/drawing/2014/main" id="{21C94CCA-E08A-4319-B56F-153A4E62BD4C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02 About DataSet">
            <a:extLst>
              <a:ext uri="{FF2B5EF4-FFF2-40B4-BE49-F238E27FC236}">
                <a16:creationId xmlns:a16="http://schemas.microsoft.com/office/drawing/2014/main" id="{7F08E62A-55EF-40D7-BEE2-5207977A5602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데이터 분석 </a:t>
            </a:r>
            <a:r>
              <a:rPr lang="en-US" altLang="ko-KR" sz="3200" dirty="0"/>
              <a:t>: </a:t>
            </a:r>
            <a:r>
              <a:rPr lang="ko-KR" altLang="en-US" sz="3200" dirty="0"/>
              <a:t>시각화</a:t>
            </a:r>
            <a:endParaRPr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BC43F-D96A-4B22-9527-E6D41BA6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5" y="1062864"/>
            <a:ext cx="8698317" cy="44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419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8819999" y="6561379"/>
            <a:ext cx="324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" name="도형">
            <a:extLst>
              <a:ext uri="{FF2B5EF4-FFF2-40B4-BE49-F238E27FC236}">
                <a16:creationId xmlns:a16="http://schemas.microsoft.com/office/drawing/2014/main" id="{21C94CCA-E08A-4319-B56F-153A4E62BD4C}"/>
              </a:ext>
            </a:extLst>
          </p:cNvPr>
          <p:cNvSpPr/>
          <p:nvPr/>
        </p:nvSpPr>
        <p:spPr>
          <a:xfrm>
            <a:off x="152985" y="140683"/>
            <a:ext cx="8568476" cy="73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418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82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02 About DataSet">
            <a:extLst>
              <a:ext uri="{FF2B5EF4-FFF2-40B4-BE49-F238E27FC236}">
                <a16:creationId xmlns:a16="http://schemas.microsoft.com/office/drawing/2014/main" id="{7F08E62A-55EF-40D7-BEE2-5207977A5602}"/>
              </a:ext>
            </a:extLst>
          </p:cNvPr>
          <p:cNvSpPr txBox="1"/>
          <p:nvPr/>
        </p:nvSpPr>
        <p:spPr>
          <a:xfrm>
            <a:off x="224989" y="234976"/>
            <a:ext cx="8496472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US" altLang="ko-KR" sz="3200" dirty="0"/>
              <a:t>1. </a:t>
            </a:r>
            <a:r>
              <a:rPr lang="ko-KR" altLang="en-US" sz="3200" dirty="0"/>
              <a:t>데이터 분석 </a:t>
            </a:r>
            <a:r>
              <a:rPr lang="en-US" altLang="ko-KR" sz="3200" dirty="0"/>
              <a:t>: </a:t>
            </a:r>
            <a:r>
              <a:rPr lang="ko-KR" altLang="en-US" sz="3200" dirty="0"/>
              <a:t>시각화</a:t>
            </a:r>
            <a:endParaRPr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BCC97-C10F-4EC0-97B8-89964886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4" y="1080441"/>
            <a:ext cx="5662599" cy="54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376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357</Words>
  <Application>Microsoft Office PowerPoint</Application>
  <PresentationFormat>화면 슬라이드 쇼(4:3)</PresentationFormat>
  <Paragraphs>113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Helvetica Neue</vt:lpstr>
      <vt:lpstr>NanumGothic 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hs</cp:lastModifiedBy>
  <cp:revision>29</cp:revision>
  <dcterms:modified xsi:type="dcterms:W3CDTF">2019-02-01T11:50:01Z</dcterms:modified>
</cp:coreProperties>
</file>