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DD6B-22CD-D342-969A-1F9901481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8E5E19-845B-E94B-BC6A-6CEE834DB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E4B21-149A-114F-ADEB-293354946704}"/>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5" name="Footer Placeholder 4">
            <a:extLst>
              <a:ext uri="{FF2B5EF4-FFF2-40B4-BE49-F238E27FC236}">
                <a16:creationId xmlns:a16="http://schemas.microsoft.com/office/drawing/2014/main" id="{A346DB08-F049-E146-82FE-12795D216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E5B0B-A238-BB41-9646-697CC82FD0C6}"/>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67741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8A83-D625-7B4B-B8AF-49DA23579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E5E8A-99D9-2A43-8FEB-601D75168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8B678-82A4-394E-8925-67870CC4551C}"/>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5" name="Footer Placeholder 4">
            <a:extLst>
              <a:ext uri="{FF2B5EF4-FFF2-40B4-BE49-F238E27FC236}">
                <a16:creationId xmlns:a16="http://schemas.microsoft.com/office/drawing/2014/main" id="{34A77E03-D300-4A4C-AE00-B69069737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104AF-7C54-4841-80D5-88EC5D89FDE6}"/>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53922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D18E3-076B-4148-AEC2-9659101BE1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55FD26-ADDF-DA43-B948-1174490B9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AA710-3B73-4942-AC67-69738DA77606}"/>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5" name="Footer Placeholder 4">
            <a:extLst>
              <a:ext uri="{FF2B5EF4-FFF2-40B4-BE49-F238E27FC236}">
                <a16:creationId xmlns:a16="http://schemas.microsoft.com/office/drawing/2014/main" id="{B6664B6A-B3C9-A34E-8713-9F5775ABB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00787-3034-6F40-9E76-6224AD52D304}"/>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72948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097-BE33-C041-93E1-CC4DD3A50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5A97B-20EC-0E4E-A365-BEE4B6DFF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EBCCA-F307-564C-9507-0A4B67118876}"/>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5" name="Footer Placeholder 4">
            <a:extLst>
              <a:ext uri="{FF2B5EF4-FFF2-40B4-BE49-F238E27FC236}">
                <a16:creationId xmlns:a16="http://schemas.microsoft.com/office/drawing/2014/main" id="{32090CD8-C970-D940-82EC-D8B18BA9E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65378-AF84-E647-BB9A-CD421A19C930}"/>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7528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4352-EA83-E54C-AFB3-2057AB4DA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2FC228-C5D6-9D48-A73D-6636E2D58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692E2-F7D7-3348-9141-A5167A1A8893}"/>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5" name="Footer Placeholder 4">
            <a:extLst>
              <a:ext uri="{FF2B5EF4-FFF2-40B4-BE49-F238E27FC236}">
                <a16:creationId xmlns:a16="http://schemas.microsoft.com/office/drawing/2014/main" id="{91C7F41C-87F4-D443-AACA-2BB3C1003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73EF9-57C3-3B44-8355-54E9A1943821}"/>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94389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0BFE-984F-0242-AF7B-0522E476E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44CE6-FB6A-BC4D-895E-5F2E8D1A03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31F15-54BA-C14C-900E-B865087AD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9C2322-393F-4E46-9A0D-943938681EEF}"/>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6" name="Footer Placeholder 5">
            <a:extLst>
              <a:ext uri="{FF2B5EF4-FFF2-40B4-BE49-F238E27FC236}">
                <a16:creationId xmlns:a16="http://schemas.microsoft.com/office/drawing/2014/main" id="{BD19831E-5827-3C4C-B131-92EDAEEF2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838A0-9085-C143-B56B-61F40150D7C1}"/>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59033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9CD2-F739-9A4D-A3F1-F31E7601E4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3E24A-1C2D-0A43-B2E5-881FC0060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EBF83-6ADE-E54F-BBAC-564F574A5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B0CE-617E-0746-AB4F-6EDCA1588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75886-4189-5942-8431-699F80CEF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7BC98-3F3F-0949-84DF-DA8BC6A140B5}"/>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8" name="Footer Placeholder 7">
            <a:extLst>
              <a:ext uri="{FF2B5EF4-FFF2-40B4-BE49-F238E27FC236}">
                <a16:creationId xmlns:a16="http://schemas.microsoft.com/office/drawing/2014/main" id="{FF2CAAB5-B1E4-454F-9752-DE1DAC0498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084743-AF38-5045-B2AF-121BBF988119}"/>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248692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329-A11C-CF49-BFE6-1DBC9F30F2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37CCD2-F6BF-0A49-9564-54885759434D}"/>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4" name="Footer Placeholder 3">
            <a:extLst>
              <a:ext uri="{FF2B5EF4-FFF2-40B4-BE49-F238E27FC236}">
                <a16:creationId xmlns:a16="http://schemas.microsoft.com/office/drawing/2014/main" id="{0A9EFAA3-4160-0D45-A79D-78B417513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2682C-8DD2-7A40-B200-25065891D633}"/>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94692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4EF1B3-7D5A-E64D-956B-ECBA1A4456B6}"/>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3" name="Footer Placeholder 2">
            <a:extLst>
              <a:ext uri="{FF2B5EF4-FFF2-40B4-BE49-F238E27FC236}">
                <a16:creationId xmlns:a16="http://schemas.microsoft.com/office/drawing/2014/main" id="{B83FD57B-4007-364C-A40A-3AAFAAF93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02771-1F66-BA44-9CCD-31510BD6BA30}"/>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96972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FB34-93AC-064A-BD11-57FCD3C79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EBA0C2-DE23-014A-A083-257027B8E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89568-333A-1446-8B35-DE44077AA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AD0EB-0666-5340-88FD-D81603C5DFEB}"/>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6" name="Footer Placeholder 5">
            <a:extLst>
              <a:ext uri="{FF2B5EF4-FFF2-40B4-BE49-F238E27FC236}">
                <a16:creationId xmlns:a16="http://schemas.microsoft.com/office/drawing/2014/main" id="{E69AF741-29E0-4642-BCAA-296A3B6C6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1D2AC-247D-C74C-90AB-2F8D1274D98E}"/>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339352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E1A4-4700-2C44-B404-73015E332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3E5FAE-06FD-0E46-A353-E17352B07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A1326-AF17-EB4D-9D45-25B494DC7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B57A5-3DA9-9040-A70D-CD3E47594625}"/>
              </a:ext>
            </a:extLst>
          </p:cNvPr>
          <p:cNvSpPr>
            <a:spLocks noGrp="1"/>
          </p:cNvSpPr>
          <p:nvPr>
            <p:ph type="dt" sz="half" idx="10"/>
          </p:nvPr>
        </p:nvSpPr>
        <p:spPr/>
        <p:txBody>
          <a:bodyPr/>
          <a:lstStyle/>
          <a:p>
            <a:fld id="{BBFFCB5F-4F0A-CB44-880D-39F70B426E1D}" type="datetimeFigureOut">
              <a:rPr lang="en-US" smtClean="0"/>
              <a:t>11/19/21</a:t>
            </a:fld>
            <a:endParaRPr lang="en-US"/>
          </a:p>
        </p:txBody>
      </p:sp>
      <p:sp>
        <p:nvSpPr>
          <p:cNvPr id="6" name="Footer Placeholder 5">
            <a:extLst>
              <a:ext uri="{FF2B5EF4-FFF2-40B4-BE49-F238E27FC236}">
                <a16:creationId xmlns:a16="http://schemas.microsoft.com/office/drawing/2014/main" id="{BA6027F5-5550-504C-B46C-07F4BB0D7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94B82-C1F1-0844-A9CF-4BD088392E84}"/>
              </a:ext>
            </a:extLst>
          </p:cNvPr>
          <p:cNvSpPr>
            <a:spLocks noGrp="1"/>
          </p:cNvSpPr>
          <p:nvPr>
            <p:ph type="sldNum" sz="quarter" idx="12"/>
          </p:nvPr>
        </p:nvSpPr>
        <p:spPr/>
        <p:txBody>
          <a:bodyPr/>
          <a:lstStyle/>
          <a:p>
            <a:fld id="{025748DB-2ADA-0847-A49F-92B2FDBBE85C}" type="slidenum">
              <a:rPr lang="en-US" smtClean="0"/>
              <a:t>‹#›</a:t>
            </a:fld>
            <a:endParaRPr lang="en-US"/>
          </a:p>
        </p:txBody>
      </p:sp>
    </p:spTree>
    <p:extLst>
      <p:ext uri="{BB962C8B-B14F-4D97-AF65-F5344CB8AC3E}">
        <p14:creationId xmlns:p14="http://schemas.microsoft.com/office/powerpoint/2010/main" val="249463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AC17E-757C-CE41-A9B1-E7AAACB11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D949FB-F0E7-3E4D-A201-7E263156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5B720-4AAC-8348-8D32-F81D72B1E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FCB5F-4F0A-CB44-880D-39F70B426E1D}" type="datetimeFigureOut">
              <a:rPr lang="en-US" smtClean="0"/>
              <a:t>11/19/21</a:t>
            </a:fld>
            <a:endParaRPr lang="en-US"/>
          </a:p>
        </p:txBody>
      </p:sp>
      <p:sp>
        <p:nvSpPr>
          <p:cNvPr id="5" name="Footer Placeholder 4">
            <a:extLst>
              <a:ext uri="{FF2B5EF4-FFF2-40B4-BE49-F238E27FC236}">
                <a16:creationId xmlns:a16="http://schemas.microsoft.com/office/drawing/2014/main" id="{14AA33AC-EDD2-C349-BE1C-1708871BD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BCAA1-8832-6D48-B440-D59E5FAFC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48DB-2ADA-0847-A49F-92B2FDBBE85C}" type="slidenum">
              <a:rPr lang="en-US" smtClean="0"/>
              <a:t>‹#›</a:t>
            </a:fld>
            <a:endParaRPr lang="en-US"/>
          </a:p>
        </p:txBody>
      </p:sp>
    </p:spTree>
    <p:extLst>
      <p:ext uri="{BB962C8B-B14F-4D97-AF65-F5344CB8AC3E}">
        <p14:creationId xmlns:p14="http://schemas.microsoft.com/office/powerpoint/2010/main" val="4263120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FB0A-42B4-4948-A149-E5E9A0CB8F6A}"/>
              </a:ext>
            </a:extLst>
          </p:cNvPr>
          <p:cNvSpPr>
            <a:spLocks noGrp="1"/>
          </p:cNvSpPr>
          <p:nvPr>
            <p:ph type="title"/>
          </p:nvPr>
        </p:nvSpPr>
        <p:spPr/>
        <p:txBody>
          <a:bodyPr/>
          <a:lstStyle/>
          <a:p>
            <a:r>
              <a:rPr lang="en-US" dirty="0" err="1"/>
              <a:t>VIXCoin</a:t>
            </a:r>
            <a:endParaRPr lang="en-US" dirty="0"/>
          </a:p>
        </p:txBody>
      </p:sp>
      <p:sp>
        <p:nvSpPr>
          <p:cNvPr id="3" name="Content Placeholder 2">
            <a:extLst>
              <a:ext uri="{FF2B5EF4-FFF2-40B4-BE49-F238E27FC236}">
                <a16:creationId xmlns:a16="http://schemas.microsoft.com/office/drawing/2014/main" id="{8E2BCBA9-FE72-3645-8E0D-E57E59585D4B}"/>
              </a:ext>
            </a:extLst>
          </p:cNvPr>
          <p:cNvSpPr>
            <a:spLocks noGrp="1"/>
          </p:cNvSpPr>
          <p:nvPr>
            <p:ph idx="1"/>
          </p:nvPr>
        </p:nvSpPr>
        <p:spPr/>
        <p:txBody>
          <a:bodyPr/>
          <a:lstStyle/>
          <a:p>
            <a:r>
              <a:rPr lang="en-US" dirty="0"/>
              <a:t>General </a:t>
            </a:r>
            <a:r>
              <a:rPr lang="en-US" dirty="0" err="1"/>
              <a:t>conlclusions</a:t>
            </a:r>
            <a:r>
              <a:rPr lang="en-US" dirty="0"/>
              <a:t> on ML developing to predict VIXM</a:t>
            </a:r>
          </a:p>
        </p:txBody>
      </p:sp>
    </p:spTree>
    <p:extLst>
      <p:ext uri="{BB962C8B-B14F-4D97-AF65-F5344CB8AC3E}">
        <p14:creationId xmlns:p14="http://schemas.microsoft.com/office/powerpoint/2010/main" val="65212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15F3E8-BAA6-6D4E-8FB3-DD2CA133CF3A}"/>
              </a:ext>
            </a:extLst>
          </p:cNvPr>
          <p:cNvSpPr/>
          <p:nvPr/>
        </p:nvSpPr>
        <p:spPr>
          <a:xfrm>
            <a:off x="1128713" y="1328738"/>
            <a:ext cx="2689526" cy="224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X_filtered</a:t>
            </a:r>
            <a:endParaRPr lang="en-US" dirty="0"/>
          </a:p>
        </p:txBody>
      </p:sp>
      <p:sp>
        <p:nvSpPr>
          <p:cNvPr id="5" name="Rectangle 4">
            <a:extLst>
              <a:ext uri="{FF2B5EF4-FFF2-40B4-BE49-F238E27FC236}">
                <a16:creationId xmlns:a16="http://schemas.microsoft.com/office/drawing/2014/main" id="{B906ACDE-9E18-8648-BA83-88BC40B2C7ED}"/>
              </a:ext>
            </a:extLst>
          </p:cNvPr>
          <p:cNvSpPr/>
          <p:nvPr/>
        </p:nvSpPr>
        <p:spPr>
          <a:xfrm>
            <a:off x="5029201" y="1328738"/>
            <a:ext cx="1210962" cy="22431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 prediction</a:t>
            </a:r>
          </a:p>
        </p:txBody>
      </p:sp>
      <p:sp>
        <p:nvSpPr>
          <p:cNvPr id="6" name="Rectangle 5">
            <a:extLst>
              <a:ext uri="{FF2B5EF4-FFF2-40B4-BE49-F238E27FC236}">
                <a16:creationId xmlns:a16="http://schemas.microsoft.com/office/drawing/2014/main" id="{89A52A67-229C-794B-BCB4-9E2EAEBC341D}"/>
              </a:ext>
            </a:extLst>
          </p:cNvPr>
          <p:cNvSpPr/>
          <p:nvPr/>
        </p:nvSpPr>
        <p:spPr>
          <a:xfrm>
            <a:off x="8263462" y="1328737"/>
            <a:ext cx="1210962" cy="224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VIXM&gt;0</a:t>
            </a:r>
          </a:p>
        </p:txBody>
      </p:sp>
      <p:sp>
        <p:nvSpPr>
          <p:cNvPr id="7" name="Left Brace 6">
            <a:extLst>
              <a:ext uri="{FF2B5EF4-FFF2-40B4-BE49-F238E27FC236}">
                <a16:creationId xmlns:a16="http://schemas.microsoft.com/office/drawing/2014/main" id="{3CBE76A8-585F-3B4C-ADBC-BA981EF51621}"/>
              </a:ext>
            </a:extLst>
          </p:cNvPr>
          <p:cNvSpPr/>
          <p:nvPr/>
        </p:nvSpPr>
        <p:spPr>
          <a:xfrm rot="16200000">
            <a:off x="3379767" y="1349780"/>
            <a:ext cx="638303" cy="5082489"/>
          </a:xfrm>
          <a:prstGeom prst="lef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9D530900-C9A7-5849-A7F0-E3E294E6D24A}"/>
              </a:ext>
            </a:extLst>
          </p:cNvPr>
          <p:cNvSpPr txBox="1"/>
          <p:nvPr/>
        </p:nvSpPr>
        <p:spPr>
          <a:xfrm>
            <a:off x="3534031" y="4349578"/>
            <a:ext cx="988539" cy="584775"/>
          </a:xfrm>
          <a:prstGeom prst="rect">
            <a:avLst/>
          </a:prstGeom>
          <a:noFill/>
        </p:spPr>
        <p:txBody>
          <a:bodyPr wrap="square" rtlCol="0">
            <a:spAutoFit/>
          </a:bodyPr>
          <a:lstStyle/>
          <a:p>
            <a:r>
              <a:rPr lang="en-US" sz="3200" b="1" dirty="0"/>
              <a:t>X</a:t>
            </a:r>
          </a:p>
        </p:txBody>
      </p:sp>
      <p:sp>
        <p:nvSpPr>
          <p:cNvPr id="9" name="TextBox 8">
            <a:extLst>
              <a:ext uri="{FF2B5EF4-FFF2-40B4-BE49-F238E27FC236}">
                <a16:creationId xmlns:a16="http://schemas.microsoft.com/office/drawing/2014/main" id="{703C7E53-DD04-C043-A58E-A3482BDED68A}"/>
              </a:ext>
            </a:extLst>
          </p:cNvPr>
          <p:cNvSpPr txBox="1"/>
          <p:nvPr/>
        </p:nvSpPr>
        <p:spPr>
          <a:xfrm>
            <a:off x="5003649" y="128408"/>
            <a:ext cx="4245125" cy="1200329"/>
          </a:xfrm>
          <a:prstGeom prst="rect">
            <a:avLst/>
          </a:prstGeom>
          <a:noFill/>
        </p:spPr>
        <p:txBody>
          <a:bodyPr wrap="square" rtlCol="0">
            <a:spAutoFit/>
          </a:bodyPr>
          <a:lstStyle/>
          <a:p>
            <a:r>
              <a:rPr lang="en-US" b="1" dirty="0">
                <a:solidFill>
                  <a:schemeClr val="accent2">
                    <a:lumMod val="75000"/>
                  </a:schemeClr>
                </a:solidFill>
              </a:rPr>
              <a:t>2. Create Function to predict VIX. Arguments are tickers and </a:t>
            </a:r>
            <a:r>
              <a:rPr lang="en-US" b="1" dirty="0" err="1">
                <a:solidFill>
                  <a:schemeClr val="accent2">
                    <a:lumMod val="75000"/>
                  </a:schemeClr>
                </a:solidFill>
              </a:rPr>
              <a:t>adaboost</a:t>
            </a:r>
            <a:r>
              <a:rPr lang="en-US" b="1" dirty="0">
                <a:solidFill>
                  <a:schemeClr val="accent2">
                    <a:lumMod val="75000"/>
                  </a:schemeClr>
                </a:solidFill>
              </a:rPr>
              <a:t> parameters. Good to apply modular concept for functions</a:t>
            </a:r>
          </a:p>
        </p:txBody>
      </p:sp>
      <p:sp>
        <p:nvSpPr>
          <p:cNvPr id="10" name="TextBox 9">
            <a:extLst>
              <a:ext uri="{FF2B5EF4-FFF2-40B4-BE49-F238E27FC236}">
                <a16:creationId xmlns:a16="http://schemas.microsoft.com/office/drawing/2014/main" id="{43F38730-AEA5-5D42-8DA6-9572737982E2}"/>
              </a:ext>
            </a:extLst>
          </p:cNvPr>
          <p:cNvSpPr txBox="1"/>
          <p:nvPr/>
        </p:nvSpPr>
        <p:spPr>
          <a:xfrm>
            <a:off x="8263462" y="4362393"/>
            <a:ext cx="1210962" cy="584775"/>
          </a:xfrm>
          <a:prstGeom prst="rect">
            <a:avLst/>
          </a:prstGeom>
          <a:noFill/>
        </p:spPr>
        <p:txBody>
          <a:bodyPr wrap="square" rtlCol="0">
            <a:spAutoFit/>
          </a:bodyPr>
          <a:lstStyle/>
          <a:p>
            <a:pPr algn="ctr"/>
            <a:r>
              <a:rPr lang="en-US" sz="3200" b="1" dirty="0"/>
              <a:t>Y</a:t>
            </a:r>
          </a:p>
        </p:txBody>
      </p:sp>
      <p:sp>
        <p:nvSpPr>
          <p:cNvPr id="11" name="TextBox 10">
            <a:extLst>
              <a:ext uri="{FF2B5EF4-FFF2-40B4-BE49-F238E27FC236}">
                <a16:creationId xmlns:a16="http://schemas.microsoft.com/office/drawing/2014/main" id="{FABD6CAC-70E2-1D4A-B2F4-C4DD4D9FE3C1}"/>
              </a:ext>
            </a:extLst>
          </p:cNvPr>
          <p:cNvSpPr txBox="1"/>
          <p:nvPr/>
        </p:nvSpPr>
        <p:spPr>
          <a:xfrm>
            <a:off x="944454" y="5073755"/>
            <a:ext cx="10442683" cy="1200329"/>
          </a:xfrm>
          <a:prstGeom prst="rect">
            <a:avLst/>
          </a:prstGeom>
          <a:noFill/>
        </p:spPr>
        <p:txBody>
          <a:bodyPr wrap="square" rtlCol="0">
            <a:spAutoFit/>
          </a:bodyPr>
          <a:lstStyle/>
          <a:p>
            <a:r>
              <a:rPr lang="en-US" b="1" dirty="0"/>
              <a:t>3. Study on seasonality of VIXM in prophet (PAOLA - DONE)</a:t>
            </a:r>
          </a:p>
          <a:p>
            <a:r>
              <a:rPr lang="en-US" b="1" dirty="0"/>
              <a:t>4. Create VIXM </a:t>
            </a:r>
            <a:r>
              <a:rPr lang="en-US" b="1" dirty="0" err="1"/>
              <a:t>jupyter</a:t>
            </a:r>
            <a:r>
              <a:rPr lang="en-US" b="1" dirty="0"/>
              <a:t> lab code to run VIXM prediction (PAOLA)</a:t>
            </a:r>
          </a:p>
          <a:p>
            <a:r>
              <a:rPr lang="en-US" b="1" dirty="0"/>
              <a:t>5. Tunning VIXM model to get maximum accuracy &amp; profitability (as of now we have only care about accuracy metrics)</a:t>
            </a:r>
          </a:p>
        </p:txBody>
      </p:sp>
      <p:sp>
        <p:nvSpPr>
          <p:cNvPr id="12" name="TextBox 11">
            <a:extLst>
              <a:ext uri="{FF2B5EF4-FFF2-40B4-BE49-F238E27FC236}">
                <a16:creationId xmlns:a16="http://schemas.microsoft.com/office/drawing/2014/main" id="{0CAE652C-6765-FB44-9133-4FABE5B8B8FB}"/>
              </a:ext>
            </a:extLst>
          </p:cNvPr>
          <p:cNvSpPr txBox="1"/>
          <p:nvPr/>
        </p:nvSpPr>
        <p:spPr>
          <a:xfrm>
            <a:off x="626912" y="128408"/>
            <a:ext cx="4245125" cy="1200329"/>
          </a:xfrm>
          <a:prstGeom prst="rect">
            <a:avLst/>
          </a:prstGeom>
          <a:noFill/>
        </p:spPr>
        <p:txBody>
          <a:bodyPr wrap="square" rtlCol="0">
            <a:spAutoFit/>
          </a:bodyPr>
          <a:lstStyle/>
          <a:p>
            <a:r>
              <a:rPr lang="en-US" b="1" dirty="0"/>
              <a:t>0. filter model for important variables – DONE</a:t>
            </a:r>
          </a:p>
          <a:p>
            <a:r>
              <a:rPr lang="en-US" b="1" dirty="0"/>
              <a:t>1. Learn to include tuning model per depth of decision trees. DONE</a:t>
            </a:r>
          </a:p>
        </p:txBody>
      </p:sp>
      <p:sp>
        <p:nvSpPr>
          <p:cNvPr id="13" name="Rectangle 12">
            <a:extLst>
              <a:ext uri="{FF2B5EF4-FFF2-40B4-BE49-F238E27FC236}">
                <a16:creationId xmlns:a16="http://schemas.microsoft.com/office/drawing/2014/main" id="{434A01DD-04A7-1749-B0BD-811D9529E946}"/>
              </a:ext>
            </a:extLst>
          </p:cNvPr>
          <p:cNvSpPr/>
          <p:nvPr/>
        </p:nvSpPr>
        <p:spPr>
          <a:xfrm>
            <a:off x="3818239" y="1324609"/>
            <a:ext cx="1210962" cy="22431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VIX close, volatility, volume</a:t>
            </a:r>
          </a:p>
        </p:txBody>
      </p:sp>
    </p:spTree>
    <p:extLst>
      <p:ext uri="{BB962C8B-B14F-4D97-AF65-F5344CB8AC3E}">
        <p14:creationId xmlns:p14="http://schemas.microsoft.com/office/powerpoint/2010/main" val="177608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435186-BDA9-A140-9346-BE19ACC47643}"/>
              </a:ext>
            </a:extLst>
          </p:cNvPr>
          <p:cNvSpPr/>
          <p:nvPr/>
        </p:nvSpPr>
        <p:spPr>
          <a:xfrm>
            <a:off x="308919" y="741406"/>
            <a:ext cx="520219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 name="Rectangle 4">
            <a:extLst>
              <a:ext uri="{FF2B5EF4-FFF2-40B4-BE49-F238E27FC236}">
                <a16:creationId xmlns:a16="http://schemas.microsoft.com/office/drawing/2014/main" id="{1B007F21-4FD0-9447-954B-B46CFEA6D233}"/>
              </a:ext>
            </a:extLst>
          </p:cNvPr>
          <p:cNvSpPr/>
          <p:nvPr/>
        </p:nvSpPr>
        <p:spPr>
          <a:xfrm>
            <a:off x="5597611" y="741406"/>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t-1</a:t>
            </a:r>
          </a:p>
        </p:txBody>
      </p:sp>
      <p:sp>
        <p:nvSpPr>
          <p:cNvPr id="6" name="Rectangle 5">
            <a:extLst>
              <a:ext uri="{FF2B5EF4-FFF2-40B4-BE49-F238E27FC236}">
                <a16:creationId xmlns:a16="http://schemas.microsoft.com/office/drawing/2014/main" id="{3A97383B-A5DF-EE4C-A7D3-B6F8507685B4}"/>
              </a:ext>
            </a:extLst>
          </p:cNvPr>
          <p:cNvSpPr/>
          <p:nvPr/>
        </p:nvSpPr>
        <p:spPr>
          <a:xfrm>
            <a:off x="7302843" y="729050"/>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t-2</a:t>
            </a:r>
          </a:p>
        </p:txBody>
      </p:sp>
      <p:sp>
        <p:nvSpPr>
          <p:cNvPr id="7" name="Rectangle 6">
            <a:extLst>
              <a:ext uri="{FF2B5EF4-FFF2-40B4-BE49-F238E27FC236}">
                <a16:creationId xmlns:a16="http://schemas.microsoft.com/office/drawing/2014/main" id="{25215247-E9D2-D749-9CF7-5281B0809770}"/>
              </a:ext>
            </a:extLst>
          </p:cNvPr>
          <p:cNvSpPr/>
          <p:nvPr/>
        </p:nvSpPr>
        <p:spPr>
          <a:xfrm>
            <a:off x="9008075" y="729050"/>
            <a:ext cx="1618735"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 t-3</a:t>
            </a:r>
          </a:p>
        </p:txBody>
      </p:sp>
    </p:spTree>
    <p:extLst>
      <p:ext uri="{BB962C8B-B14F-4D97-AF65-F5344CB8AC3E}">
        <p14:creationId xmlns:p14="http://schemas.microsoft.com/office/powerpoint/2010/main" val="237601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C9AE8A-B9A2-EC44-BEF9-3FCD24F4B2CB}"/>
              </a:ext>
            </a:extLst>
          </p:cNvPr>
          <p:cNvSpPr>
            <a:spLocks noGrp="1"/>
          </p:cNvSpPr>
          <p:nvPr>
            <p:ph type="title"/>
          </p:nvPr>
        </p:nvSpPr>
        <p:spPr>
          <a:xfrm>
            <a:off x="838200" y="501052"/>
            <a:ext cx="10515600" cy="2574925"/>
          </a:xfrm>
        </p:spPr>
        <p:txBody>
          <a:bodyPr>
            <a:noAutofit/>
          </a:bodyPr>
          <a:lstStyle/>
          <a:p>
            <a:r>
              <a:rPr lang="en-US" sz="2400" b="1" dirty="0"/>
              <a:t>CORRELATION ANALYSIS</a:t>
            </a:r>
            <a:br>
              <a:rPr lang="en-US" sz="1800" dirty="0"/>
            </a:br>
            <a:r>
              <a:rPr lang="en-US" sz="1800" dirty="0"/>
              <a:t>UVXY is the instrument with more correlation in returns, but not much history.</a:t>
            </a:r>
            <a:br>
              <a:rPr lang="en-US" sz="1800" dirty="0"/>
            </a:br>
            <a:br>
              <a:rPr lang="en-US" sz="1800" dirty="0"/>
            </a:br>
            <a:r>
              <a:rPr lang="en-US" sz="1800" dirty="0"/>
              <a:t>Symbol (Availability of first close price</a:t>
            </a:r>
            <a:r>
              <a:rPr lang="en-US" sz="1800" dirty="0">
                <a:sym typeface="Wingdings" pitchFamily="2" charset="2"/>
              </a:rPr>
              <a:t>):</a:t>
            </a:r>
            <a:br>
              <a:rPr lang="en-US" sz="1800" dirty="0"/>
            </a:br>
            <a:r>
              <a:rPr lang="en-US" sz="1800" b="1" dirty="0"/>
              <a:t>VIXM: Feb 1</a:t>
            </a:r>
            <a:r>
              <a:rPr lang="en-US" sz="1800" b="1" baseline="30000" dirty="0"/>
              <a:t>st</a:t>
            </a:r>
            <a:r>
              <a:rPr lang="en-US" sz="1800" b="1" dirty="0"/>
              <a:t> 2011 – decent correlation</a:t>
            </a:r>
            <a:br>
              <a:rPr lang="en-US" sz="1800" b="1" dirty="0"/>
            </a:br>
            <a:br>
              <a:rPr lang="en-US" sz="1800" dirty="0"/>
            </a:br>
            <a:r>
              <a:rPr lang="en-US" sz="1800" dirty="0"/>
              <a:t>VXX, UVXY, SVXY: Jan 26</a:t>
            </a:r>
            <a:r>
              <a:rPr lang="en-US" sz="1800" baseline="30000" dirty="0"/>
              <a:t>th</a:t>
            </a:r>
            <a:r>
              <a:rPr lang="en-US" sz="1800" dirty="0"/>
              <a:t> 2018</a:t>
            </a:r>
            <a:br>
              <a:rPr lang="en-US" sz="1800" dirty="0"/>
            </a:br>
            <a:r>
              <a:rPr lang="en-US" sz="1800" dirty="0"/>
              <a:t>VXZ: Feb 13</a:t>
            </a:r>
            <a:r>
              <a:rPr lang="en-US" sz="1800" baseline="30000" dirty="0"/>
              <a:t>th</a:t>
            </a:r>
            <a:r>
              <a:rPr lang="en-US" sz="1800" dirty="0"/>
              <a:t> 2018 </a:t>
            </a:r>
            <a:br>
              <a:rPr lang="en-US" sz="1800" dirty="0"/>
            </a:br>
            <a:br>
              <a:rPr lang="en-US" sz="1800" dirty="0"/>
            </a:br>
            <a:r>
              <a:rPr lang="en-US" sz="1800" dirty="0"/>
              <a:t>Ideally, it would be good to include VXX and UVXY in the strategy after 2018, because they have higher returns. However if VIXM works, that would be enough for the project. </a:t>
            </a:r>
            <a:br>
              <a:rPr lang="en-US" sz="1800" dirty="0"/>
            </a:br>
            <a:endParaRPr lang="en-US" sz="1800" dirty="0"/>
          </a:p>
        </p:txBody>
      </p:sp>
      <p:pic>
        <p:nvPicPr>
          <p:cNvPr id="8" name="Picture 7">
            <a:extLst>
              <a:ext uri="{FF2B5EF4-FFF2-40B4-BE49-F238E27FC236}">
                <a16:creationId xmlns:a16="http://schemas.microsoft.com/office/drawing/2014/main" id="{5B3812AA-1CEC-E34A-B002-205960923321}"/>
              </a:ext>
            </a:extLst>
          </p:cNvPr>
          <p:cNvPicPr>
            <a:picLocks noChangeAspect="1"/>
          </p:cNvPicPr>
          <p:nvPr/>
        </p:nvPicPr>
        <p:blipFill>
          <a:blip r:embed="rId2"/>
          <a:stretch>
            <a:fillRect/>
          </a:stretch>
        </p:blipFill>
        <p:spPr>
          <a:xfrm>
            <a:off x="515938" y="3541712"/>
            <a:ext cx="6199188" cy="2522662"/>
          </a:xfrm>
          <a:prstGeom prst="rect">
            <a:avLst/>
          </a:prstGeom>
        </p:spPr>
      </p:pic>
      <p:pic>
        <p:nvPicPr>
          <p:cNvPr id="9" name="Picture 8">
            <a:extLst>
              <a:ext uri="{FF2B5EF4-FFF2-40B4-BE49-F238E27FC236}">
                <a16:creationId xmlns:a16="http://schemas.microsoft.com/office/drawing/2014/main" id="{069AEC98-5E13-804B-BE54-AB48E84D0672}"/>
              </a:ext>
            </a:extLst>
          </p:cNvPr>
          <p:cNvPicPr>
            <a:picLocks noChangeAspect="1"/>
          </p:cNvPicPr>
          <p:nvPr/>
        </p:nvPicPr>
        <p:blipFill>
          <a:blip r:embed="rId3"/>
          <a:stretch>
            <a:fillRect/>
          </a:stretch>
        </p:blipFill>
        <p:spPr>
          <a:xfrm>
            <a:off x="6872288" y="3369191"/>
            <a:ext cx="5015163" cy="2924095"/>
          </a:xfrm>
          <a:prstGeom prst="rect">
            <a:avLst/>
          </a:prstGeom>
        </p:spPr>
      </p:pic>
      <p:sp>
        <p:nvSpPr>
          <p:cNvPr id="10" name="TextBox 9">
            <a:extLst>
              <a:ext uri="{FF2B5EF4-FFF2-40B4-BE49-F238E27FC236}">
                <a16:creationId xmlns:a16="http://schemas.microsoft.com/office/drawing/2014/main" id="{7A53EA3C-3820-BA4E-A41E-6432DED87EAF}"/>
              </a:ext>
            </a:extLst>
          </p:cNvPr>
          <p:cNvSpPr txBox="1"/>
          <p:nvPr/>
        </p:nvSpPr>
        <p:spPr>
          <a:xfrm>
            <a:off x="673100" y="3172380"/>
            <a:ext cx="5095875" cy="369332"/>
          </a:xfrm>
          <a:prstGeom prst="rect">
            <a:avLst/>
          </a:prstGeom>
          <a:noFill/>
        </p:spPr>
        <p:txBody>
          <a:bodyPr wrap="square" rtlCol="0">
            <a:spAutoFit/>
          </a:bodyPr>
          <a:lstStyle/>
          <a:p>
            <a:r>
              <a:rPr lang="en-US" b="1" u="sng" dirty="0"/>
              <a:t>Correlation</a:t>
            </a:r>
          </a:p>
        </p:txBody>
      </p:sp>
      <p:sp>
        <p:nvSpPr>
          <p:cNvPr id="11" name="TextBox 10">
            <a:extLst>
              <a:ext uri="{FF2B5EF4-FFF2-40B4-BE49-F238E27FC236}">
                <a16:creationId xmlns:a16="http://schemas.microsoft.com/office/drawing/2014/main" id="{7D969101-D8A1-E643-BBBA-5BB8D1016A91}"/>
              </a:ext>
            </a:extLst>
          </p:cNvPr>
          <p:cNvSpPr txBox="1"/>
          <p:nvPr/>
        </p:nvSpPr>
        <p:spPr>
          <a:xfrm>
            <a:off x="7326313" y="2999859"/>
            <a:ext cx="5095875" cy="369332"/>
          </a:xfrm>
          <a:prstGeom prst="rect">
            <a:avLst/>
          </a:prstGeom>
          <a:noFill/>
        </p:spPr>
        <p:txBody>
          <a:bodyPr wrap="square" rtlCol="0">
            <a:spAutoFit/>
          </a:bodyPr>
          <a:lstStyle/>
          <a:p>
            <a:r>
              <a:rPr lang="en-US" b="1" u="sng" dirty="0"/>
              <a:t>Returns statistics</a:t>
            </a:r>
          </a:p>
        </p:txBody>
      </p:sp>
    </p:spTree>
    <p:extLst>
      <p:ext uri="{BB962C8B-B14F-4D97-AF65-F5344CB8AC3E}">
        <p14:creationId xmlns:p14="http://schemas.microsoft.com/office/powerpoint/2010/main" val="125286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CAEE-CC20-EF40-BD26-ABB9839BFD44}"/>
              </a:ext>
            </a:extLst>
          </p:cNvPr>
          <p:cNvSpPr>
            <a:spLocks noGrp="1"/>
          </p:cNvSpPr>
          <p:nvPr>
            <p:ph type="title"/>
          </p:nvPr>
        </p:nvSpPr>
        <p:spPr/>
        <p:txBody>
          <a:bodyPr>
            <a:noAutofit/>
          </a:bodyPr>
          <a:lstStyle/>
          <a:p>
            <a:r>
              <a:rPr lang="en-US" sz="2400" dirty="0"/>
              <a:t>GARCH models also would apply to VIXM returns, because of the clusters of volatility. SO we will include VIX and VIXM GARCH models to the features as well.</a:t>
            </a:r>
          </a:p>
        </p:txBody>
      </p:sp>
      <p:pic>
        <p:nvPicPr>
          <p:cNvPr id="5" name="Picture 4">
            <a:extLst>
              <a:ext uri="{FF2B5EF4-FFF2-40B4-BE49-F238E27FC236}">
                <a16:creationId xmlns:a16="http://schemas.microsoft.com/office/drawing/2014/main" id="{55E30CB9-D1D5-3C44-97A9-674763F813C2}"/>
              </a:ext>
            </a:extLst>
          </p:cNvPr>
          <p:cNvPicPr>
            <a:picLocks noChangeAspect="1"/>
          </p:cNvPicPr>
          <p:nvPr/>
        </p:nvPicPr>
        <p:blipFill>
          <a:blip r:embed="rId2"/>
          <a:stretch>
            <a:fillRect/>
          </a:stretch>
        </p:blipFill>
        <p:spPr>
          <a:xfrm>
            <a:off x="1295400" y="2039938"/>
            <a:ext cx="9601200" cy="4064000"/>
          </a:xfrm>
          <a:prstGeom prst="rect">
            <a:avLst/>
          </a:prstGeom>
        </p:spPr>
      </p:pic>
    </p:spTree>
    <p:extLst>
      <p:ext uri="{BB962C8B-B14F-4D97-AF65-F5344CB8AC3E}">
        <p14:creationId xmlns:p14="http://schemas.microsoft.com/office/powerpoint/2010/main" val="370649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D47D45-44FC-1046-999D-18724DDCD82C}"/>
              </a:ext>
            </a:extLst>
          </p:cNvPr>
          <p:cNvPicPr>
            <a:picLocks noChangeAspect="1"/>
          </p:cNvPicPr>
          <p:nvPr/>
        </p:nvPicPr>
        <p:blipFill>
          <a:blip r:embed="rId2"/>
          <a:stretch>
            <a:fillRect/>
          </a:stretch>
        </p:blipFill>
        <p:spPr>
          <a:xfrm>
            <a:off x="57533" y="489453"/>
            <a:ext cx="5882700" cy="5668459"/>
          </a:xfrm>
          <a:prstGeom prst="rect">
            <a:avLst/>
          </a:prstGeom>
        </p:spPr>
      </p:pic>
      <p:sp>
        <p:nvSpPr>
          <p:cNvPr id="6" name="TextBox 5">
            <a:extLst>
              <a:ext uri="{FF2B5EF4-FFF2-40B4-BE49-F238E27FC236}">
                <a16:creationId xmlns:a16="http://schemas.microsoft.com/office/drawing/2014/main" id="{861D075E-7D34-204A-97F2-B7625097D4F4}"/>
              </a:ext>
            </a:extLst>
          </p:cNvPr>
          <p:cNvSpPr txBox="1"/>
          <p:nvPr/>
        </p:nvSpPr>
        <p:spPr>
          <a:xfrm>
            <a:off x="5940234" y="614363"/>
            <a:ext cx="5632642" cy="3293209"/>
          </a:xfrm>
          <a:prstGeom prst="rect">
            <a:avLst/>
          </a:prstGeom>
          <a:noFill/>
        </p:spPr>
        <p:txBody>
          <a:bodyPr wrap="square" rtlCol="0">
            <a:spAutoFit/>
          </a:bodyPr>
          <a:lstStyle/>
          <a:p>
            <a:r>
              <a:rPr lang="en-US" sz="2400" b="1" dirty="0"/>
              <a:t>PROPHET ANALYSYS:</a:t>
            </a:r>
          </a:p>
          <a:p>
            <a:r>
              <a:rPr lang="en-US" sz="2400" b="1" dirty="0"/>
              <a:t>VIXM Returns seasonal patterns</a:t>
            </a:r>
          </a:p>
          <a:p>
            <a:endParaRPr lang="en-US" sz="1600" dirty="0"/>
          </a:p>
          <a:p>
            <a:pPr marL="342900" indent="-342900">
              <a:buAutoNum type="arabicPeriod"/>
            </a:pPr>
            <a:r>
              <a:rPr lang="en-US" sz="1600" dirty="0"/>
              <a:t>Wednesday tend to be the higher level of the index. This happens probably because the expiration of VIX future contracts are on Wednesday, and so there is more volume and need of selling that day.</a:t>
            </a:r>
          </a:p>
          <a:p>
            <a:pPr marL="342900" indent="-342900">
              <a:buAutoNum type="arabicPeriod"/>
            </a:pPr>
            <a:r>
              <a:rPr lang="en-US" sz="1600" dirty="0"/>
              <a:t>There are some months that have better returns than others:</a:t>
            </a:r>
          </a:p>
          <a:p>
            <a:pPr marL="800100" lvl="1" indent="-342900">
              <a:buAutoNum type="arabicPeriod"/>
            </a:pPr>
            <a:r>
              <a:rPr lang="en-US" sz="1600" dirty="0"/>
              <a:t>March: it may be effect of the covid  shock in 2020</a:t>
            </a:r>
          </a:p>
          <a:p>
            <a:pPr marL="800100" lvl="1" indent="-342900">
              <a:buAutoNum type="arabicPeriod"/>
            </a:pPr>
            <a:r>
              <a:rPr lang="en-US" sz="1600" dirty="0"/>
              <a:t>August, February: it looks to be more of a pattern here. So we will add month of the year to the features</a:t>
            </a:r>
          </a:p>
          <a:p>
            <a:pPr marL="800100" lvl="1" indent="-342900">
              <a:buAutoNum type="arabicPeriod"/>
            </a:pPr>
            <a:endParaRPr lang="en-US" sz="1600" dirty="0"/>
          </a:p>
        </p:txBody>
      </p:sp>
      <p:pic>
        <p:nvPicPr>
          <p:cNvPr id="7" name="Picture 6">
            <a:extLst>
              <a:ext uri="{FF2B5EF4-FFF2-40B4-BE49-F238E27FC236}">
                <a16:creationId xmlns:a16="http://schemas.microsoft.com/office/drawing/2014/main" id="{B698A5A6-ED07-6C4B-A761-0D2015342276}"/>
              </a:ext>
            </a:extLst>
          </p:cNvPr>
          <p:cNvPicPr>
            <a:picLocks noChangeAspect="1"/>
          </p:cNvPicPr>
          <p:nvPr/>
        </p:nvPicPr>
        <p:blipFill>
          <a:blip r:embed="rId3"/>
          <a:stretch>
            <a:fillRect/>
          </a:stretch>
        </p:blipFill>
        <p:spPr>
          <a:xfrm>
            <a:off x="5910279" y="3830595"/>
            <a:ext cx="6086521" cy="2903495"/>
          </a:xfrm>
          <a:prstGeom prst="rect">
            <a:avLst/>
          </a:prstGeom>
        </p:spPr>
      </p:pic>
    </p:spTree>
    <p:extLst>
      <p:ext uri="{BB962C8B-B14F-4D97-AF65-F5344CB8AC3E}">
        <p14:creationId xmlns:p14="http://schemas.microsoft.com/office/powerpoint/2010/main" val="4049607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348</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VIXCoin</vt:lpstr>
      <vt:lpstr>PowerPoint Presentation</vt:lpstr>
      <vt:lpstr>PowerPoint Presentation</vt:lpstr>
      <vt:lpstr>CORRELATION ANALYSIS UVXY is the instrument with more correlation in returns, but not much history.  Symbol (Availability of first close price): VIXM: Feb 1st 2011 – decent correlation  VXX, UVXY, SVXY: Jan 26th 2018 VXZ: Feb 13th 2018   Ideally, it would be good to include VXX and UVXY in the strategy after 2018, because they have higher returns. However if VIXM works, that would be enough for the project.  </vt:lpstr>
      <vt:lpstr>GARCH models also would apply to VIXM returns, because of the clusters of volatility. SO we will include VIX and VIXM GARCH models to the features as well.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Carolina Andrea Busch Carvajal (carolina.busch)</dc:creator>
  <cp:lastModifiedBy>Carolina Andrea Busch Carvajal (carolina.busch)</cp:lastModifiedBy>
  <cp:revision>14</cp:revision>
  <dcterms:created xsi:type="dcterms:W3CDTF">2021-11-19T00:48:49Z</dcterms:created>
  <dcterms:modified xsi:type="dcterms:W3CDTF">2021-11-19T21:15:13Z</dcterms:modified>
</cp:coreProperties>
</file>