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6" r:id="rId3"/>
    <p:sldId id="257" r:id="rId4"/>
    <p:sldId id="258" r:id="rId5"/>
    <p:sldId id="259" r:id="rId6"/>
    <p:sldId id="261" r:id="rId7"/>
    <p:sldId id="265" r:id="rId8"/>
    <p:sldId id="266" r:id="rId9"/>
    <p:sldId id="269" r:id="rId10"/>
    <p:sldId id="271" r:id="rId11"/>
    <p:sldId id="268" r:id="rId12"/>
    <p:sldId id="267"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4"/>
  </p:normalViewPr>
  <p:slideViewPr>
    <p:cSldViewPr snapToGrid="0" snapToObjects="1">
      <p:cViewPr>
        <p:scale>
          <a:sx n="105" d="100"/>
          <a:sy n="105" d="100"/>
        </p:scale>
        <p:origin x="14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D1936C-E7F7-774F-878D-A6784FFD0AD5}" type="doc">
      <dgm:prSet loTypeId="urn:microsoft.com/office/officeart/2005/8/layout/process1" loCatId="" qsTypeId="urn:microsoft.com/office/officeart/2005/8/quickstyle/simple1" qsCatId="simple" csTypeId="urn:microsoft.com/office/officeart/2005/8/colors/accent1_2" csCatId="accent1" phldr="1"/>
      <dgm:spPr/>
    </dgm:pt>
    <dgm:pt modelId="{45584323-1573-E34C-ABDE-63352C7229A7}">
      <dgm:prSet phldrT="[Text]"/>
      <dgm:spPr/>
      <dgm:t>
        <a:bodyPr/>
        <a:lstStyle/>
        <a:p>
          <a:r>
            <a:rPr lang="en-US" dirty="0"/>
            <a:t>VIX prediction</a:t>
          </a:r>
        </a:p>
      </dgm:t>
    </dgm:pt>
    <dgm:pt modelId="{D81E3425-24A9-FB45-9A6E-F703689F89EA}" type="parTrans" cxnId="{7E25F953-AA40-124D-A1CA-551E4B74119F}">
      <dgm:prSet/>
      <dgm:spPr/>
      <dgm:t>
        <a:bodyPr/>
        <a:lstStyle/>
        <a:p>
          <a:endParaRPr lang="en-US"/>
        </a:p>
      </dgm:t>
    </dgm:pt>
    <dgm:pt modelId="{F7F51D70-6432-0D4C-8D1B-22B3AEC30C46}" type="sibTrans" cxnId="{7E25F953-AA40-124D-A1CA-551E4B74119F}">
      <dgm:prSet/>
      <dgm:spPr/>
      <dgm:t>
        <a:bodyPr/>
        <a:lstStyle/>
        <a:p>
          <a:endParaRPr lang="en-US"/>
        </a:p>
      </dgm:t>
    </dgm:pt>
    <dgm:pt modelId="{C9308FAB-E843-0D44-A8EC-491C499B8614}">
      <dgm:prSet phldrT="[Text]"/>
      <dgm:spPr/>
      <dgm:t>
        <a:bodyPr/>
        <a:lstStyle/>
        <a:p>
          <a:r>
            <a:rPr lang="en-US" dirty="0"/>
            <a:t>VIXM Prediction</a:t>
          </a:r>
        </a:p>
      </dgm:t>
    </dgm:pt>
    <dgm:pt modelId="{C3364611-DE48-BF40-99C2-E2A8DBB98C2B}" type="parTrans" cxnId="{20A50877-0029-6D4E-890F-F286F605FD8B}">
      <dgm:prSet/>
      <dgm:spPr/>
      <dgm:t>
        <a:bodyPr/>
        <a:lstStyle/>
        <a:p>
          <a:endParaRPr lang="en-US"/>
        </a:p>
      </dgm:t>
    </dgm:pt>
    <dgm:pt modelId="{71666982-8500-EB4F-908C-209513E1DC91}" type="sibTrans" cxnId="{20A50877-0029-6D4E-890F-F286F605FD8B}">
      <dgm:prSet/>
      <dgm:spPr/>
      <dgm:t>
        <a:bodyPr/>
        <a:lstStyle/>
        <a:p>
          <a:endParaRPr lang="en-US"/>
        </a:p>
      </dgm:t>
    </dgm:pt>
    <dgm:pt modelId="{DB8D31F4-57F3-A445-B02D-58B7D7515D6D}">
      <dgm:prSet phldrT="[Text]"/>
      <dgm:spPr/>
      <dgm:t>
        <a:bodyPr/>
        <a:lstStyle/>
        <a:p>
          <a:r>
            <a:rPr lang="en-US" dirty="0"/>
            <a:t>Tunning</a:t>
          </a:r>
        </a:p>
      </dgm:t>
    </dgm:pt>
    <dgm:pt modelId="{782982B9-667F-624E-91FB-5DCB7EB13357}" type="parTrans" cxnId="{8419A01B-3BBE-4D46-86FE-8562F8753A5E}">
      <dgm:prSet/>
      <dgm:spPr/>
      <dgm:t>
        <a:bodyPr/>
        <a:lstStyle/>
        <a:p>
          <a:endParaRPr lang="en-US"/>
        </a:p>
      </dgm:t>
    </dgm:pt>
    <dgm:pt modelId="{62A3C427-7092-6B43-A277-36524BFAE21C}" type="sibTrans" cxnId="{8419A01B-3BBE-4D46-86FE-8562F8753A5E}">
      <dgm:prSet/>
      <dgm:spPr/>
      <dgm:t>
        <a:bodyPr/>
        <a:lstStyle/>
        <a:p>
          <a:endParaRPr lang="en-US"/>
        </a:p>
      </dgm:t>
    </dgm:pt>
    <dgm:pt modelId="{FD49330F-5412-5C4D-A9EE-88DF7A082111}">
      <dgm:prSet phldrT="[Text]"/>
      <dgm:spPr/>
      <dgm:t>
        <a:bodyPr/>
        <a:lstStyle/>
        <a:p>
          <a:r>
            <a:rPr lang="en-US" dirty="0"/>
            <a:t>FINAL MODEL</a:t>
          </a:r>
        </a:p>
      </dgm:t>
    </dgm:pt>
    <dgm:pt modelId="{025FAF93-A093-F14C-A12F-C26D03BA7DEA}" type="parTrans" cxnId="{3A22C7F0-776C-F34C-AA8B-0A8EEAE4D9AD}">
      <dgm:prSet/>
      <dgm:spPr/>
      <dgm:t>
        <a:bodyPr/>
        <a:lstStyle/>
        <a:p>
          <a:endParaRPr lang="en-US"/>
        </a:p>
      </dgm:t>
    </dgm:pt>
    <dgm:pt modelId="{8E8D883C-F763-A84A-AC09-8EB47A751F18}" type="sibTrans" cxnId="{3A22C7F0-776C-F34C-AA8B-0A8EEAE4D9AD}">
      <dgm:prSet/>
      <dgm:spPr/>
      <dgm:t>
        <a:bodyPr/>
        <a:lstStyle/>
        <a:p>
          <a:endParaRPr lang="en-US"/>
        </a:p>
      </dgm:t>
    </dgm:pt>
    <dgm:pt modelId="{DA29DDA1-5AEE-7D42-AAAF-65FD7A20E36F}" type="pres">
      <dgm:prSet presAssocID="{43D1936C-E7F7-774F-878D-A6784FFD0AD5}" presName="Name0" presStyleCnt="0">
        <dgm:presLayoutVars>
          <dgm:dir/>
          <dgm:resizeHandles val="exact"/>
        </dgm:presLayoutVars>
      </dgm:prSet>
      <dgm:spPr/>
    </dgm:pt>
    <dgm:pt modelId="{C906A8EA-5615-2249-9142-11F8D403BB3A}" type="pres">
      <dgm:prSet presAssocID="{45584323-1573-E34C-ABDE-63352C7229A7}" presName="node" presStyleLbl="node1" presStyleIdx="0" presStyleCnt="4">
        <dgm:presLayoutVars>
          <dgm:bulletEnabled val="1"/>
        </dgm:presLayoutVars>
      </dgm:prSet>
      <dgm:spPr/>
    </dgm:pt>
    <dgm:pt modelId="{8BF58996-FE90-A444-9E47-EF3631A03D97}" type="pres">
      <dgm:prSet presAssocID="{F7F51D70-6432-0D4C-8D1B-22B3AEC30C46}" presName="sibTrans" presStyleLbl="sibTrans2D1" presStyleIdx="0" presStyleCnt="3"/>
      <dgm:spPr/>
    </dgm:pt>
    <dgm:pt modelId="{9019D69F-FD7F-594F-A54D-5D54B4FE4E3E}" type="pres">
      <dgm:prSet presAssocID="{F7F51D70-6432-0D4C-8D1B-22B3AEC30C46}" presName="connectorText" presStyleLbl="sibTrans2D1" presStyleIdx="0" presStyleCnt="3"/>
      <dgm:spPr/>
    </dgm:pt>
    <dgm:pt modelId="{BB69EB62-8C0E-C148-9701-5ED5271A3758}" type="pres">
      <dgm:prSet presAssocID="{C9308FAB-E843-0D44-A8EC-491C499B8614}" presName="node" presStyleLbl="node1" presStyleIdx="1" presStyleCnt="4">
        <dgm:presLayoutVars>
          <dgm:bulletEnabled val="1"/>
        </dgm:presLayoutVars>
      </dgm:prSet>
      <dgm:spPr/>
    </dgm:pt>
    <dgm:pt modelId="{7A01D33C-739D-9F4C-8EBD-29077C664D49}" type="pres">
      <dgm:prSet presAssocID="{71666982-8500-EB4F-908C-209513E1DC91}" presName="sibTrans" presStyleLbl="sibTrans2D1" presStyleIdx="1" presStyleCnt="3"/>
      <dgm:spPr/>
    </dgm:pt>
    <dgm:pt modelId="{3AD5C314-ED3C-DD48-B7F1-46A2D13BD6D7}" type="pres">
      <dgm:prSet presAssocID="{71666982-8500-EB4F-908C-209513E1DC91}" presName="connectorText" presStyleLbl="sibTrans2D1" presStyleIdx="1" presStyleCnt="3"/>
      <dgm:spPr/>
    </dgm:pt>
    <dgm:pt modelId="{AA0AF348-8C65-5945-BDA5-1FE81EC41058}" type="pres">
      <dgm:prSet presAssocID="{DB8D31F4-57F3-A445-B02D-58B7D7515D6D}" presName="node" presStyleLbl="node1" presStyleIdx="2" presStyleCnt="4">
        <dgm:presLayoutVars>
          <dgm:bulletEnabled val="1"/>
        </dgm:presLayoutVars>
      </dgm:prSet>
      <dgm:spPr/>
    </dgm:pt>
    <dgm:pt modelId="{62890571-5ACE-C345-A0A2-5474A7E0778C}" type="pres">
      <dgm:prSet presAssocID="{62A3C427-7092-6B43-A277-36524BFAE21C}" presName="sibTrans" presStyleLbl="sibTrans2D1" presStyleIdx="2" presStyleCnt="3"/>
      <dgm:spPr/>
    </dgm:pt>
    <dgm:pt modelId="{6247AC15-E438-764F-9040-543F4E8CD6E6}" type="pres">
      <dgm:prSet presAssocID="{62A3C427-7092-6B43-A277-36524BFAE21C}" presName="connectorText" presStyleLbl="sibTrans2D1" presStyleIdx="2" presStyleCnt="3"/>
      <dgm:spPr/>
    </dgm:pt>
    <dgm:pt modelId="{D9DF3E05-CA37-8B4E-9E29-C6558CCD5C55}" type="pres">
      <dgm:prSet presAssocID="{FD49330F-5412-5C4D-A9EE-88DF7A082111}" presName="node" presStyleLbl="node1" presStyleIdx="3" presStyleCnt="4">
        <dgm:presLayoutVars>
          <dgm:bulletEnabled val="1"/>
        </dgm:presLayoutVars>
      </dgm:prSet>
      <dgm:spPr/>
    </dgm:pt>
  </dgm:ptLst>
  <dgm:cxnLst>
    <dgm:cxn modelId="{C7C7B407-21CD-D64D-AE30-7AA6EDED97D0}" type="presOf" srcId="{43D1936C-E7F7-774F-878D-A6784FFD0AD5}" destId="{DA29DDA1-5AEE-7D42-AAAF-65FD7A20E36F}" srcOrd="0" destOrd="0" presId="urn:microsoft.com/office/officeart/2005/8/layout/process1"/>
    <dgm:cxn modelId="{8419A01B-3BBE-4D46-86FE-8562F8753A5E}" srcId="{43D1936C-E7F7-774F-878D-A6784FFD0AD5}" destId="{DB8D31F4-57F3-A445-B02D-58B7D7515D6D}" srcOrd="2" destOrd="0" parTransId="{782982B9-667F-624E-91FB-5DCB7EB13357}" sibTransId="{62A3C427-7092-6B43-A277-36524BFAE21C}"/>
    <dgm:cxn modelId="{7E25F953-AA40-124D-A1CA-551E4B74119F}" srcId="{43D1936C-E7F7-774F-878D-A6784FFD0AD5}" destId="{45584323-1573-E34C-ABDE-63352C7229A7}" srcOrd="0" destOrd="0" parTransId="{D81E3425-24A9-FB45-9A6E-F703689F89EA}" sibTransId="{F7F51D70-6432-0D4C-8D1B-22B3AEC30C46}"/>
    <dgm:cxn modelId="{99354161-4DFF-334B-A8C6-F0AAFF95FC1D}" type="presOf" srcId="{DB8D31F4-57F3-A445-B02D-58B7D7515D6D}" destId="{AA0AF348-8C65-5945-BDA5-1FE81EC41058}" srcOrd="0" destOrd="0" presId="urn:microsoft.com/office/officeart/2005/8/layout/process1"/>
    <dgm:cxn modelId="{FDD0E376-2C76-7A4E-9A13-B53D7F569484}" type="presOf" srcId="{FD49330F-5412-5C4D-A9EE-88DF7A082111}" destId="{D9DF3E05-CA37-8B4E-9E29-C6558CCD5C55}" srcOrd="0" destOrd="0" presId="urn:microsoft.com/office/officeart/2005/8/layout/process1"/>
    <dgm:cxn modelId="{20A50877-0029-6D4E-890F-F286F605FD8B}" srcId="{43D1936C-E7F7-774F-878D-A6784FFD0AD5}" destId="{C9308FAB-E843-0D44-A8EC-491C499B8614}" srcOrd="1" destOrd="0" parTransId="{C3364611-DE48-BF40-99C2-E2A8DBB98C2B}" sibTransId="{71666982-8500-EB4F-908C-209513E1DC91}"/>
    <dgm:cxn modelId="{06EB7D9C-C6B2-9849-A5C0-18D3E6FF8975}" type="presOf" srcId="{71666982-8500-EB4F-908C-209513E1DC91}" destId="{3AD5C314-ED3C-DD48-B7F1-46A2D13BD6D7}" srcOrd="1" destOrd="0" presId="urn:microsoft.com/office/officeart/2005/8/layout/process1"/>
    <dgm:cxn modelId="{B2AB7AB3-B069-F94E-810E-0D58CD63E680}" type="presOf" srcId="{62A3C427-7092-6B43-A277-36524BFAE21C}" destId="{6247AC15-E438-764F-9040-543F4E8CD6E6}" srcOrd="1" destOrd="0" presId="urn:microsoft.com/office/officeart/2005/8/layout/process1"/>
    <dgm:cxn modelId="{4EA950B6-14A0-A446-9FDE-FB5401FDF27C}" type="presOf" srcId="{45584323-1573-E34C-ABDE-63352C7229A7}" destId="{C906A8EA-5615-2249-9142-11F8D403BB3A}" srcOrd="0" destOrd="0" presId="urn:microsoft.com/office/officeart/2005/8/layout/process1"/>
    <dgm:cxn modelId="{198044C6-7694-584D-99FC-91DDCC33B5DE}" type="presOf" srcId="{F7F51D70-6432-0D4C-8D1B-22B3AEC30C46}" destId="{9019D69F-FD7F-594F-A54D-5D54B4FE4E3E}" srcOrd="1" destOrd="0" presId="urn:microsoft.com/office/officeart/2005/8/layout/process1"/>
    <dgm:cxn modelId="{A4E888D0-869A-664E-97FE-2D133F96841A}" type="presOf" srcId="{F7F51D70-6432-0D4C-8D1B-22B3AEC30C46}" destId="{8BF58996-FE90-A444-9E47-EF3631A03D97}" srcOrd="0" destOrd="0" presId="urn:microsoft.com/office/officeart/2005/8/layout/process1"/>
    <dgm:cxn modelId="{E439CEE5-2232-4C49-A10E-2AAFC65A1407}" type="presOf" srcId="{71666982-8500-EB4F-908C-209513E1DC91}" destId="{7A01D33C-739D-9F4C-8EBD-29077C664D49}" srcOrd="0" destOrd="0" presId="urn:microsoft.com/office/officeart/2005/8/layout/process1"/>
    <dgm:cxn modelId="{CB41B5E7-6095-2C47-B2CF-3AA485468ABA}" type="presOf" srcId="{62A3C427-7092-6B43-A277-36524BFAE21C}" destId="{62890571-5ACE-C345-A0A2-5474A7E0778C}" srcOrd="0" destOrd="0" presId="urn:microsoft.com/office/officeart/2005/8/layout/process1"/>
    <dgm:cxn modelId="{D1FFC4EF-631C-3E4B-9149-C98E12CFDA17}" type="presOf" srcId="{C9308FAB-E843-0D44-A8EC-491C499B8614}" destId="{BB69EB62-8C0E-C148-9701-5ED5271A3758}" srcOrd="0" destOrd="0" presId="urn:microsoft.com/office/officeart/2005/8/layout/process1"/>
    <dgm:cxn modelId="{3A22C7F0-776C-F34C-AA8B-0A8EEAE4D9AD}" srcId="{43D1936C-E7F7-774F-878D-A6784FFD0AD5}" destId="{FD49330F-5412-5C4D-A9EE-88DF7A082111}" srcOrd="3" destOrd="0" parTransId="{025FAF93-A093-F14C-A12F-C26D03BA7DEA}" sibTransId="{8E8D883C-F763-A84A-AC09-8EB47A751F18}"/>
    <dgm:cxn modelId="{0AFA7515-DB4A-FD40-9DE5-2F597E3D837A}" type="presParOf" srcId="{DA29DDA1-5AEE-7D42-AAAF-65FD7A20E36F}" destId="{C906A8EA-5615-2249-9142-11F8D403BB3A}" srcOrd="0" destOrd="0" presId="urn:microsoft.com/office/officeart/2005/8/layout/process1"/>
    <dgm:cxn modelId="{8FD91B13-3E90-1B4D-BFC2-CB1C540F3FCC}" type="presParOf" srcId="{DA29DDA1-5AEE-7D42-AAAF-65FD7A20E36F}" destId="{8BF58996-FE90-A444-9E47-EF3631A03D97}" srcOrd="1" destOrd="0" presId="urn:microsoft.com/office/officeart/2005/8/layout/process1"/>
    <dgm:cxn modelId="{4723D57C-3CD9-6347-83B8-036D1D3E541D}" type="presParOf" srcId="{8BF58996-FE90-A444-9E47-EF3631A03D97}" destId="{9019D69F-FD7F-594F-A54D-5D54B4FE4E3E}" srcOrd="0" destOrd="0" presId="urn:microsoft.com/office/officeart/2005/8/layout/process1"/>
    <dgm:cxn modelId="{FD00158A-A5C1-4841-A63D-118959A4A4C8}" type="presParOf" srcId="{DA29DDA1-5AEE-7D42-AAAF-65FD7A20E36F}" destId="{BB69EB62-8C0E-C148-9701-5ED5271A3758}" srcOrd="2" destOrd="0" presId="urn:microsoft.com/office/officeart/2005/8/layout/process1"/>
    <dgm:cxn modelId="{0E30598F-439F-A242-A108-6906A040A247}" type="presParOf" srcId="{DA29DDA1-5AEE-7D42-AAAF-65FD7A20E36F}" destId="{7A01D33C-739D-9F4C-8EBD-29077C664D49}" srcOrd="3" destOrd="0" presId="urn:microsoft.com/office/officeart/2005/8/layout/process1"/>
    <dgm:cxn modelId="{10633D4E-57EE-B84C-96BE-CA104FC9F503}" type="presParOf" srcId="{7A01D33C-739D-9F4C-8EBD-29077C664D49}" destId="{3AD5C314-ED3C-DD48-B7F1-46A2D13BD6D7}" srcOrd="0" destOrd="0" presId="urn:microsoft.com/office/officeart/2005/8/layout/process1"/>
    <dgm:cxn modelId="{8A49EE7D-C007-A440-A6E6-DAFD535C62D6}" type="presParOf" srcId="{DA29DDA1-5AEE-7D42-AAAF-65FD7A20E36F}" destId="{AA0AF348-8C65-5945-BDA5-1FE81EC41058}" srcOrd="4" destOrd="0" presId="urn:microsoft.com/office/officeart/2005/8/layout/process1"/>
    <dgm:cxn modelId="{6D80601C-386D-6A43-B3FC-7236B3E250D9}" type="presParOf" srcId="{DA29DDA1-5AEE-7D42-AAAF-65FD7A20E36F}" destId="{62890571-5ACE-C345-A0A2-5474A7E0778C}" srcOrd="5" destOrd="0" presId="urn:microsoft.com/office/officeart/2005/8/layout/process1"/>
    <dgm:cxn modelId="{B65BB2BF-281A-5F49-B0AD-43B5E9E7AB49}" type="presParOf" srcId="{62890571-5ACE-C345-A0A2-5474A7E0778C}" destId="{6247AC15-E438-764F-9040-543F4E8CD6E6}" srcOrd="0" destOrd="0" presId="urn:microsoft.com/office/officeart/2005/8/layout/process1"/>
    <dgm:cxn modelId="{93DD33C1-D30A-7C43-804B-42868DA0F1DC}" type="presParOf" srcId="{DA29DDA1-5AEE-7D42-AAAF-65FD7A20E36F}" destId="{D9DF3E05-CA37-8B4E-9E29-C6558CCD5C5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6A8EA-5615-2249-9142-11F8D403BB3A}">
      <dsp:nvSpPr>
        <dsp:cNvPr id="0" name=""/>
        <dsp:cNvSpPr/>
      </dsp:nvSpPr>
      <dsp:spPr>
        <a:xfrm>
          <a:off x="3571"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VIX prediction</a:t>
          </a:r>
        </a:p>
      </dsp:txBody>
      <dsp:txXfrm>
        <a:off x="31015" y="2268266"/>
        <a:ext cx="1506815" cy="882133"/>
      </dsp:txXfrm>
    </dsp:sp>
    <dsp:sp modelId="{8BF58996-FE90-A444-9E47-EF3631A03D97}">
      <dsp:nvSpPr>
        <dsp:cNvPr id="0" name=""/>
        <dsp:cNvSpPr/>
      </dsp:nvSpPr>
      <dsp:spPr>
        <a:xfrm>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721445" y="2593142"/>
        <a:ext cx="231757" cy="232382"/>
      </dsp:txXfrm>
    </dsp:sp>
    <dsp:sp modelId="{BB69EB62-8C0E-C148-9701-5ED5271A3758}">
      <dsp:nvSpPr>
        <dsp:cNvPr id="0" name=""/>
        <dsp:cNvSpPr/>
      </dsp:nvSpPr>
      <dsp:spPr>
        <a:xfrm>
          <a:off x="2189956"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VIXM Prediction</a:t>
          </a:r>
        </a:p>
      </dsp:txBody>
      <dsp:txXfrm>
        <a:off x="2217400" y="2268266"/>
        <a:ext cx="1506815" cy="882133"/>
      </dsp:txXfrm>
    </dsp:sp>
    <dsp:sp modelId="{7A01D33C-739D-9F4C-8EBD-29077C664D49}">
      <dsp:nvSpPr>
        <dsp:cNvPr id="0" name=""/>
        <dsp:cNvSpPr/>
      </dsp:nvSpPr>
      <dsp:spPr>
        <a:xfrm>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907829" y="2593142"/>
        <a:ext cx="231757" cy="232382"/>
      </dsp:txXfrm>
    </dsp:sp>
    <dsp:sp modelId="{AA0AF348-8C65-5945-BDA5-1FE81EC41058}">
      <dsp:nvSpPr>
        <dsp:cNvPr id="0" name=""/>
        <dsp:cNvSpPr/>
      </dsp:nvSpPr>
      <dsp:spPr>
        <a:xfrm>
          <a:off x="4376340"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Tunning</a:t>
          </a:r>
        </a:p>
      </dsp:txBody>
      <dsp:txXfrm>
        <a:off x="4403784" y="2268266"/>
        <a:ext cx="1506815" cy="882133"/>
      </dsp:txXfrm>
    </dsp:sp>
    <dsp:sp modelId="{62890571-5ACE-C345-A0A2-5474A7E0778C}">
      <dsp:nvSpPr>
        <dsp:cNvPr id="0" name=""/>
        <dsp:cNvSpPr/>
      </dsp:nvSpPr>
      <dsp:spPr>
        <a:xfrm>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094214" y="2593142"/>
        <a:ext cx="231757" cy="232382"/>
      </dsp:txXfrm>
    </dsp:sp>
    <dsp:sp modelId="{D9DF3E05-CA37-8B4E-9E29-C6558CCD5C55}">
      <dsp:nvSpPr>
        <dsp:cNvPr id="0" name=""/>
        <dsp:cNvSpPr/>
      </dsp:nvSpPr>
      <dsp:spPr>
        <a:xfrm>
          <a:off x="6562724"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FINAL MODEL</a:t>
          </a:r>
        </a:p>
      </dsp:txBody>
      <dsp:txXfrm>
        <a:off x="6590168" y="2268266"/>
        <a:ext cx="1506815" cy="8821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DD6B-22CD-D342-969A-1F99014810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8E5E19-845B-E94B-BC6A-6CEE834DB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2E4B21-149A-114F-ADEB-293354946704}"/>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5" name="Footer Placeholder 4">
            <a:extLst>
              <a:ext uri="{FF2B5EF4-FFF2-40B4-BE49-F238E27FC236}">
                <a16:creationId xmlns:a16="http://schemas.microsoft.com/office/drawing/2014/main" id="{A346DB08-F049-E146-82FE-12795D216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E5B0B-A238-BB41-9646-697CC82FD0C6}"/>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3677414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8A83-D625-7B4B-B8AF-49DA23579F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EE5E8A-99D9-2A43-8FEB-601D751688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8B678-82A4-394E-8925-67870CC4551C}"/>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5" name="Footer Placeholder 4">
            <a:extLst>
              <a:ext uri="{FF2B5EF4-FFF2-40B4-BE49-F238E27FC236}">
                <a16:creationId xmlns:a16="http://schemas.microsoft.com/office/drawing/2014/main" id="{34A77E03-D300-4A4C-AE00-B69069737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104AF-7C54-4841-80D5-88EC5D89FDE6}"/>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53922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ED18E3-076B-4148-AEC2-9659101BE1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55FD26-ADDF-DA43-B948-1174490B9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AA710-3B73-4942-AC67-69738DA77606}"/>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5" name="Footer Placeholder 4">
            <a:extLst>
              <a:ext uri="{FF2B5EF4-FFF2-40B4-BE49-F238E27FC236}">
                <a16:creationId xmlns:a16="http://schemas.microsoft.com/office/drawing/2014/main" id="{B6664B6A-B3C9-A34E-8713-9F5775ABB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00787-3034-6F40-9E76-6224AD52D304}"/>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72948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97-BE33-C041-93E1-CC4DD3A506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5A97B-20EC-0E4E-A365-BEE4B6DFF7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EBCCA-F307-564C-9507-0A4B67118876}"/>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5" name="Footer Placeholder 4">
            <a:extLst>
              <a:ext uri="{FF2B5EF4-FFF2-40B4-BE49-F238E27FC236}">
                <a16:creationId xmlns:a16="http://schemas.microsoft.com/office/drawing/2014/main" id="{32090CD8-C970-D940-82EC-D8B18BA9E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65378-AF84-E647-BB9A-CD421A19C930}"/>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37528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4352-EA83-E54C-AFB3-2057AB4DAA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2FC228-C5D6-9D48-A73D-6636E2D58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5692E2-F7D7-3348-9141-A5167A1A8893}"/>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5" name="Footer Placeholder 4">
            <a:extLst>
              <a:ext uri="{FF2B5EF4-FFF2-40B4-BE49-F238E27FC236}">
                <a16:creationId xmlns:a16="http://schemas.microsoft.com/office/drawing/2014/main" id="{91C7F41C-87F4-D443-AACA-2BB3C1003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73EF9-57C3-3B44-8355-54E9A1943821}"/>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394389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0BFE-984F-0242-AF7B-0522E476E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44CE6-FB6A-BC4D-895E-5F2E8D1A03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E31F15-54BA-C14C-900E-B865087ADA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9C2322-393F-4E46-9A0D-943938681EEF}"/>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6" name="Footer Placeholder 5">
            <a:extLst>
              <a:ext uri="{FF2B5EF4-FFF2-40B4-BE49-F238E27FC236}">
                <a16:creationId xmlns:a16="http://schemas.microsoft.com/office/drawing/2014/main" id="{BD19831E-5827-3C4C-B131-92EDAEEF2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838A0-9085-C143-B56B-61F40150D7C1}"/>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59033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9CD2-F739-9A4D-A3F1-F31E7601E4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F3E24A-1C2D-0A43-B2E5-881FC00608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EBF83-6ADE-E54F-BBAC-564F574A54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4AB0CE-617E-0746-AB4F-6EDCA1588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275886-4189-5942-8431-699F80CEF4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7BC98-3F3F-0949-84DF-DA8BC6A140B5}"/>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8" name="Footer Placeholder 7">
            <a:extLst>
              <a:ext uri="{FF2B5EF4-FFF2-40B4-BE49-F238E27FC236}">
                <a16:creationId xmlns:a16="http://schemas.microsoft.com/office/drawing/2014/main" id="{FF2CAAB5-B1E4-454F-9752-DE1DAC0498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084743-AF38-5045-B2AF-121BBF988119}"/>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248692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5329-A11C-CF49-BFE6-1DBC9F30F2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37CCD2-F6BF-0A49-9564-54885759434D}"/>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4" name="Footer Placeholder 3">
            <a:extLst>
              <a:ext uri="{FF2B5EF4-FFF2-40B4-BE49-F238E27FC236}">
                <a16:creationId xmlns:a16="http://schemas.microsoft.com/office/drawing/2014/main" id="{0A9EFAA3-4160-0D45-A79D-78B417513A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42682C-8DD2-7A40-B200-25065891D633}"/>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946923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4EF1B3-7D5A-E64D-956B-ECBA1A4456B6}"/>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3" name="Footer Placeholder 2">
            <a:extLst>
              <a:ext uri="{FF2B5EF4-FFF2-40B4-BE49-F238E27FC236}">
                <a16:creationId xmlns:a16="http://schemas.microsoft.com/office/drawing/2014/main" id="{B83FD57B-4007-364C-A40A-3AAFAAF93C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202771-1F66-BA44-9CCD-31510BD6BA30}"/>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396972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B34-93AC-064A-BD11-57FCD3C79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EBA0C2-DE23-014A-A083-257027B8E7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489568-333A-1446-8B35-DE44077AA2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4AD0EB-0666-5340-88FD-D81603C5DFEB}"/>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6" name="Footer Placeholder 5">
            <a:extLst>
              <a:ext uri="{FF2B5EF4-FFF2-40B4-BE49-F238E27FC236}">
                <a16:creationId xmlns:a16="http://schemas.microsoft.com/office/drawing/2014/main" id="{E69AF741-29E0-4642-BCAA-296A3B6C6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91D2AC-247D-C74C-90AB-2F8D1274D98E}"/>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339352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E1A4-4700-2C44-B404-73015E332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3E5FAE-06FD-0E46-A353-E17352B07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CA1326-AF17-EB4D-9D45-25B494DC7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B57A5-3DA9-9040-A70D-CD3E47594625}"/>
              </a:ext>
            </a:extLst>
          </p:cNvPr>
          <p:cNvSpPr>
            <a:spLocks noGrp="1"/>
          </p:cNvSpPr>
          <p:nvPr>
            <p:ph type="dt" sz="half" idx="10"/>
          </p:nvPr>
        </p:nvSpPr>
        <p:spPr/>
        <p:txBody>
          <a:bodyPr/>
          <a:lstStyle/>
          <a:p>
            <a:fld id="{BBFFCB5F-4F0A-CB44-880D-39F70B426E1D}" type="datetimeFigureOut">
              <a:rPr lang="en-US" smtClean="0"/>
              <a:t>11/21/21</a:t>
            </a:fld>
            <a:endParaRPr lang="en-US"/>
          </a:p>
        </p:txBody>
      </p:sp>
      <p:sp>
        <p:nvSpPr>
          <p:cNvPr id="6" name="Footer Placeholder 5">
            <a:extLst>
              <a:ext uri="{FF2B5EF4-FFF2-40B4-BE49-F238E27FC236}">
                <a16:creationId xmlns:a16="http://schemas.microsoft.com/office/drawing/2014/main" id="{BA6027F5-5550-504C-B46C-07F4BB0D7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94B82-C1F1-0844-A9CF-4BD088392E84}"/>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249463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4AC17E-757C-CE41-A9B1-E7AAACB11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D949FB-F0E7-3E4D-A201-7E2631564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5B720-4AAC-8348-8D32-F81D72B1E3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FFCB5F-4F0A-CB44-880D-39F70B426E1D}" type="datetimeFigureOut">
              <a:rPr lang="en-US" smtClean="0"/>
              <a:t>11/21/21</a:t>
            </a:fld>
            <a:endParaRPr lang="en-US"/>
          </a:p>
        </p:txBody>
      </p:sp>
      <p:sp>
        <p:nvSpPr>
          <p:cNvPr id="5" name="Footer Placeholder 4">
            <a:extLst>
              <a:ext uri="{FF2B5EF4-FFF2-40B4-BE49-F238E27FC236}">
                <a16:creationId xmlns:a16="http://schemas.microsoft.com/office/drawing/2014/main" id="{14AA33AC-EDD2-C349-BE1C-1708871BD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FBCAA1-8832-6D48-B440-D59E5FAFCE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748DB-2ADA-0847-A49F-92B2FDBBE85C}" type="slidenum">
              <a:rPr lang="en-US" smtClean="0"/>
              <a:t>‹#›</a:t>
            </a:fld>
            <a:endParaRPr lang="en-US"/>
          </a:p>
        </p:txBody>
      </p:sp>
    </p:spTree>
    <p:extLst>
      <p:ext uri="{BB962C8B-B14F-4D97-AF65-F5344CB8AC3E}">
        <p14:creationId xmlns:p14="http://schemas.microsoft.com/office/powerpoint/2010/main" val="4263120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FB0A-42B4-4948-A149-E5E9A0CB8F6A}"/>
              </a:ext>
            </a:extLst>
          </p:cNvPr>
          <p:cNvSpPr>
            <a:spLocks noGrp="1"/>
          </p:cNvSpPr>
          <p:nvPr>
            <p:ph type="title"/>
          </p:nvPr>
        </p:nvSpPr>
        <p:spPr/>
        <p:txBody>
          <a:bodyPr/>
          <a:lstStyle/>
          <a:p>
            <a:r>
              <a:rPr lang="en-US" dirty="0" err="1"/>
              <a:t>VIXCoin</a:t>
            </a:r>
            <a:endParaRPr lang="en-US" dirty="0"/>
          </a:p>
        </p:txBody>
      </p:sp>
      <p:sp>
        <p:nvSpPr>
          <p:cNvPr id="3" name="Content Placeholder 2">
            <a:extLst>
              <a:ext uri="{FF2B5EF4-FFF2-40B4-BE49-F238E27FC236}">
                <a16:creationId xmlns:a16="http://schemas.microsoft.com/office/drawing/2014/main" id="{8E2BCBA9-FE72-3645-8E0D-E57E59585D4B}"/>
              </a:ext>
            </a:extLst>
          </p:cNvPr>
          <p:cNvSpPr>
            <a:spLocks noGrp="1"/>
          </p:cNvSpPr>
          <p:nvPr>
            <p:ph idx="1"/>
          </p:nvPr>
        </p:nvSpPr>
        <p:spPr/>
        <p:txBody>
          <a:bodyPr/>
          <a:lstStyle/>
          <a:p>
            <a:r>
              <a:rPr lang="en-US" dirty="0"/>
              <a:t>General </a:t>
            </a:r>
            <a:r>
              <a:rPr lang="en-US" dirty="0" err="1"/>
              <a:t>conlclusions</a:t>
            </a:r>
            <a:r>
              <a:rPr lang="en-US" dirty="0"/>
              <a:t> on ML developing to predict VIXM</a:t>
            </a:r>
          </a:p>
        </p:txBody>
      </p:sp>
    </p:spTree>
    <p:extLst>
      <p:ext uri="{BB962C8B-B14F-4D97-AF65-F5344CB8AC3E}">
        <p14:creationId xmlns:p14="http://schemas.microsoft.com/office/powerpoint/2010/main" val="652123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3B78F1-892C-1A40-B14A-E7D785E893C4}"/>
              </a:ext>
            </a:extLst>
          </p:cNvPr>
          <p:cNvSpPr>
            <a:spLocks noGrp="1"/>
          </p:cNvSpPr>
          <p:nvPr>
            <p:ph type="title"/>
          </p:nvPr>
        </p:nvSpPr>
        <p:spPr/>
        <p:txBody>
          <a:bodyPr/>
          <a:lstStyle/>
          <a:p>
            <a:r>
              <a:rPr lang="en-US" dirty="0"/>
              <a:t>4) Analysis of feature importance</a:t>
            </a:r>
          </a:p>
        </p:txBody>
      </p:sp>
      <p:sp>
        <p:nvSpPr>
          <p:cNvPr id="10" name="Rectangle 9">
            <a:extLst>
              <a:ext uri="{FF2B5EF4-FFF2-40B4-BE49-F238E27FC236}">
                <a16:creationId xmlns:a16="http://schemas.microsoft.com/office/drawing/2014/main" id="{4C23B152-D3F0-0E4C-BD20-CC625C7AECDD}"/>
              </a:ext>
            </a:extLst>
          </p:cNvPr>
          <p:cNvSpPr/>
          <p:nvPr/>
        </p:nvSpPr>
        <p:spPr>
          <a:xfrm>
            <a:off x="3873850" y="1937781"/>
            <a:ext cx="3101546" cy="3237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Performance Output Function</a:t>
            </a:r>
          </a:p>
          <a:p>
            <a:pPr algn="ctr"/>
            <a:endParaRPr lang="en-US" dirty="0"/>
          </a:p>
        </p:txBody>
      </p:sp>
      <p:cxnSp>
        <p:nvCxnSpPr>
          <p:cNvPr id="11" name="Straight Arrow Connector 10">
            <a:extLst>
              <a:ext uri="{FF2B5EF4-FFF2-40B4-BE49-F238E27FC236}">
                <a16:creationId xmlns:a16="http://schemas.microsoft.com/office/drawing/2014/main" id="{1E1DF40A-E274-CC40-8EAA-31E73F873AF8}"/>
              </a:ext>
            </a:extLst>
          </p:cNvPr>
          <p:cNvCxnSpPr/>
          <p:nvPr/>
        </p:nvCxnSpPr>
        <p:spPr>
          <a:xfrm>
            <a:off x="2508423" y="2613455"/>
            <a:ext cx="11244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FE3C7AF-3AAB-C84C-AC65-9D8993A953C7}"/>
              </a:ext>
            </a:extLst>
          </p:cNvPr>
          <p:cNvCxnSpPr/>
          <p:nvPr/>
        </p:nvCxnSpPr>
        <p:spPr>
          <a:xfrm>
            <a:off x="7216352" y="2520780"/>
            <a:ext cx="11244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9B08230-DFF5-284C-BD8A-5602F4D7B711}"/>
              </a:ext>
            </a:extLst>
          </p:cNvPr>
          <p:cNvSpPr txBox="1"/>
          <p:nvPr/>
        </p:nvSpPr>
        <p:spPr>
          <a:xfrm>
            <a:off x="8489095" y="2032001"/>
            <a:ext cx="2323070" cy="646331"/>
          </a:xfrm>
          <a:prstGeom prst="rect">
            <a:avLst/>
          </a:prstGeom>
          <a:noFill/>
        </p:spPr>
        <p:txBody>
          <a:bodyPr wrap="square" rtlCol="0">
            <a:spAutoFit/>
          </a:bodyPr>
          <a:lstStyle/>
          <a:p>
            <a:r>
              <a:rPr lang="en-US" dirty="0" err="1"/>
              <a:t>Coeficients</a:t>
            </a:r>
            <a:endParaRPr lang="en-US" dirty="0"/>
          </a:p>
          <a:p>
            <a:r>
              <a:rPr lang="en-US" dirty="0"/>
              <a:t>Trees</a:t>
            </a:r>
          </a:p>
        </p:txBody>
      </p:sp>
      <p:sp>
        <p:nvSpPr>
          <p:cNvPr id="8" name="TextBox 7">
            <a:extLst>
              <a:ext uri="{FF2B5EF4-FFF2-40B4-BE49-F238E27FC236}">
                <a16:creationId xmlns:a16="http://schemas.microsoft.com/office/drawing/2014/main" id="{7DB971E1-D06F-BB4C-A9F5-04E9D18E0AD9}"/>
              </a:ext>
            </a:extLst>
          </p:cNvPr>
          <p:cNvSpPr txBox="1"/>
          <p:nvPr/>
        </p:nvSpPr>
        <p:spPr>
          <a:xfrm>
            <a:off x="590039" y="2383917"/>
            <a:ext cx="2323070" cy="369332"/>
          </a:xfrm>
          <a:prstGeom prst="rect">
            <a:avLst/>
          </a:prstGeom>
          <a:noFill/>
        </p:spPr>
        <p:txBody>
          <a:bodyPr wrap="square" rtlCol="0">
            <a:spAutoFit/>
          </a:bodyPr>
          <a:lstStyle/>
          <a:p>
            <a:r>
              <a:rPr lang="en-US" dirty="0" err="1"/>
              <a:t>Adaboost</a:t>
            </a:r>
            <a:r>
              <a:rPr lang="en-US" dirty="0"/>
              <a:t> model</a:t>
            </a:r>
          </a:p>
        </p:txBody>
      </p:sp>
    </p:spTree>
    <p:extLst>
      <p:ext uri="{BB962C8B-B14F-4D97-AF65-F5344CB8AC3E}">
        <p14:creationId xmlns:p14="http://schemas.microsoft.com/office/powerpoint/2010/main" val="321318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D4D4-584B-454B-8ACE-518E466DBB52}"/>
              </a:ext>
            </a:extLst>
          </p:cNvPr>
          <p:cNvSpPr>
            <a:spLocks noGrp="1"/>
          </p:cNvSpPr>
          <p:nvPr>
            <p:ph type="title"/>
          </p:nvPr>
        </p:nvSpPr>
        <p:spPr/>
        <p:txBody>
          <a:bodyPr/>
          <a:lstStyle/>
          <a:p>
            <a:r>
              <a:rPr lang="en-US" dirty="0"/>
              <a:t>FINAL MODEL SHOULD CALCULATE VALUE OF THE TOKEN EVERY DAY</a:t>
            </a:r>
          </a:p>
        </p:txBody>
      </p:sp>
      <p:sp>
        <p:nvSpPr>
          <p:cNvPr id="7" name="Rectangle 6">
            <a:extLst>
              <a:ext uri="{FF2B5EF4-FFF2-40B4-BE49-F238E27FC236}">
                <a16:creationId xmlns:a16="http://schemas.microsoft.com/office/drawing/2014/main" id="{AE946F25-5DAE-1F45-B34F-0979B5B15031}"/>
              </a:ext>
            </a:extLst>
          </p:cNvPr>
          <p:cNvSpPr/>
          <p:nvPr/>
        </p:nvSpPr>
        <p:spPr>
          <a:xfrm>
            <a:off x="1365429" y="3731741"/>
            <a:ext cx="3101546" cy="1900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VIXCOIN Token Prediction and Valuation Function</a:t>
            </a:r>
            <a:endParaRPr lang="en-US" dirty="0"/>
          </a:p>
        </p:txBody>
      </p:sp>
      <p:cxnSp>
        <p:nvCxnSpPr>
          <p:cNvPr id="9" name="Straight Arrow Connector 8">
            <a:extLst>
              <a:ext uri="{FF2B5EF4-FFF2-40B4-BE49-F238E27FC236}">
                <a16:creationId xmlns:a16="http://schemas.microsoft.com/office/drawing/2014/main" id="{ADBA7AB5-E5E0-E946-8378-2ED5E21C3C45}"/>
              </a:ext>
            </a:extLst>
          </p:cNvPr>
          <p:cNvCxnSpPr>
            <a:stCxn id="7" idx="3"/>
          </p:cNvCxnSpPr>
          <p:nvPr/>
        </p:nvCxnSpPr>
        <p:spPr>
          <a:xfrm>
            <a:off x="4466975" y="4682093"/>
            <a:ext cx="8340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0402CB-0FA7-3E4D-9C10-CFF5532C5DC5}"/>
              </a:ext>
            </a:extLst>
          </p:cNvPr>
          <p:cNvSpPr txBox="1"/>
          <p:nvPr/>
        </p:nvSpPr>
        <p:spPr>
          <a:xfrm>
            <a:off x="5572896" y="4081928"/>
            <a:ext cx="4547287" cy="1477328"/>
          </a:xfrm>
          <a:prstGeom prst="rect">
            <a:avLst/>
          </a:prstGeom>
          <a:noFill/>
        </p:spPr>
        <p:txBody>
          <a:bodyPr wrap="square" rtlCol="0">
            <a:spAutoFit/>
          </a:bodyPr>
          <a:lstStyle/>
          <a:p>
            <a:r>
              <a:rPr lang="en-US" dirty="0"/>
              <a:t>*Signal predicted for the next day (0 or 1)</a:t>
            </a:r>
          </a:p>
          <a:p>
            <a:r>
              <a:rPr lang="en-US" dirty="0"/>
              <a:t>*Value of token on date and time</a:t>
            </a:r>
          </a:p>
          <a:p>
            <a:r>
              <a:rPr lang="en-US" dirty="0"/>
              <a:t>*</a:t>
            </a:r>
            <a:r>
              <a:rPr lang="en-US" dirty="0" err="1"/>
              <a:t>DataFrame</a:t>
            </a:r>
            <a:r>
              <a:rPr lang="en-US" dirty="0"/>
              <a:t> with all historical values</a:t>
            </a:r>
          </a:p>
          <a:p>
            <a:endParaRPr lang="en-US" dirty="0"/>
          </a:p>
          <a:p>
            <a:r>
              <a:rPr lang="en-US" dirty="0"/>
              <a:t>*</a:t>
            </a:r>
            <a:r>
              <a:rPr lang="en-US" dirty="0" err="1"/>
              <a:t>Dataframe</a:t>
            </a:r>
            <a:r>
              <a:rPr lang="en-US" dirty="0"/>
              <a:t> with all historical signals</a:t>
            </a:r>
          </a:p>
        </p:txBody>
      </p:sp>
      <p:cxnSp>
        <p:nvCxnSpPr>
          <p:cNvPr id="11" name="Straight Arrow Connector 10">
            <a:extLst>
              <a:ext uri="{FF2B5EF4-FFF2-40B4-BE49-F238E27FC236}">
                <a16:creationId xmlns:a16="http://schemas.microsoft.com/office/drawing/2014/main" id="{AEB2663B-5A0E-2249-92BF-33F8FC00BA87}"/>
              </a:ext>
            </a:extLst>
          </p:cNvPr>
          <p:cNvCxnSpPr>
            <a:cxnSpLocks/>
          </p:cNvCxnSpPr>
          <p:nvPr/>
        </p:nvCxnSpPr>
        <p:spPr>
          <a:xfrm>
            <a:off x="2395166" y="2832698"/>
            <a:ext cx="0" cy="899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89953DC-9D8B-A94C-8357-70F71AE6B8E2}"/>
              </a:ext>
            </a:extLst>
          </p:cNvPr>
          <p:cNvSpPr txBox="1"/>
          <p:nvPr/>
        </p:nvSpPr>
        <p:spPr>
          <a:xfrm>
            <a:off x="1507531" y="2463366"/>
            <a:ext cx="2817341" cy="646331"/>
          </a:xfrm>
          <a:prstGeom prst="rect">
            <a:avLst/>
          </a:prstGeom>
          <a:noFill/>
        </p:spPr>
        <p:txBody>
          <a:bodyPr wrap="square" rtlCol="0">
            <a:spAutoFit/>
          </a:bodyPr>
          <a:lstStyle/>
          <a:p>
            <a:r>
              <a:rPr lang="en-US" dirty="0"/>
              <a:t>Date of last close</a:t>
            </a:r>
          </a:p>
          <a:p>
            <a:r>
              <a:rPr lang="en-US" dirty="0"/>
              <a:t>Date and time</a:t>
            </a:r>
          </a:p>
        </p:txBody>
      </p:sp>
    </p:spTree>
    <p:extLst>
      <p:ext uri="{BB962C8B-B14F-4D97-AF65-F5344CB8AC3E}">
        <p14:creationId xmlns:p14="http://schemas.microsoft.com/office/powerpoint/2010/main" val="2619504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EFF8-3D4C-A44B-968D-F62E3F81EAD5}"/>
              </a:ext>
            </a:extLst>
          </p:cNvPr>
          <p:cNvSpPr>
            <a:spLocks noGrp="1"/>
          </p:cNvSpPr>
          <p:nvPr>
            <p:ph type="title"/>
          </p:nvPr>
        </p:nvSpPr>
        <p:spPr/>
        <p:txBody>
          <a:bodyPr/>
          <a:lstStyle/>
          <a:p>
            <a:r>
              <a:rPr lang="en-US" dirty="0"/>
              <a:t>Final Function </a:t>
            </a:r>
          </a:p>
        </p:txBody>
      </p:sp>
      <p:graphicFrame>
        <p:nvGraphicFramePr>
          <p:cNvPr id="7" name="Diagram 6">
            <a:extLst>
              <a:ext uri="{FF2B5EF4-FFF2-40B4-BE49-F238E27FC236}">
                <a16:creationId xmlns:a16="http://schemas.microsoft.com/office/drawing/2014/main" id="{BEC8A972-CFC4-0043-A1D7-A6E7EF6D670E}"/>
              </a:ext>
            </a:extLst>
          </p:cNvPr>
          <p:cNvGraphicFramePr/>
          <p:nvPr>
            <p:extLst>
              <p:ext uri="{D42A27DB-BD31-4B8C-83A1-F6EECF244321}">
                <p14:modId xmlns:p14="http://schemas.microsoft.com/office/powerpoint/2010/main" val="3476362109"/>
              </p:ext>
            </p:extLst>
          </p:nvPr>
        </p:nvGraphicFramePr>
        <p:xfrm>
          <a:off x="1723081" y="-35537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49CF7EF5-69F9-0740-91B2-D87C8ED75F00}"/>
              </a:ext>
            </a:extLst>
          </p:cNvPr>
          <p:cNvSpPr/>
          <p:nvPr/>
        </p:nvSpPr>
        <p:spPr>
          <a:xfrm>
            <a:off x="3588948" y="3898542"/>
            <a:ext cx="3101546" cy="1900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VIXCOIN Token Prediction and Valuation Function</a:t>
            </a:r>
            <a:endParaRPr lang="en-US" dirty="0"/>
          </a:p>
        </p:txBody>
      </p:sp>
      <p:sp>
        <p:nvSpPr>
          <p:cNvPr id="9" name="TextBox 8">
            <a:extLst>
              <a:ext uri="{FF2B5EF4-FFF2-40B4-BE49-F238E27FC236}">
                <a16:creationId xmlns:a16="http://schemas.microsoft.com/office/drawing/2014/main" id="{0B582E18-FF33-264B-9DC0-73EB9A5A4746}"/>
              </a:ext>
            </a:extLst>
          </p:cNvPr>
          <p:cNvSpPr txBox="1"/>
          <p:nvPr/>
        </p:nvSpPr>
        <p:spPr>
          <a:xfrm>
            <a:off x="674131" y="4638712"/>
            <a:ext cx="1872736" cy="369332"/>
          </a:xfrm>
          <a:prstGeom prst="rect">
            <a:avLst/>
          </a:prstGeom>
          <a:noFill/>
        </p:spPr>
        <p:txBody>
          <a:bodyPr wrap="square" rtlCol="0">
            <a:spAutoFit/>
          </a:bodyPr>
          <a:lstStyle/>
          <a:p>
            <a:r>
              <a:rPr lang="en-US" dirty="0"/>
              <a:t>Date of last close</a:t>
            </a:r>
          </a:p>
        </p:txBody>
      </p:sp>
      <p:cxnSp>
        <p:nvCxnSpPr>
          <p:cNvPr id="10" name="Straight Arrow Connector 9">
            <a:extLst>
              <a:ext uri="{FF2B5EF4-FFF2-40B4-BE49-F238E27FC236}">
                <a16:creationId xmlns:a16="http://schemas.microsoft.com/office/drawing/2014/main" id="{6443AE3F-25B2-6B4F-8E67-FB79F3A7579C}"/>
              </a:ext>
            </a:extLst>
          </p:cNvPr>
          <p:cNvCxnSpPr/>
          <p:nvPr/>
        </p:nvCxnSpPr>
        <p:spPr>
          <a:xfrm>
            <a:off x="6793484" y="4823379"/>
            <a:ext cx="8340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7792BB6-A455-2048-B486-6154050312BF}"/>
              </a:ext>
            </a:extLst>
          </p:cNvPr>
          <p:cNvSpPr txBox="1"/>
          <p:nvPr/>
        </p:nvSpPr>
        <p:spPr>
          <a:xfrm>
            <a:off x="7730548" y="4248729"/>
            <a:ext cx="4547287" cy="1477328"/>
          </a:xfrm>
          <a:prstGeom prst="rect">
            <a:avLst/>
          </a:prstGeom>
          <a:noFill/>
        </p:spPr>
        <p:txBody>
          <a:bodyPr wrap="square" rtlCol="0">
            <a:spAutoFit/>
          </a:bodyPr>
          <a:lstStyle/>
          <a:p>
            <a:r>
              <a:rPr lang="en-US" dirty="0"/>
              <a:t>*Signal predicted for the next day (0 or 1)</a:t>
            </a:r>
          </a:p>
          <a:p>
            <a:r>
              <a:rPr lang="en-US" dirty="0"/>
              <a:t>*Value of token on input Date</a:t>
            </a:r>
          </a:p>
          <a:p>
            <a:r>
              <a:rPr lang="en-US" dirty="0"/>
              <a:t>*</a:t>
            </a:r>
            <a:r>
              <a:rPr lang="en-US" dirty="0" err="1"/>
              <a:t>DataFrame</a:t>
            </a:r>
            <a:r>
              <a:rPr lang="en-US" dirty="0"/>
              <a:t> with all historical values</a:t>
            </a:r>
          </a:p>
          <a:p>
            <a:r>
              <a:rPr lang="en-US" dirty="0"/>
              <a:t>*</a:t>
            </a:r>
            <a:r>
              <a:rPr lang="en-US" dirty="0" err="1"/>
              <a:t>Dataframe</a:t>
            </a:r>
            <a:r>
              <a:rPr lang="en-US" dirty="0"/>
              <a:t> with all historical signals</a:t>
            </a:r>
          </a:p>
          <a:p>
            <a:endParaRPr lang="en-US" dirty="0"/>
          </a:p>
        </p:txBody>
      </p:sp>
      <p:cxnSp>
        <p:nvCxnSpPr>
          <p:cNvPr id="12" name="Straight Arrow Connector 11">
            <a:extLst>
              <a:ext uri="{FF2B5EF4-FFF2-40B4-BE49-F238E27FC236}">
                <a16:creationId xmlns:a16="http://schemas.microsoft.com/office/drawing/2014/main" id="{1114E108-5B2F-2749-8482-3103724BD71F}"/>
              </a:ext>
            </a:extLst>
          </p:cNvPr>
          <p:cNvCxnSpPr/>
          <p:nvPr/>
        </p:nvCxnSpPr>
        <p:spPr>
          <a:xfrm>
            <a:off x="2682790" y="4852209"/>
            <a:ext cx="8340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B6E71B-D25A-CC46-AE40-90A67AB979DB}"/>
              </a:ext>
            </a:extLst>
          </p:cNvPr>
          <p:cNvCxnSpPr/>
          <p:nvPr/>
        </p:nvCxnSpPr>
        <p:spPr>
          <a:xfrm flipH="1">
            <a:off x="5399903" y="2866768"/>
            <a:ext cx="3669956" cy="939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8681D2E-2BE4-2D48-B62B-9B0D4883A3F5}"/>
              </a:ext>
            </a:extLst>
          </p:cNvPr>
          <p:cNvSpPr txBox="1"/>
          <p:nvPr/>
        </p:nvSpPr>
        <p:spPr>
          <a:xfrm>
            <a:off x="183261" y="3205716"/>
            <a:ext cx="3163296" cy="1200329"/>
          </a:xfrm>
          <a:prstGeom prst="rect">
            <a:avLst/>
          </a:prstGeom>
          <a:noFill/>
        </p:spPr>
        <p:txBody>
          <a:bodyPr wrap="square" rtlCol="0">
            <a:spAutoFit/>
          </a:bodyPr>
          <a:lstStyle/>
          <a:p>
            <a:r>
              <a:rPr lang="en-US" dirty="0"/>
              <a:t>Keep the previous results in a database or somewhere, so we don’t need to wait for the calculations every time</a:t>
            </a:r>
          </a:p>
        </p:txBody>
      </p:sp>
      <p:sp>
        <p:nvSpPr>
          <p:cNvPr id="21" name="Magnetic Disk 20">
            <a:extLst>
              <a:ext uri="{FF2B5EF4-FFF2-40B4-BE49-F238E27FC236}">
                <a16:creationId xmlns:a16="http://schemas.microsoft.com/office/drawing/2014/main" id="{4F07F3B6-5A33-9C46-9387-2788A6580452}"/>
              </a:ext>
            </a:extLst>
          </p:cNvPr>
          <p:cNvSpPr/>
          <p:nvPr/>
        </p:nvSpPr>
        <p:spPr>
          <a:xfrm>
            <a:off x="428361" y="2866768"/>
            <a:ext cx="961527" cy="37630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8646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ED4CFD-DE15-B64E-8D68-F55C6732DD03}"/>
              </a:ext>
            </a:extLst>
          </p:cNvPr>
          <p:cNvPicPr>
            <a:picLocks noChangeAspect="1"/>
          </p:cNvPicPr>
          <p:nvPr/>
        </p:nvPicPr>
        <p:blipFill>
          <a:blip r:embed="rId2"/>
          <a:stretch>
            <a:fillRect/>
          </a:stretch>
        </p:blipFill>
        <p:spPr>
          <a:xfrm>
            <a:off x="168039" y="-56474"/>
            <a:ext cx="4564062" cy="3806428"/>
          </a:xfrm>
          <a:prstGeom prst="rect">
            <a:avLst/>
          </a:prstGeom>
        </p:spPr>
      </p:pic>
      <p:sp>
        <p:nvSpPr>
          <p:cNvPr id="6" name="TextBox 5">
            <a:extLst>
              <a:ext uri="{FF2B5EF4-FFF2-40B4-BE49-F238E27FC236}">
                <a16:creationId xmlns:a16="http://schemas.microsoft.com/office/drawing/2014/main" id="{587C4911-A0A9-E047-BB4E-6CE72CEA7E02}"/>
              </a:ext>
            </a:extLst>
          </p:cNvPr>
          <p:cNvSpPr txBox="1"/>
          <p:nvPr/>
        </p:nvSpPr>
        <p:spPr>
          <a:xfrm>
            <a:off x="6096000" y="1414463"/>
            <a:ext cx="4762500" cy="646331"/>
          </a:xfrm>
          <a:prstGeom prst="rect">
            <a:avLst/>
          </a:prstGeom>
          <a:noFill/>
        </p:spPr>
        <p:txBody>
          <a:bodyPr wrap="square" rtlCol="0">
            <a:spAutoFit/>
          </a:bodyPr>
          <a:lstStyle/>
          <a:p>
            <a:r>
              <a:rPr lang="en-US" dirty="0"/>
              <a:t>Possible to have this plots as transparent, or black background for the presentation?</a:t>
            </a:r>
          </a:p>
        </p:txBody>
      </p:sp>
      <p:pic>
        <p:nvPicPr>
          <p:cNvPr id="7" name="Picture 6">
            <a:extLst>
              <a:ext uri="{FF2B5EF4-FFF2-40B4-BE49-F238E27FC236}">
                <a16:creationId xmlns:a16="http://schemas.microsoft.com/office/drawing/2014/main" id="{51713B82-D96E-8040-9D52-116826551091}"/>
              </a:ext>
            </a:extLst>
          </p:cNvPr>
          <p:cNvPicPr>
            <a:picLocks noChangeAspect="1"/>
          </p:cNvPicPr>
          <p:nvPr/>
        </p:nvPicPr>
        <p:blipFill>
          <a:blip r:embed="rId3"/>
          <a:stretch>
            <a:fillRect/>
          </a:stretch>
        </p:blipFill>
        <p:spPr>
          <a:xfrm>
            <a:off x="912813" y="4023883"/>
            <a:ext cx="9779000" cy="2641600"/>
          </a:xfrm>
          <a:prstGeom prst="rect">
            <a:avLst/>
          </a:prstGeom>
        </p:spPr>
      </p:pic>
    </p:spTree>
    <p:extLst>
      <p:ext uri="{BB962C8B-B14F-4D97-AF65-F5344CB8AC3E}">
        <p14:creationId xmlns:p14="http://schemas.microsoft.com/office/powerpoint/2010/main" val="104368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0C425D-7653-DC42-B344-566D787C3EAA}"/>
              </a:ext>
            </a:extLst>
          </p:cNvPr>
          <p:cNvSpPr txBox="1"/>
          <p:nvPr/>
        </p:nvSpPr>
        <p:spPr>
          <a:xfrm>
            <a:off x="2976048" y="5206828"/>
            <a:ext cx="5943600" cy="369332"/>
          </a:xfrm>
          <a:prstGeom prst="rect">
            <a:avLst/>
          </a:prstGeom>
          <a:noFill/>
        </p:spPr>
        <p:txBody>
          <a:bodyPr wrap="square" rtlCol="0">
            <a:spAutoFit/>
          </a:bodyPr>
          <a:lstStyle/>
          <a:p>
            <a:r>
              <a:rPr lang="en-US" dirty="0"/>
              <a:t>How to add the values on the key points permanently</a:t>
            </a:r>
          </a:p>
        </p:txBody>
      </p:sp>
      <p:grpSp>
        <p:nvGrpSpPr>
          <p:cNvPr id="16" name="Group 15">
            <a:extLst>
              <a:ext uri="{FF2B5EF4-FFF2-40B4-BE49-F238E27FC236}">
                <a16:creationId xmlns:a16="http://schemas.microsoft.com/office/drawing/2014/main" id="{C500D209-BFEA-C446-BB20-21144BCDC139}"/>
              </a:ext>
            </a:extLst>
          </p:cNvPr>
          <p:cNvGrpSpPr/>
          <p:nvPr/>
        </p:nvGrpSpPr>
        <p:grpSpPr>
          <a:xfrm>
            <a:off x="1034835" y="1281840"/>
            <a:ext cx="8318500" cy="3467100"/>
            <a:chOff x="1541463" y="1116227"/>
            <a:chExt cx="8318500" cy="3467100"/>
          </a:xfrm>
        </p:grpSpPr>
        <p:pic>
          <p:nvPicPr>
            <p:cNvPr id="7" name="Picture 6">
              <a:extLst>
                <a:ext uri="{FF2B5EF4-FFF2-40B4-BE49-F238E27FC236}">
                  <a16:creationId xmlns:a16="http://schemas.microsoft.com/office/drawing/2014/main" id="{9F9452FE-06E4-D44B-9DFA-705221BEEFEB}"/>
                </a:ext>
              </a:extLst>
            </p:cNvPr>
            <p:cNvPicPr>
              <a:picLocks noChangeAspect="1"/>
            </p:cNvPicPr>
            <p:nvPr/>
          </p:nvPicPr>
          <p:blipFill>
            <a:blip r:embed="rId2"/>
            <a:stretch>
              <a:fillRect/>
            </a:stretch>
          </p:blipFill>
          <p:spPr>
            <a:xfrm>
              <a:off x="1541463" y="1116227"/>
              <a:ext cx="8318500" cy="3467100"/>
            </a:xfrm>
            <a:prstGeom prst="rect">
              <a:avLst/>
            </a:prstGeom>
          </p:spPr>
        </p:pic>
        <p:sp>
          <p:nvSpPr>
            <p:cNvPr id="8" name="TextBox 7">
              <a:extLst>
                <a:ext uri="{FF2B5EF4-FFF2-40B4-BE49-F238E27FC236}">
                  <a16:creationId xmlns:a16="http://schemas.microsoft.com/office/drawing/2014/main" id="{DB113A1B-9C46-2E41-A20F-FA8730C12172}"/>
                </a:ext>
              </a:extLst>
            </p:cNvPr>
            <p:cNvSpPr txBox="1"/>
            <p:nvPr/>
          </p:nvSpPr>
          <p:spPr>
            <a:xfrm>
              <a:off x="3468857" y="2897414"/>
              <a:ext cx="1136821" cy="369332"/>
            </a:xfrm>
            <a:prstGeom prst="rect">
              <a:avLst/>
            </a:prstGeom>
            <a:noFill/>
          </p:spPr>
          <p:txBody>
            <a:bodyPr wrap="square" rtlCol="0">
              <a:spAutoFit/>
            </a:bodyPr>
            <a:lstStyle/>
            <a:p>
              <a:r>
                <a:rPr lang="en-US" dirty="0">
                  <a:solidFill>
                    <a:schemeClr val="accent6">
                      <a:lumMod val="50000"/>
                    </a:schemeClr>
                  </a:solidFill>
                </a:rPr>
                <a:t>1.5</a:t>
              </a:r>
            </a:p>
          </p:txBody>
        </p:sp>
        <p:sp>
          <p:nvSpPr>
            <p:cNvPr id="9" name="TextBox 8">
              <a:extLst>
                <a:ext uri="{FF2B5EF4-FFF2-40B4-BE49-F238E27FC236}">
                  <a16:creationId xmlns:a16="http://schemas.microsoft.com/office/drawing/2014/main" id="{5325A996-9D38-C144-B3C3-1BA6F74A7E14}"/>
                </a:ext>
              </a:extLst>
            </p:cNvPr>
            <p:cNvSpPr txBox="1"/>
            <p:nvPr/>
          </p:nvSpPr>
          <p:spPr>
            <a:xfrm>
              <a:off x="5626445" y="1734066"/>
              <a:ext cx="1136821" cy="369332"/>
            </a:xfrm>
            <a:prstGeom prst="rect">
              <a:avLst/>
            </a:prstGeom>
            <a:noFill/>
          </p:spPr>
          <p:txBody>
            <a:bodyPr wrap="square" rtlCol="0">
              <a:spAutoFit/>
            </a:bodyPr>
            <a:lstStyle/>
            <a:p>
              <a:r>
                <a:rPr lang="en-US" dirty="0">
                  <a:solidFill>
                    <a:schemeClr val="accent6">
                      <a:lumMod val="50000"/>
                    </a:schemeClr>
                  </a:solidFill>
                </a:rPr>
                <a:t>3.37</a:t>
              </a:r>
            </a:p>
          </p:txBody>
        </p:sp>
        <p:sp>
          <p:nvSpPr>
            <p:cNvPr id="10" name="TextBox 9">
              <a:extLst>
                <a:ext uri="{FF2B5EF4-FFF2-40B4-BE49-F238E27FC236}">
                  <a16:creationId xmlns:a16="http://schemas.microsoft.com/office/drawing/2014/main" id="{867AC8FF-08BF-8344-A0A2-8A3CC77AB985}"/>
                </a:ext>
              </a:extLst>
            </p:cNvPr>
            <p:cNvSpPr txBox="1"/>
            <p:nvPr/>
          </p:nvSpPr>
          <p:spPr>
            <a:xfrm>
              <a:off x="7410464" y="1364734"/>
              <a:ext cx="1136821" cy="369332"/>
            </a:xfrm>
            <a:prstGeom prst="rect">
              <a:avLst/>
            </a:prstGeom>
            <a:noFill/>
          </p:spPr>
          <p:txBody>
            <a:bodyPr wrap="square" rtlCol="0">
              <a:spAutoFit/>
            </a:bodyPr>
            <a:lstStyle/>
            <a:p>
              <a:r>
                <a:rPr lang="en-US" dirty="0">
                  <a:solidFill>
                    <a:schemeClr val="accent6">
                      <a:lumMod val="50000"/>
                    </a:schemeClr>
                  </a:solidFill>
                </a:rPr>
                <a:t>3.16</a:t>
              </a:r>
            </a:p>
          </p:txBody>
        </p:sp>
        <p:sp>
          <p:nvSpPr>
            <p:cNvPr id="11" name="TextBox 10">
              <a:extLst>
                <a:ext uri="{FF2B5EF4-FFF2-40B4-BE49-F238E27FC236}">
                  <a16:creationId xmlns:a16="http://schemas.microsoft.com/office/drawing/2014/main" id="{6DDDE3A7-0750-9448-953D-5F70D0EA3208}"/>
                </a:ext>
              </a:extLst>
            </p:cNvPr>
            <p:cNvSpPr txBox="1"/>
            <p:nvPr/>
          </p:nvSpPr>
          <p:spPr>
            <a:xfrm>
              <a:off x="2332037" y="3225889"/>
              <a:ext cx="1136821" cy="369332"/>
            </a:xfrm>
            <a:prstGeom prst="rect">
              <a:avLst/>
            </a:prstGeom>
            <a:noFill/>
          </p:spPr>
          <p:txBody>
            <a:bodyPr wrap="square" rtlCol="0">
              <a:spAutoFit/>
            </a:bodyPr>
            <a:lstStyle/>
            <a:p>
              <a:r>
                <a:rPr lang="en-US" dirty="0">
                  <a:solidFill>
                    <a:schemeClr val="accent6">
                      <a:lumMod val="50000"/>
                    </a:schemeClr>
                  </a:solidFill>
                </a:rPr>
                <a:t>1.0</a:t>
              </a:r>
            </a:p>
          </p:txBody>
        </p:sp>
        <p:sp>
          <p:nvSpPr>
            <p:cNvPr id="12" name="TextBox 11">
              <a:extLst>
                <a:ext uri="{FF2B5EF4-FFF2-40B4-BE49-F238E27FC236}">
                  <a16:creationId xmlns:a16="http://schemas.microsoft.com/office/drawing/2014/main" id="{5582F8F6-0090-8F4D-9956-48E9829E6A39}"/>
                </a:ext>
              </a:extLst>
            </p:cNvPr>
            <p:cNvSpPr txBox="1"/>
            <p:nvPr/>
          </p:nvSpPr>
          <p:spPr>
            <a:xfrm>
              <a:off x="2332036" y="3688156"/>
              <a:ext cx="1136821" cy="369332"/>
            </a:xfrm>
            <a:prstGeom prst="rect">
              <a:avLst/>
            </a:prstGeom>
            <a:noFill/>
          </p:spPr>
          <p:txBody>
            <a:bodyPr wrap="square" rtlCol="0">
              <a:spAutoFit/>
            </a:bodyPr>
            <a:lstStyle/>
            <a:p>
              <a:r>
                <a:rPr lang="en-US" dirty="0">
                  <a:solidFill>
                    <a:schemeClr val="accent5">
                      <a:lumMod val="50000"/>
                    </a:schemeClr>
                  </a:solidFill>
                </a:rPr>
                <a:t>1.0</a:t>
              </a:r>
            </a:p>
          </p:txBody>
        </p:sp>
        <p:sp>
          <p:nvSpPr>
            <p:cNvPr id="13" name="TextBox 12">
              <a:extLst>
                <a:ext uri="{FF2B5EF4-FFF2-40B4-BE49-F238E27FC236}">
                  <a16:creationId xmlns:a16="http://schemas.microsoft.com/office/drawing/2014/main" id="{132AE039-D47E-9445-9E9F-45EDF231D8CC}"/>
                </a:ext>
              </a:extLst>
            </p:cNvPr>
            <p:cNvSpPr txBox="1"/>
            <p:nvPr/>
          </p:nvSpPr>
          <p:spPr>
            <a:xfrm>
              <a:off x="3521672" y="3705581"/>
              <a:ext cx="1136821" cy="369332"/>
            </a:xfrm>
            <a:prstGeom prst="rect">
              <a:avLst/>
            </a:prstGeom>
            <a:noFill/>
          </p:spPr>
          <p:txBody>
            <a:bodyPr wrap="square" rtlCol="0">
              <a:spAutoFit/>
            </a:bodyPr>
            <a:lstStyle/>
            <a:p>
              <a:r>
                <a:rPr lang="en-US" dirty="0">
                  <a:solidFill>
                    <a:schemeClr val="accent5">
                      <a:lumMod val="50000"/>
                    </a:schemeClr>
                  </a:solidFill>
                </a:rPr>
                <a:t>0.75</a:t>
              </a:r>
            </a:p>
          </p:txBody>
        </p:sp>
        <p:sp>
          <p:nvSpPr>
            <p:cNvPr id="14" name="TextBox 13">
              <a:extLst>
                <a:ext uri="{FF2B5EF4-FFF2-40B4-BE49-F238E27FC236}">
                  <a16:creationId xmlns:a16="http://schemas.microsoft.com/office/drawing/2014/main" id="{5802FA20-BC7D-1842-BC12-4D426821B56A}"/>
                </a:ext>
              </a:extLst>
            </p:cNvPr>
            <p:cNvSpPr txBox="1"/>
            <p:nvPr/>
          </p:nvSpPr>
          <p:spPr>
            <a:xfrm>
              <a:off x="5634155" y="3410555"/>
              <a:ext cx="630721" cy="369332"/>
            </a:xfrm>
            <a:prstGeom prst="rect">
              <a:avLst/>
            </a:prstGeom>
            <a:noFill/>
          </p:spPr>
          <p:txBody>
            <a:bodyPr wrap="square" rtlCol="0">
              <a:spAutoFit/>
            </a:bodyPr>
            <a:lstStyle/>
            <a:p>
              <a:r>
                <a:rPr lang="en-US" dirty="0">
                  <a:solidFill>
                    <a:schemeClr val="accent5">
                      <a:lumMod val="50000"/>
                    </a:schemeClr>
                  </a:solidFill>
                </a:rPr>
                <a:t>1.33</a:t>
              </a:r>
            </a:p>
          </p:txBody>
        </p:sp>
        <p:sp>
          <p:nvSpPr>
            <p:cNvPr id="15" name="TextBox 14">
              <a:extLst>
                <a:ext uri="{FF2B5EF4-FFF2-40B4-BE49-F238E27FC236}">
                  <a16:creationId xmlns:a16="http://schemas.microsoft.com/office/drawing/2014/main" id="{FA48A33A-2EE7-6B49-8916-B78976E449FF}"/>
                </a:ext>
              </a:extLst>
            </p:cNvPr>
            <p:cNvSpPr txBox="1"/>
            <p:nvPr/>
          </p:nvSpPr>
          <p:spPr>
            <a:xfrm>
              <a:off x="7348154" y="3216371"/>
              <a:ext cx="630721" cy="369332"/>
            </a:xfrm>
            <a:prstGeom prst="rect">
              <a:avLst/>
            </a:prstGeom>
            <a:noFill/>
          </p:spPr>
          <p:txBody>
            <a:bodyPr wrap="square" rtlCol="0">
              <a:spAutoFit/>
            </a:bodyPr>
            <a:lstStyle/>
            <a:p>
              <a:r>
                <a:rPr lang="en-US" dirty="0">
                  <a:solidFill>
                    <a:schemeClr val="accent5">
                      <a:lumMod val="50000"/>
                    </a:schemeClr>
                  </a:solidFill>
                </a:rPr>
                <a:t>1.62</a:t>
              </a:r>
            </a:p>
          </p:txBody>
        </p:sp>
      </p:grpSp>
    </p:spTree>
    <p:extLst>
      <p:ext uri="{BB962C8B-B14F-4D97-AF65-F5344CB8AC3E}">
        <p14:creationId xmlns:p14="http://schemas.microsoft.com/office/powerpoint/2010/main" val="425781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15F3E8-BAA6-6D4E-8FB3-DD2CA133CF3A}"/>
              </a:ext>
            </a:extLst>
          </p:cNvPr>
          <p:cNvSpPr/>
          <p:nvPr/>
        </p:nvSpPr>
        <p:spPr>
          <a:xfrm>
            <a:off x="1128713" y="1328738"/>
            <a:ext cx="2689526" cy="2243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X_filtered</a:t>
            </a:r>
            <a:endParaRPr lang="en-US" dirty="0"/>
          </a:p>
        </p:txBody>
      </p:sp>
      <p:sp>
        <p:nvSpPr>
          <p:cNvPr id="5" name="Rectangle 4">
            <a:extLst>
              <a:ext uri="{FF2B5EF4-FFF2-40B4-BE49-F238E27FC236}">
                <a16:creationId xmlns:a16="http://schemas.microsoft.com/office/drawing/2014/main" id="{B906ACDE-9E18-8648-BA83-88BC40B2C7ED}"/>
              </a:ext>
            </a:extLst>
          </p:cNvPr>
          <p:cNvSpPr/>
          <p:nvPr/>
        </p:nvSpPr>
        <p:spPr>
          <a:xfrm>
            <a:off x="5029201" y="1328738"/>
            <a:ext cx="1210962" cy="22431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VIX prediction</a:t>
            </a:r>
          </a:p>
        </p:txBody>
      </p:sp>
      <p:sp>
        <p:nvSpPr>
          <p:cNvPr id="6" name="Rectangle 5">
            <a:extLst>
              <a:ext uri="{FF2B5EF4-FFF2-40B4-BE49-F238E27FC236}">
                <a16:creationId xmlns:a16="http://schemas.microsoft.com/office/drawing/2014/main" id="{89A52A67-229C-794B-BCB4-9E2EAEBC341D}"/>
              </a:ext>
            </a:extLst>
          </p:cNvPr>
          <p:cNvSpPr/>
          <p:nvPr/>
        </p:nvSpPr>
        <p:spPr>
          <a:xfrm>
            <a:off x="8263462" y="1328737"/>
            <a:ext cx="1210962" cy="2243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VIXM&gt;0</a:t>
            </a:r>
          </a:p>
        </p:txBody>
      </p:sp>
      <p:sp>
        <p:nvSpPr>
          <p:cNvPr id="7" name="Left Brace 6">
            <a:extLst>
              <a:ext uri="{FF2B5EF4-FFF2-40B4-BE49-F238E27FC236}">
                <a16:creationId xmlns:a16="http://schemas.microsoft.com/office/drawing/2014/main" id="{3CBE76A8-585F-3B4C-ADBC-BA981EF51621}"/>
              </a:ext>
            </a:extLst>
          </p:cNvPr>
          <p:cNvSpPr/>
          <p:nvPr/>
        </p:nvSpPr>
        <p:spPr>
          <a:xfrm rot="16200000">
            <a:off x="3379767" y="1349780"/>
            <a:ext cx="638303" cy="5082489"/>
          </a:xfrm>
          <a:prstGeom prst="lef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9D530900-C9A7-5849-A7F0-E3E294E6D24A}"/>
              </a:ext>
            </a:extLst>
          </p:cNvPr>
          <p:cNvSpPr txBox="1"/>
          <p:nvPr/>
        </p:nvSpPr>
        <p:spPr>
          <a:xfrm>
            <a:off x="3534031" y="4349578"/>
            <a:ext cx="988539" cy="584775"/>
          </a:xfrm>
          <a:prstGeom prst="rect">
            <a:avLst/>
          </a:prstGeom>
          <a:noFill/>
        </p:spPr>
        <p:txBody>
          <a:bodyPr wrap="square" rtlCol="0">
            <a:spAutoFit/>
          </a:bodyPr>
          <a:lstStyle/>
          <a:p>
            <a:r>
              <a:rPr lang="en-US" sz="3200" b="1" dirty="0"/>
              <a:t>X</a:t>
            </a:r>
          </a:p>
        </p:txBody>
      </p:sp>
      <p:sp>
        <p:nvSpPr>
          <p:cNvPr id="9" name="TextBox 8">
            <a:extLst>
              <a:ext uri="{FF2B5EF4-FFF2-40B4-BE49-F238E27FC236}">
                <a16:creationId xmlns:a16="http://schemas.microsoft.com/office/drawing/2014/main" id="{703C7E53-DD04-C043-A58E-A3482BDED68A}"/>
              </a:ext>
            </a:extLst>
          </p:cNvPr>
          <p:cNvSpPr txBox="1"/>
          <p:nvPr/>
        </p:nvSpPr>
        <p:spPr>
          <a:xfrm>
            <a:off x="5003649" y="128408"/>
            <a:ext cx="4245125" cy="1200329"/>
          </a:xfrm>
          <a:prstGeom prst="rect">
            <a:avLst/>
          </a:prstGeom>
          <a:noFill/>
        </p:spPr>
        <p:txBody>
          <a:bodyPr wrap="square" rtlCol="0">
            <a:spAutoFit/>
          </a:bodyPr>
          <a:lstStyle/>
          <a:p>
            <a:r>
              <a:rPr lang="en-US" b="1" dirty="0">
                <a:solidFill>
                  <a:schemeClr val="accent2">
                    <a:lumMod val="75000"/>
                  </a:schemeClr>
                </a:solidFill>
              </a:rPr>
              <a:t>2. Create Function to predict VIX. Arguments are tickers and </a:t>
            </a:r>
            <a:r>
              <a:rPr lang="en-US" b="1" dirty="0" err="1">
                <a:solidFill>
                  <a:schemeClr val="accent2">
                    <a:lumMod val="75000"/>
                  </a:schemeClr>
                </a:solidFill>
              </a:rPr>
              <a:t>adaboost</a:t>
            </a:r>
            <a:r>
              <a:rPr lang="en-US" b="1" dirty="0">
                <a:solidFill>
                  <a:schemeClr val="accent2">
                    <a:lumMod val="75000"/>
                  </a:schemeClr>
                </a:solidFill>
              </a:rPr>
              <a:t> parameters. Good to apply modular concept for functions</a:t>
            </a:r>
          </a:p>
        </p:txBody>
      </p:sp>
      <p:sp>
        <p:nvSpPr>
          <p:cNvPr id="10" name="TextBox 9">
            <a:extLst>
              <a:ext uri="{FF2B5EF4-FFF2-40B4-BE49-F238E27FC236}">
                <a16:creationId xmlns:a16="http://schemas.microsoft.com/office/drawing/2014/main" id="{43F38730-AEA5-5D42-8DA6-9572737982E2}"/>
              </a:ext>
            </a:extLst>
          </p:cNvPr>
          <p:cNvSpPr txBox="1"/>
          <p:nvPr/>
        </p:nvSpPr>
        <p:spPr>
          <a:xfrm>
            <a:off x="8263462" y="4362393"/>
            <a:ext cx="1210962" cy="584775"/>
          </a:xfrm>
          <a:prstGeom prst="rect">
            <a:avLst/>
          </a:prstGeom>
          <a:noFill/>
        </p:spPr>
        <p:txBody>
          <a:bodyPr wrap="square" rtlCol="0">
            <a:spAutoFit/>
          </a:bodyPr>
          <a:lstStyle/>
          <a:p>
            <a:pPr algn="ctr"/>
            <a:r>
              <a:rPr lang="en-US" sz="3200" b="1" dirty="0"/>
              <a:t>Y</a:t>
            </a:r>
          </a:p>
        </p:txBody>
      </p:sp>
      <p:sp>
        <p:nvSpPr>
          <p:cNvPr id="11" name="TextBox 10">
            <a:extLst>
              <a:ext uri="{FF2B5EF4-FFF2-40B4-BE49-F238E27FC236}">
                <a16:creationId xmlns:a16="http://schemas.microsoft.com/office/drawing/2014/main" id="{FABD6CAC-70E2-1D4A-B2F4-C4DD4D9FE3C1}"/>
              </a:ext>
            </a:extLst>
          </p:cNvPr>
          <p:cNvSpPr txBox="1"/>
          <p:nvPr/>
        </p:nvSpPr>
        <p:spPr>
          <a:xfrm>
            <a:off x="944454" y="5073755"/>
            <a:ext cx="10442683" cy="1200329"/>
          </a:xfrm>
          <a:prstGeom prst="rect">
            <a:avLst/>
          </a:prstGeom>
          <a:noFill/>
        </p:spPr>
        <p:txBody>
          <a:bodyPr wrap="square" rtlCol="0">
            <a:spAutoFit/>
          </a:bodyPr>
          <a:lstStyle/>
          <a:p>
            <a:r>
              <a:rPr lang="en-US" b="1" dirty="0"/>
              <a:t>3. Study on seasonality of VIXM in prophet (PAOLA - DONE)</a:t>
            </a:r>
          </a:p>
          <a:p>
            <a:r>
              <a:rPr lang="en-US" b="1" dirty="0"/>
              <a:t>4. Create VIXM </a:t>
            </a:r>
            <a:r>
              <a:rPr lang="en-US" b="1" dirty="0" err="1"/>
              <a:t>jupyter</a:t>
            </a:r>
            <a:r>
              <a:rPr lang="en-US" b="1" dirty="0"/>
              <a:t> lab code to run VIXM prediction (PAOLA)</a:t>
            </a:r>
          </a:p>
          <a:p>
            <a:r>
              <a:rPr lang="en-US" b="1" dirty="0"/>
              <a:t>5. Tunning VIXM model to get maximum accuracy &amp; profitability (as of now we have only care about accuracy metrics)</a:t>
            </a:r>
          </a:p>
        </p:txBody>
      </p:sp>
      <p:sp>
        <p:nvSpPr>
          <p:cNvPr id="12" name="TextBox 11">
            <a:extLst>
              <a:ext uri="{FF2B5EF4-FFF2-40B4-BE49-F238E27FC236}">
                <a16:creationId xmlns:a16="http://schemas.microsoft.com/office/drawing/2014/main" id="{0CAE652C-6765-FB44-9133-4FABE5B8B8FB}"/>
              </a:ext>
            </a:extLst>
          </p:cNvPr>
          <p:cNvSpPr txBox="1"/>
          <p:nvPr/>
        </p:nvSpPr>
        <p:spPr>
          <a:xfrm>
            <a:off x="626912" y="128408"/>
            <a:ext cx="4245125" cy="1200329"/>
          </a:xfrm>
          <a:prstGeom prst="rect">
            <a:avLst/>
          </a:prstGeom>
          <a:noFill/>
        </p:spPr>
        <p:txBody>
          <a:bodyPr wrap="square" rtlCol="0">
            <a:spAutoFit/>
          </a:bodyPr>
          <a:lstStyle/>
          <a:p>
            <a:r>
              <a:rPr lang="en-US" b="1" dirty="0"/>
              <a:t>0. filter model for important variables – DONE</a:t>
            </a:r>
          </a:p>
          <a:p>
            <a:r>
              <a:rPr lang="en-US" b="1" dirty="0"/>
              <a:t>1. Learn to include tuning model per depth of decision trees. DONE</a:t>
            </a:r>
          </a:p>
        </p:txBody>
      </p:sp>
      <p:sp>
        <p:nvSpPr>
          <p:cNvPr id="13" name="Rectangle 12">
            <a:extLst>
              <a:ext uri="{FF2B5EF4-FFF2-40B4-BE49-F238E27FC236}">
                <a16:creationId xmlns:a16="http://schemas.microsoft.com/office/drawing/2014/main" id="{434A01DD-04A7-1749-B0BD-811D9529E946}"/>
              </a:ext>
            </a:extLst>
          </p:cNvPr>
          <p:cNvSpPr/>
          <p:nvPr/>
        </p:nvSpPr>
        <p:spPr>
          <a:xfrm>
            <a:off x="3818239" y="1324609"/>
            <a:ext cx="1210962" cy="22431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VIX close, volatility, volume</a:t>
            </a:r>
          </a:p>
          <a:p>
            <a:pPr algn="ctr"/>
            <a:r>
              <a:rPr lang="en-US" dirty="0"/>
              <a:t>(DONE)</a:t>
            </a:r>
          </a:p>
        </p:txBody>
      </p:sp>
    </p:spTree>
    <p:extLst>
      <p:ext uri="{BB962C8B-B14F-4D97-AF65-F5344CB8AC3E}">
        <p14:creationId xmlns:p14="http://schemas.microsoft.com/office/powerpoint/2010/main" val="177608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435186-BDA9-A140-9346-BE19ACC47643}"/>
              </a:ext>
            </a:extLst>
          </p:cNvPr>
          <p:cNvSpPr/>
          <p:nvPr/>
        </p:nvSpPr>
        <p:spPr>
          <a:xfrm>
            <a:off x="308919" y="741406"/>
            <a:ext cx="5202195"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5" name="Rectangle 4">
            <a:extLst>
              <a:ext uri="{FF2B5EF4-FFF2-40B4-BE49-F238E27FC236}">
                <a16:creationId xmlns:a16="http://schemas.microsoft.com/office/drawing/2014/main" id="{1B007F21-4FD0-9447-954B-B46CFEA6D233}"/>
              </a:ext>
            </a:extLst>
          </p:cNvPr>
          <p:cNvSpPr/>
          <p:nvPr/>
        </p:nvSpPr>
        <p:spPr>
          <a:xfrm>
            <a:off x="5597611" y="741406"/>
            <a:ext cx="1618735"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 t-1</a:t>
            </a:r>
          </a:p>
        </p:txBody>
      </p:sp>
      <p:sp>
        <p:nvSpPr>
          <p:cNvPr id="6" name="Rectangle 5">
            <a:extLst>
              <a:ext uri="{FF2B5EF4-FFF2-40B4-BE49-F238E27FC236}">
                <a16:creationId xmlns:a16="http://schemas.microsoft.com/office/drawing/2014/main" id="{3A97383B-A5DF-EE4C-A7D3-B6F8507685B4}"/>
              </a:ext>
            </a:extLst>
          </p:cNvPr>
          <p:cNvSpPr/>
          <p:nvPr/>
        </p:nvSpPr>
        <p:spPr>
          <a:xfrm>
            <a:off x="7302843" y="729050"/>
            <a:ext cx="1618735"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 t-2</a:t>
            </a:r>
          </a:p>
        </p:txBody>
      </p:sp>
      <p:sp>
        <p:nvSpPr>
          <p:cNvPr id="7" name="Rectangle 6">
            <a:extLst>
              <a:ext uri="{FF2B5EF4-FFF2-40B4-BE49-F238E27FC236}">
                <a16:creationId xmlns:a16="http://schemas.microsoft.com/office/drawing/2014/main" id="{25215247-E9D2-D749-9CF7-5281B0809770}"/>
              </a:ext>
            </a:extLst>
          </p:cNvPr>
          <p:cNvSpPr/>
          <p:nvPr/>
        </p:nvSpPr>
        <p:spPr>
          <a:xfrm>
            <a:off x="9008075" y="729050"/>
            <a:ext cx="1618735"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 t-3</a:t>
            </a:r>
          </a:p>
        </p:txBody>
      </p:sp>
    </p:spTree>
    <p:extLst>
      <p:ext uri="{BB962C8B-B14F-4D97-AF65-F5344CB8AC3E}">
        <p14:creationId xmlns:p14="http://schemas.microsoft.com/office/powerpoint/2010/main" val="2376016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C9AE8A-B9A2-EC44-BEF9-3FCD24F4B2CB}"/>
              </a:ext>
            </a:extLst>
          </p:cNvPr>
          <p:cNvSpPr>
            <a:spLocks noGrp="1"/>
          </p:cNvSpPr>
          <p:nvPr>
            <p:ph type="title"/>
          </p:nvPr>
        </p:nvSpPr>
        <p:spPr>
          <a:xfrm>
            <a:off x="838200" y="501052"/>
            <a:ext cx="10515600" cy="2574925"/>
          </a:xfrm>
        </p:spPr>
        <p:txBody>
          <a:bodyPr>
            <a:noAutofit/>
          </a:bodyPr>
          <a:lstStyle/>
          <a:p>
            <a:r>
              <a:rPr lang="en-US" sz="2400" b="1" dirty="0"/>
              <a:t>CORRELATION ANALYSIS</a:t>
            </a:r>
            <a:br>
              <a:rPr lang="en-US" sz="1800" dirty="0"/>
            </a:br>
            <a:r>
              <a:rPr lang="en-US" sz="1800" dirty="0"/>
              <a:t>UVXY is the instrument with more correlation in returns, but not much history.</a:t>
            </a:r>
            <a:br>
              <a:rPr lang="en-US" sz="1800" dirty="0"/>
            </a:br>
            <a:br>
              <a:rPr lang="en-US" sz="1800" dirty="0"/>
            </a:br>
            <a:r>
              <a:rPr lang="en-US" sz="1800" dirty="0"/>
              <a:t>Symbol (Availability of first close price</a:t>
            </a:r>
            <a:r>
              <a:rPr lang="en-US" sz="1800" dirty="0">
                <a:sym typeface="Wingdings" pitchFamily="2" charset="2"/>
              </a:rPr>
              <a:t>):</a:t>
            </a:r>
            <a:br>
              <a:rPr lang="en-US" sz="1800" dirty="0"/>
            </a:br>
            <a:r>
              <a:rPr lang="en-US" sz="1800" b="1" dirty="0"/>
              <a:t>VIXM: Feb 1</a:t>
            </a:r>
            <a:r>
              <a:rPr lang="en-US" sz="1800" b="1" baseline="30000" dirty="0"/>
              <a:t>st</a:t>
            </a:r>
            <a:r>
              <a:rPr lang="en-US" sz="1800" b="1" dirty="0"/>
              <a:t> 2011 – decent correlation</a:t>
            </a:r>
            <a:br>
              <a:rPr lang="en-US" sz="1800" b="1" dirty="0"/>
            </a:br>
            <a:br>
              <a:rPr lang="en-US" sz="1800" dirty="0"/>
            </a:br>
            <a:r>
              <a:rPr lang="en-US" sz="1800" dirty="0"/>
              <a:t>VXX, UVXY, SVXY: Jan 26</a:t>
            </a:r>
            <a:r>
              <a:rPr lang="en-US" sz="1800" baseline="30000" dirty="0"/>
              <a:t>th</a:t>
            </a:r>
            <a:r>
              <a:rPr lang="en-US" sz="1800" dirty="0"/>
              <a:t> 2018</a:t>
            </a:r>
            <a:br>
              <a:rPr lang="en-US" sz="1800" dirty="0"/>
            </a:br>
            <a:r>
              <a:rPr lang="en-US" sz="1800" dirty="0"/>
              <a:t>VXZ: Feb 13</a:t>
            </a:r>
            <a:r>
              <a:rPr lang="en-US" sz="1800" baseline="30000" dirty="0"/>
              <a:t>th</a:t>
            </a:r>
            <a:r>
              <a:rPr lang="en-US" sz="1800" dirty="0"/>
              <a:t> 2018 </a:t>
            </a:r>
            <a:br>
              <a:rPr lang="en-US" sz="1800" dirty="0"/>
            </a:br>
            <a:br>
              <a:rPr lang="en-US" sz="1800" dirty="0"/>
            </a:br>
            <a:r>
              <a:rPr lang="en-US" sz="1800" dirty="0"/>
              <a:t>Ideally, it would be good to include VXX and UVXY in the strategy after 2018, because they have higher returns. However if VIXM works, that would be enough for the project. </a:t>
            </a:r>
            <a:br>
              <a:rPr lang="en-US" sz="1800" dirty="0"/>
            </a:br>
            <a:endParaRPr lang="en-US" sz="1800" dirty="0"/>
          </a:p>
        </p:txBody>
      </p:sp>
      <p:pic>
        <p:nvPicPr>
          <p:cNvPr id="8" name="Picture 7">
            <a:extLst>
              <a:ext uri="{FF2B5EF4-FFF2-40B4-BE49-F238E27FC236}">
                <a16:creationId xmlns:a16="http://schemas.microsoft.com/office/drawing/2014/main" id="{5B3812AA-1CEC-E34A-B002-205960923321}"/>
              </a:ext>
            </a:extLst>
          </p:cNvPr>
          <p:cNvPicPr>
            <a:picLocks noChangeAspect="1"/>
          </p:cNvPicPr>
          <p:nvPr/>
        </p:nvPicPr>
        <p:blipFill>
          <a:blip r:embed="rId2"/>
          <a:stretch>
            <a:fillRect/>
          </a:stretch>
        </p:blipFill>
        <p:spPr>
          <a:xfrm>
            <a:off x="515938" y="3541712"/>
            <a:ext cx="6199188" cy="2522662"/>
          </a:xfrm>
          <a:prstGeom prst="rect">
            <a:avLst/>
          </a:prstGeom>
        </p:spPr>
      </p:pic>
      <p:pic>
        <p:nvPicPr>
          <p:cNvPr id="9" name="Picture 8">
            <a:extLst>
              <a:ext uri="{FF2B5EF4-FFF2-40B4-BE49-F238E27FC236}">
                <a16:creationId xmlns:a16="http://schemas.microsoft.com/office/drawing/2014/main" id="{069AEC98-5E13-804B-BE54-AB48E84D0672}"/>
              </a:ext>
            </a:extLst>
          </p:cNvPr>
          <p:cNvPicPr>
            <a:picLocks noChangeAspect="1"/>
          </p:cNvPicPr>
          <p:nvPr/>
        </p:nvPicPr>
        <p:blipFill>
          <a:blip r:embed="rId3"/>
          <a:stretch>
            <a:fillRect/>
          </a:stretch>
        </p:blipFill>
        <p:spPr>
          <a:xfrm>
            <a:off x="6872288" y="3369191"/>
            <a:ext cx="5015163" cy="2924095"/>
          </a:xfrm>
          <a:prstGeom prst="rect">
            <a:avLst/>
          </a:prstGeom>
        </p:spPr>
      </p:pic>
      <p:sp>
        <p:nvSpPr>
          <p:cNvPr id="10" name="TextBox 9">
            <a:extLst>
              <a:ext uri="{FF2B5EF4-FFF2-40B4-BE49-F238E27FC236}">
                <a16:creationId xmlns:a16="http://schemas.microsoft.com/office/drawing/2014/main" id="{7A53EA3C-3820-BA4E-A41E-6432DED87EAF}"/>
              </a:ext>
            </a:extLst>
          </p:cNvPr>
          <p:cNvSpPr txBox="1"/>
          <p:nvPr/>
        </p:nvSpPr>
        <p:spPr>
          <a:xfrm>
            <a:off x="673100" y="3172380"/>
            <a:ext cx="5095875" cy="369332"/>
          </a:xfrm>
          <a:prstGeom prst="rect">
            <a:avLst/>
          </a:prstGeom>
          <a:noFill/>
        </p:spPr>
        <p:txBody>
          <a:bodyPr wrap="square" rtlCol="0">
            <a:spAutoFit/>
          </a:bodyPr>
          <a:lstStyle/>
          <a:p>
            <a:r>
              <a:rPr lang="en-US" b="1" u="sng" dirty="0"/>
              <a:t>Correlation</a:t>
            </a:r>
          </a:p>
        </p:txBody>
      </p:sp>
      <p:sp>
        <p:nvSpPr>
          <p:cNvPr id="11" name="TextBox 10">
            <a:extLst>
              <a:ext uri="{FF2B5EF4-FFF2-40B4-BE49-F238E27FC236}">
                <a16:creationId xmlns:a16="http://schemas.microsoft.com/office/drawing/2014/main" id="{7D969101-D8A1-E643-BBBA-5BB8D1016A91}"/>
              </a:ext>
            </a:extLst>
          </p:cNvPr>
          <p:cNvSpPr txBox="1"/>
          <p:nvPr/>
        </p:nvSpPr>
        <p:spPr>
          <a:xfrm>
            <a:off x="7326313" y="2999859"/>
            <a:ext cx="5095875" cy="369332"/>
          </a:xfrm>
          <a:prstGeom prst="rect">
            <a:avLst/>
          </a:prstGeom>
          <a:noFill/>
        </p:spPr>
        <p:txBody>
          <a:bodyPr wrap="square" rtlCol="0">
            <a:spAutoFit/>
          </a:bodyPr>
          <a:lstStyle/>
          <a:p>
            <a:r>
              <a:rPr lang="en-US" b="1" u="sng" dirty="0"/>
              <a:t>Returns statistics</a:t>
            </a:r>
          </a:p>
        </p:txBody>
      </p:sp>
    </p:spTree>
    <p:extLst>
      <p:ext uri="{BB962C8B-B14F-4D97-AF65-F5344CB8AC3E}">
        <p14:creationId xmlns:p14="http://schemas.microsoft.com/office/powerpoint/2010/main" val="125286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CAEE-CC20-EF40-BD26-ABB9839BFD44}"/>
              </a:ext>
            </a:extLst>
          </p:cNvPr>
          <p:cNvSpPr>
            <a:spLocks noGrp="1"/>
          </p:cNvSpPr>
          <p:nvPr>
            <p:ph type="title"/>
          </p:nvPr>
        </p:nvSpPr>
        <p:spPr/>
        <p:txBody>
          <a:bodyPr>
            <a:noAutofit/>
          </a:bodyPr>
          <a:lstStyle/>
          <a:p>
            <a:r>
              <a:rPr lang="en-US" sz="2400" dirty="0"/>
              <a:t>GARCH models also would apply to VIXM returns, because of the clusters of volatility. SO we will include VIX and VIXM GARCH models to the features as well.</a:t>
            </a:r>
          </a:p>
        </p:txBody>
      </p:sp>
      <p:pic>
        <p:nvPicPr>
          <p:cNvPr id="5" name="Picture 4">
            <a:extLst>
              <a:ext uri="{FF2B5EF4-FFF2-40B4-BE49-F238E27FC236}">
                <a16:creationId xmlns:a16="http://schemas.microsoft.com/office/drawing/2014/main" id="{55E30CB9-D1D5-3C44-97A9-674763F813C2}"/>
              </a:ext>
            </a:extLst>
          </p:cNvPr>
          <p:cNvPicPr>
            <a:picLocks noChangeAspect="1"/>
          </p:cNvPicPr>
          <p:nvPr/>
        </p:nvPicPr>
        <p:blipFill>
          <a:blip r:embed="rId2"/>
          <a:stretch>
            <a:fillRect/>
          </a:stretch>
        </p:blipFill>
        <p:spPr>
          <a:xfrm>
            <a:off x="1295400" y="2039938"/>
            <a:ext cx="9601200" cy="4064000"/>
          </a:xfrm>
          <a:prstGeom prst="rect">
            <a:avLst/>
          </a:prstGeom>
        </p:spPr>
      </p:pic>
    </p:spTree>
    <p:extLst>
      <p:ext uri="{BB962C8B-B14F-4D97-AF65-F5344CB8AC3E}">
        <p14:creationId xmlns:p14="http://schemas.microsoft.com/office/powerpoint/2010/main" val="370649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D47D45-44FC-1046-999D-18724DDCD82C}"/>
              </a:ext>
            </a:extLst>
          </p:cNvPr>
          <p:cNvPicPr>
            <a:picLocks noChangeAspect="1"/>
          </p:cNvPicPr>
          <p:nvPr/>
        </p:nvPicPr>
        <p:blipFill>
          <a:blip r:embed="rId2"/>
          <a:stretch>
            <a:fillRect/>
          </a:stretch>
        </p:blipFill>
        <p:spPr>
          <a:xfrm>
            <a:off x="57533" y="489453"/>
            <a:ext cx="5882700" cy="5668459"/>
          </a:xfrm>
          <a:prstGeom prst="rect">
            <a:avLst/>
          </a:prstGeom>
        </p:spPr>
      </p:pic>
      <p:sp>
        <p:nvSpPr>
          <p:cNvPr id="6" name="TextBox 5">
            <a:extLst>
              <a:ext uri="{FF2B5EF4-FFF2-40B4-BE49-F238E27FC236}">
                <a16:creationId xmlns:a16="http://schemas.microsoft.com/office/drawing/2014/main" id="{861D075E-7D34-204A-97F2-B7625097D4F4}"/>
              </a:ext>
            </a:extLst>
          </p:cNvPr>
          <p:cNvSpPr txBox="1"/>
          <p:nvPr/>
        </p:nvSpPr>
        <p:spPr>
          <a:xfrm>
            <a:off x="5940234" y="614363"/>
            <a:ext cx="5632642" cy="3293209"/>
          </a:xfrm>
          <a:prstGeom prst="rect">
            <a:avLst/>
          </a:prstGeom>
          <a:noFill/>
        </p:spPr>
        <p:txBody>
          <a:bodyPr wrap="square" rtlCol="0">
            <a:spAutoFit/>
          </a:bodyPr>
          <a:lstStyle/>
          <a:p>
            <a:r>
              <a:rPr lang="en-US" sz="2400" b="1" dirty="0"/>
              <a:t>PROPHET ANALYSYS:</a:t>
            </a:r>
          </a:p>
          <a:p>
            <a:r>
              <a:rPr lang="en-US" sz="2400" b="1" dirty="0"/>
              <a:t>VIXM Returns seasonal patterns</a:t>
            </a:r>
          </a:p>
          <a:p>
            <a:endParaRPr lang="en-US" sz="1600" dirty="0"/>
          </a:p>
          <a:p>
            <a:pPr marL="342900" indent="-342900">
              <a:buAutoNum type="arabicPeriod"/>
            </a:pPr>
            <a:r>
              <a:rPr lang="en-US" sz="1600" dirty="0"/>
              <a:t>Wednesday tend to be the higher level of the index. This happens probably because the expiration of VIX future contracts are on Wednesday, and so there is more volume and need of selling that day.</a:t>
            </a:r>
          </a:p>
          <a:p>
            <a:pPr marL="342900" indent="-342900">
              <a:buAutoNum type="arabicPeriod"/>
            </a:pPr>
            <a:r>
              <a:rPr lang="en-US" sz="1600" dirty="0"/>
              <a:t>There are some months that have better returns than others:</a:t>
            </a:r>
          </a:p>
          <a:p>
            <a:pPr marL="800100" lvl="1" indent="-342900">
              <a:buAutoNum type="arabicPeriod"/>
            </a:pPr>
            <a:r>
              <a:rPr lang="en-US" sz="1600" dirty="0"/>
              <a:t>March: it may be effect of the covid  shock in 2020</a:t>
            </a:r>
          </a:p>
          <a:p>
            <a:pPr marL="800100" lvl="1" indent="-342900">
              <a:buAutoNum type="arabicPeriod"/>
            </a:pPr>
            <a:r>
              <a:rPr lang="en-US" sz="1600" dirty="0"/>
              <a:t>August, February: it looks to be more of a pattern here. So we will add month of the year to the features</a:t>
            </a:r>
          </a:p>
          <a:p>
            <a:pPr marL="800100" lvl="1" indent="-342900">
              <a:buAutoNum type="arabicPeriod"/>
            </a:pPr>
            <a:endParaRPr lang="en-US" sz="1600" dirty="0"/>
          </a:p>
        </p:txBody>
      </p:sp>
      <p:pic>
        <p:nvPicPr>
          <p:cNvPr id="7" name="Picture 6">
            <a:extLst>
              <a:ext uri="{FF2B5EF4-FFF2-40B4-BE49-F238E27FC236}">
                <a16:creationId xmlns:a16="http://schemas.microsoft.com/office/drawing/2014/main" id="{B698A5A6-ED07-6C4B-A761-0D2015342276}"/>
              </a:ext>
            </a:extLst>
          </p:cNvPr>
          <p:cNvPicPr>
            <a:picLocks noChangeAspect="1"/>
          </p:cNvPicPr>
          <p:nvPr/>
        </p:nvPicPr>
        <p:blipFill>
          <a:blip r:embed="rId3"/>
          <a:stretch>
            <a:fillRect/>
          </a:stretch>
        </p:blipFill>
        <p:spPr>
          <a:xfrm>
            <a:off x="5910279" y="3830595"/>
            <a:ext cx="6086521" cy="2903495"/>
          </a:xfrm>
          <a:prstGeom prst="rect">
            <a:avLst/>
          </a:prstGeom>
        </p:spPr>
      </p:pic>
      <p:sp>
        <p:nvSpPr>
          <p:cNvPr id="2" name="TextBox 1">
            <a:extLst>
              <a:ext uri="{FF2B5EF4-FFF2-40B4-BE49-F238E27FC236}">
                <a16:creationId xmlns:a16="http://schemas.microsoft.com/office/drawing/2014/main" id="{54D0AF56-E731-294F-A3DF-EC8EAAE81888}"/>
              </a:ext>
            </a:extLst>
          </p:cNvPr>
          <p:cNvSpPr txBox="1"/>
          <p:nvPr/>
        </p:nvSpPr>
        <p:spPr>
          <a:xfrm>
            <a:off x="195200" y="6178074"/>
            <a:ext cx="6086521" cy="646331"/>
          </a:xfrm>
          <a:prstGeom prst="rect">
            <a:avLst/>
          </a:prstGeom>
          <a:noFill/>
        </p:spPr>
        <p:txBody>
          <a:bodyPr wrap="square" rtlCol="0">
            <a:spAutoFit/>
          </a:bodyPr>
          <a:lstStyle/>
          <a:p>
            <a:r>
              <a:rPr lang="en-US" dirty="0"/>
              <a:t>Sometimes Tue/Wed appear as key variables in tunning, but not always</a:t>
            </a:r>
          </a:p>
        </p:txBody>
      </p:sp>
    </p:spTree>
    <p:extLst>
      <p:ext uri="{BB962C8B-B14F-4D97-AF65-F5344CB8AC3E}">
        <p14:creationId xmlns:p14="http://schemas.microsoft.com/office/powerpoint/2010/main" val="404960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B35E-6040-CC47-BF4D-E361C970C2A4}"/>
              </a:ext>
            </a:extLst>
          </p:cNvPr>
          <p:cNvSpPr>
            <a:spLocks noGrp="1"/>
          </p:cNvSpPr>
          <p:nvPr>
            <p:ph type="title"/>
          </p:nvPr>
        </p:nvSpPr>
        <p:spPr>
          <a:xfrm>
            <a:off x="358344" y="133239"/>
            <a:ext cx="10515600" cy="1325563"/>
          </a:xfrm>
        </p:spPr>
        <p:txBody>
          <a:bodyPr/>
          <a:lstStyle/>
          <a:p>
            <a:r>
              <a:rPr lang="en-US" dirty="0"/>
              <a:t>Missing items: 1) Predictive Function</a:t>
            </a:r>
          </a:p>
        </p:txBody>
      </p:sp>
      <p:sp>
        <p:nvSpPr>
          <p:cNvPr id="5" name="Rectangle 4">
            <a:extLst>
              <a:ext uri="{FF2B5EF4-FFF2-40B4-BE49-F238E27FC236}">
                <a16:creationId xmlns:a16="http://schemas.microsoft.com/office/drawing/2014/main" id="{99C7405A-BCFA-8248-A908-1679E7593155}"/>
              </a:ext>
            </a:extLst>
          </p:cNvPr>
          <p:cNvSpPr/>
          <p:nvPr/>
        </p:nvSpPr>
        <p:spPr>
          <a:xfrm>
            <a:off x="3212757" y="1977081"/>
            <a:ext cx="3101546" cy="3237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Prediction Function</a:t>
            </a:r>
          </a:p>
          <a:p>
            <a:pPr algn="ctr"/>
            <a:r>
              <a:rPr lang="en-US" dirty="0"/>
              <a:t>Close prices</a:t>
            </a:r>
          </a:p>
          <a:p>
            <a:pPr algn="ctr"/>
            <a:r>
              <a:rPr lang="en-US" dirty="0"/>
              <a:t>Volume</a:t>
            </a:r>
          </a:p>
          <a:p>
            <a:pPr algn="ctr"/>
            <a:r>
              <a:rPr lang="en-US" dirty="0"/>
              <a:t>Squared returns</a:t>
            </a:r>
          </a:p>
          <a:p>
            <a:pPr algn="ctr"/>
            <a:r>
              <a:rPr lang="en-US" dirty="0"/>
              <a:t>Returns</a:t>
            </a:r>
          </a:p>
          <a:p>
            <a:pPr algn="ctr"/>
            <a:r>
              <a:rPr lang="en-US" dirty="0" err="1"/>
              <a:t>Garch</a:t>
            </a:r>
            <a:r>
              <a:rPr lang="en-US" dirty="0"/>
              <a:t> models</a:t>
            </a:r>
          </a:p>
          <a:p>
            <a:pPr algn="ctr"/>
            <a:r>
              <a:rPr lang="en-US" dirty="0"/>
              <a:t>PC lagged</a:t>
            </a:r>
          </a:p>
          <a:p>
            <a:pPr algn="ctr"/>
            <a:r>
              <a:rPr lang="en-US" dirty="0"/>
              <a:t>Volatilities</a:t>
            </a:r>
          </a:p>
          <a:p>
            <a:pPr algn="ctr"/>
            <a:r>
              <a:rPr lang="en-US" dirty="0"/>
              <a:t>More</a:t>
            </a:r>
          </a:p>
          <a:p>
            <a:pPr algn="ctr"/>
            <a:endParaRPr lang="en-US" dirty="0"/>
          </a:p>
        </p:txBody>
      </p:sp>
      <p:cxnSp>
        <p:nvCxnSpPr>
          <p:cNvPr id="7" name="Straight Arrow Connector 6">
            <a:extLst>
              <a:ext uri="{FF2B5EF4-FFF2-40B4-BE49-F238E27FC236}">
                <a16:creationId xmlns:a16="http://schemas.microsoft.com/office/drawing/2014/main" id="{70E28E0D-06C0-504A-A999-DC9C4636F741}"/>
              </a:ext>
            </a:extLst>
          </p:cNvPr>
          <p:cNvCxnSpPr/>
          <p:nvPr/>
        </p:nvCxnSpPr>
        <p:spPr>
          <a:xfrm>
            <a:off x="2001795" y="2514601"/>
            <a:ext cx="11244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89B0013-24AE-E84B-8CAE-0270D396AB88}"/>
              </a:ext>
            </a:extLst>
          </p:cNvPr>
          <p:cNvCxnSpPr/>
          <p:nvPr/>
        </p:nvCxnSpPr>
        <p:spPr>
          <a:xfrm>
            <a:off x="6314303" y="2520780"/>
            <a:ext cx="11244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5634BAA-A335-2142-87FC-0B3C6843D8FE}"/>
              </a:ext>
            </a:extLst>
          </p:cNvPr>
          <p:cNvSpPr txBox="1"/>
          <p:nvPr/>
        </p:nvSpPr>
        <p:spPr>
          <a:xfrm>
            <a:off x="358346" y="2145269"/>
            <a:ext cx="1643449" cy="369332"/>
          </a:xfrm>
          <a:prstGeom prst="rect">
            <a:avLst/>
          </a:prstGeom>
          <a:noFill/>
        </p:spPr>
        <p:txBody>
          <a:bodyPr wrap="square" rtlCol="0">
            <a:spAutoFit/>
          </a:bodyPr>
          <a:lstStyle/>
          <a:p>
            <a:r>
              <a:rPr lang="en-US" dirty="0"/>
              <a:t>Ticker list</a:t>
            </a:r>
          </a:p>
        </p:txBody>
      </p:sp>
      <p:sp>
        <p:nvSpPr>
          <p:cNvPr id="10" name="TextBox 9">
            <a:extLst>
              <a:ext uri="{FF2B5EF4-FFF2-40B4-BE49-F238E27FC236}">
                <a16:creationId xmlns:a16="http://schemas.microsoft.com/office/drawing/2014/main" id="{6B6084E1-2B48-FF41-8456-897E46732414}"/>
              </a:ext>
            </a:extLst>
          </p:cNvPr>
          <p:cNvSpPr txBox="1"/>
          <p:nvPr/>
        </p:nvSpPr>
        <p:spPr>
          <a:xfrm>
            <a:off x="358346" y="2699267"/>
            <a:ext cx="1643449" cy="646331"/>
          </a:xfrm>
          <a:prstGeom prst="rect">
            <a:avLst/>
          </a:prstGeom>
          <a:noFill/>
        </p:spPr>
        <p:txBody>
          <a:bodyPr wrap="square" rtlCol="0">
            <a:spAutoFit/>
          </a:bodyPr>
          <a:lstStyle/>
          <a:p>
            <a:r>
              <a:rPr lang="en-US" dirty="0" err="1"/>
              <a:t>Adaboost</a:t>
            </a:r>
            <a:r>
              <a:rPr lang="en-US" dirty="0"/>
              <a:t> parameters</a:t>
            </a:r>
          </a:p>
        </p:txBody>
      </p:sp>
      <p:sp>
        <p:nvSpPr>
          <p:cNvPr id="11" name="TextBox 10">
            <a:extLst>
              <a:ext uri="{FF2B5EF4-FFF2-40B4-BE49-F238E27FC236}">
                <a16:creationId xmlns:a16="http://schemas.microsoft.com/office/drawing/2014/main" id="{267BF45A-FF35-694F-AC63-EFC3DBD9F24F}"/>
              </a:ext>
            </a:extLst>
          </p:cNvPr>
          <p:cNvSpPr txBox="1"/>
          <p:nvPr/>
        </p:nvSpPr>
        <p:spPr>
          <a:xfrm>
            <a:off x="7525265" y="2032001"/>
            <a:ext cx="2008879" cy="2031325"/>
          </a:xfrm>
          <a:prstGeom prst="rect">
            <a:avLst/>
          </a:prstGeom>
          <a:noFill/>
        </p:spPr>
        <p:txBody>
          <a:bodyPr wrap="square" rtlCol="0">
            <a:spAutoFit/>
          </a:bodyPr>
          <a:lstStyle/>
          <a:p>
            <a:r>
              <a:rPr lang="en-US" dirty="0"/>
              <a:t>Predictions (0 or 1)</a:t>
            </a:r>
          </a:p>
          <a:p>
            <a:r>
              <a:rPr lang="en-US" dirty="0"/>
              <a:t>X</a:t>
            </a:r>
          </a:p>
          <a:p>
            <a:r>
              <a:rPr lang="en-US" dirty="0"/>
              <a:t>Y</a:t>
            </a:r>
          </a:p>
          <a:p>
            <a:r>
              <a:rPr lang="en-US" dirty="0" err="1"/>
              <a:t>X_train_scaled</a:t>
            </a:r>
            <a:endParaRPr lang="en-US" dirty="0"/>
          </a:p>
          <a:p>
            <a:r>
              <a:rPr lang="en-US" dirty="0" err="1"/>
              <a:t>Y_train_scaled</a:t>
            </a:r>
            <a:endParaRPr lang="en-US" dirty="0"/>
          </a:p>
          <a:p>
            <a:r>
              <a:rPr lang="en-US" dirty="0" err="1"/>
              <a:t>Adaboost</a:t>
            </a:r>
            <a:r>
              <a:rPr lang="en-US" dirty="0"/>
              <a:t> model</a:t>
            </a:r>
          </a:p>
          <a:p>
            <a:endParaRPr lang="en-US" dirty="0"/>
          </a:p>
        </p:txBody>
      </p:sp>
      <p:sp>
        <p:nvSpPr>
          <p:cNvPr id="13" name="TextBox 12">
            <a:extLst>
              <a:ext uri="{FF2B5EF4-FFF2-40B4-BE49-F238E27FC236}">
                <a16:creationId xmlns:a16="http://schemas.microsoft.com/office/drawing/2014/main" id="{6A84E670-2461-F340-AFF2-274DD54A79F2}"/>
              </a:ext>
            </a:extLst>
          </p:cNvPr>
          <p:cNvSpPr txBox="1"/>
          <p:nvPr/>
        </p:nvSpPr>
        <p:spPr>
          <a:xfrm>
            <a:off x="358345" y="3697068"/>
            <a:ext cx="1643449" cy="646331"/>
          </a:xfrm>
          <a:prstGeom prst="rect">
            <a:avLst/>
          </a:prstGeom>
          <a:noFill/>
        </p:spPr>
        <p:txBody>
          <a:bodyPr wrap="square" rtlCol="0">
            <a:spAutoFit/>
          </a:bodyPr>
          <a:lstStyle/>
          <a:p>
            <a:r>
              <a:rPr lang="en-US" dirty="0"/>
              <a:t>Start date</a:t>
            </a:r>
          </a:p>
          <a:p>
            <a:r>
              <a:rPr lang="en-US" dirty="0"/>
              <a:t>End Date</a:t>
            </a:r>
          </a:p>
        </p:txBody>
      </p:sp>
      <p:sp>
        <p:nvSpPr>
          <p:cNvPr id="14" name="TextBox 13">
            <a:extLst>
              <a:ext uri="{FF2B5EF4-FFF2-40B4-BE49-F238E27FC236}">
                <a16:creationId xmlns:a16="http://schemas.microsoft.com/office/drawing/2014/main" id="{C9768AE3-0252-1749-8466-F686511CF51B}"/>
              </a:ext>
            </a:extLst>
          </p:cNvPr>
          <p:cNvSpPr txBox="1"/>
          <p:nvPr/>
        </p:nvSpPr>
        <p:spPr>
          <a:xfrm>
            <a:off x="358344" y="4586063"/>
            <a:ext cx="1643449" cy="923330"/>
          </a:xfrm>
          <a:prstGeom prst="rect">
            <a:avLst/>
          </a:prstGeom>
          <a:noFill/>
        </p:spPr>
        <p:txBody>
          <a:bodyPr wrap="square" rtlCol="0">
            <a:spAutoFit/>
          </a:bodyPr>
          <a:lstStyle/>
          <a:p>
            <a:r>
              <a:rPr lang="en-US" dirty="0"/>
              <a:t>Months for training (for train/test split)</a:t>
            </a:r>
          </a:p>
        </p:txBody>
      </p:sp>
    </p:spTree>
    <p:extLst>
      <p:ext uri="{BB962C8B-B14F-4D97-AF65-F5344CB8AC3E}">
        <p14:creationId xmlns:p14="http://schemas.microsoft.com/office/powerpoint/2010/main" val="668658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3B78F1-892C-1A40-B14A-E7D785E893C4}"/>
              </a:ext>
            </a:extLst>
          </p:cNvPr>
          <p:cNvSpPr>
            <a:spLocks noGrp="1"/>
          </p:cNvSpPr>
          <p:nvPr>
            <p:ph type="title"/>
          </p:nvPr>
        </p:nvSpPr>
        <p:spPr/>
        <p:txBody>
          <a:bodyPr/>
          <a:lstStyle/>
          <a:p>
            <a:r>
              <a:rPr lang="en-US" dirty="0"/>
              <a:t>2) Tunning function</a:t>
            </a:r>
          </a:p>
        </p:txBody>
      </p:sp>
      <p:sp>
        <p:nvSpPr>
          <p:cNvPr id="10" name="Rectangle 9">
            <a:extLst>
              <a:ext uri="{FF2B5EF4-FFF2-40B4-BE49-F238E27FC236}">
                <a16:creationId xmlns:a16="http://schemas.microsoft.com/office/drawing/2014/main" id="{4C23B152-D3F0-0E4C-BD20-CC625C7AECDD}"/>
              </a:ext>
            </a:extLst>
          </p:cNvPr>
          <p:cNvSpPr/>
          <p:nvPr/>
        </p:nvSpPr>
        <p:spPr>
          <a:xfrm>
            <a:off x="3873850" y="1937781"/>
            <a:ext cx="3101546" cy="3237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Tunning Function</a:t>
            </a:r>
          </a:p>
          <a:p>
            <a:pPr algn="ctr"/>
            <a:endParaRPr lang="en-US" dirty="0"/>
          </a:p>
        </p:txBody>
      </p:sp>
      <p:cxnSp>
        <p:nvCxnSpPr>
          <p:cNvPr id="11" name="Straight Arrow Connector 10">
            <a:extLst>
              <a:ext uri="{FF2B5EF4-FFF2-40B4-BE49-F238E27FC236}">
                <a16:creationId xmlns:a16="http://schemas.microsoft.com/office/drawing/2014/main" id="{1E1DF40A-E274-CC40-8EAA-31E73F873AF8}"/>
              </a:ext>
            </a:extLst>
          </p:cNvPr>
          <p:cNvCxnSpPr/>
          <p:nvPr/>
        </p:nvCxnSpPr>
        <p:spPr>
          <a:xfrm>
            <a:off x="2508423" y="2613455"/>
            <a:ext cx="11244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FE3C7AF-3AAB-C84C-AC65-9D8993A953C7}"/>
              </a:ext>
            </a:extLst>
          </p:cNvPr>
          <p:cNvCxnSpPr/>
          <p:nvPr/>
        </p:nvCxnSpPr>
        <p:spPr>
          <a:xfrm>
            <a:off x="7216352" y="2520780"/>
            <a:ext cx="11244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9B08230-DFF5-284C-BD8A-5602F4D7B711}"/>
              </a:ext>
            </a:extLst>
          </p:cNvPr>
          <p:cNvSpPr txBox="1"/>
          <p:nvPr/>
        </p:nvSpPr>
        <p:spPr>
          <a:xfrm>
            <a:off x="8489095" y="2032001"/>
            <a:ext cx="2323070" cy="2308324"/>
          </a:xfrm>
          <a:prstGeom prst="rect">
            <a:avLst/>
          </a:prstGeom>
          <a:noFill/>
        </p:spPr>
        <p:txBody>
          <a:bodyPr wrap="square" rtlCol="0">
            <a:spAutoFit/>
          </a:bodyPr>
          <a:lstStyle/>
          <a:p>
            <a:r>
              <a:rPr lang="en-US" dirty="0"/>
              <a:t>Best </a:t>
            </a:r>
            <a:r>
              <a:rPr lang="en-US" dirty="0" err="1"/>
              <a:t>n_estimators</a:t>
            </a:r>
            <a:endParaRPr lang="en-US" dirty="0"/>
          </a:p>
          <a:p>
            <a:r>
              <a:rPr lang="en-US" dirty="0"/>
              <a:t>Depth</a:t>
            </a:r>
          </a:p>
          <a:p>
            <a:r>
              <a:rPr lang="en-US" dirty="0"/>
              <a:t>Learning rate</a:t>
            </a:r>
          </a:p>
          <a:p>
            <a:endParaRPr lang="en-US" dirty="0"/>
          </a:p>
          <a:p>
            <a:r>
              <a:rPr lang="en-US" dirty="0"/>
              <a:t>Accuracy results</a:t>
            </a:r>
          </a:p>
          <a:p>
            <a:r>
              <a:rPr lang="en-US" dirty="0"/>
              <a:t>Profitability</a:t>
            </a:r>
          </a:p>
          <a:p>
            <a:endParaRPr lang="en-US" dirty="0"/>
          </a:p>
          <a:p>
            <a:r>
              <a:rPr lang="en-US" dirty="0"/>
              <a:t>Table of best results</a:t>
            </a:r>
          </a:p>
        </p:txBody>
      </p:sp>
      <p:sp>
        <p:nvSpPr>
          <p:cNvPr id="26" name="TextBox 25">
            <a:extLst>
              <a:ext uri="{FF2B5EF4-FFF2-40B4-BE49-F238E27FC236}">
                <a16:creationId xmlns:a16="http://schemas.microsoft.com/office/drawing/2014/main" id="{70C20D53-87CB-964B-A53D-25FFDE52D8E4}"/>
              </a:ext>
            </a:extLst>
          </p:cNvPr>
          <p:cNvSpPr txBox="1"/>
          <p:nvPr/>
        </p:nvSpPr>
        <p:spPr>
          <a:xfrm>
            <a:off x="284206" y="1874022"/>
            <a:ext cx="2323070" cy="646331"/>
          </a:xfrm>
          <a:prstGeom prst="rect">
            <a:avLst/>
          </a:prstGeom>
          <a:noFill/>
        </p:spPr>
        <p:txBody>
          <a:bodyPr wrap="square" rtlCol="0">
            <a:spAutoFit/>
          </a:bodyPr>
          <a:lstStyle/>
          <a:p>
            <a:r>
              <a:rPr lang="en-US" dirty="0" err="1"/>
              <a:t>X_train_scaled</a:t>
            </a:r>
            <a:r>
              <a:rPr lang="en-US" dirty="0"/>
              <a:t>, </a:t>
            </a:r>
            <a:r>
              <a:rPr lang="en-US" dirty="0" err="1"/>
              <a:t>Y_train_scaled</a:t>
            </a:r>
            <a:endParaRPr lang="en-US" dirty="0"/>
          </a:p>
        </p:txBody>
      </p:sp>
      <p:sp>
        <p:nvSpPr>
          <p:cNvPr id="27" name="TextBox 26">
            <a:extLst>
              <a:ext uri="{FF2B5EF4-FFF2-40B4-BE49-F238E27FC236}">
                <a16:creationId xmlns:a16="http://schemas.microsoft.com/office/drawing/2014/main" id="{BC0D9DE9-18FD-374F-B8DA-EE164B2A270A}"/>
              </a:ext>
            </a:extLst>
          </p:cNvPr>
          <p:cNvSpPr txBox="1"/>
          <p:nvPr/>
        </p:nvSpPr>
        <p:spPr>
          <a:xfrm>
            <a:off x="284206" y="3556513"/>
            <a:ext cx="3348681" cy="2031325"/>
          </a:xfrm>
          <a:prstGeom prst="rect">
            <a:avLst/>
          </a:prstGeom>
          <a:noFill/>
        </p:spPr>
        <p:txBody>
          <a:bodyPr wrap="square" rtlCol="0">
            <a:spAutoFit/>
          </a:bodyPr>
          <a:lstStyle/>
          <a:p>
            <a:endParaRPr lang="en-US" dirty="0"/>
          </a:p>
          <a:p>
            <a:endParaRPr lang="en-US" dirty="0"/>
          </a:p>
          <a:p>
            <a:endParaRPr lang="en-US" dirty="0"/>
          </a:p>
          <a:p>
            <a:r>
              <a:rPr lang="en-US" dirty="0"/>
              <a:t>Ranges for the tunning</a:t>
            </a:r>
          </a:p>
          <a:p>
            <a:r>
              <a:rPr lang="en-US" dirty="0" err="1"/>
              <a:t>N_estimators</a:t>
            </a:r>
            <a:r>
              <a:rPr lang="en-US" dirty="0"/>
              <a:t> between 1 and 50</a:t>
            </a:r>
          </a:p>
          <a:p>
            <a:r>
              <a:rPr lang="en-US" dirty="0"/>
              <a:t>Depth between 1 and 5</a:t>
            </a:r>
          </a:p>
          <a:p>
            <a:r>
              <a:rPr lang="en-US" dirty="0" err="1"/>
              <a:t>Learning_rate</a:t>
            </a:r>
            <a:r>
              <a:rPr lang="en-US" dirty="0"/>
              <a:t> between 0.1 and 2</a:t>
            </a:r>
          </a:p>
        </p:txBody>
      </p:sp>
      <p:sp>
        <p:nvSpPr>
          <p:cNvPr id="28" name="Rectangle 27">
            <a:extLst>
              <a:ext uri="{FF2B5EF4-FFF2-40B4-BE49-F238E27FC236}">
                <a16:creationId xmlns:a16="http://schemas.microsoft.com/office/drawing/2014/main" id="{9B022923-6CD3-4742-B6C7-CB9F755EFD94}"/>
              </a:ext>
            </a:extLst>
          </p:cNvPr>
          <p:cNvSpPr/>
          <p:nvPr/>
        </p:nvSpPr>
        <p:spPr>
          <a:xfrm>
            <a:off x="284205" y="2955025"/>
            <a:ext cx="3478431" cy="1200329"/>
          </a:xfrm>
          <a:prstGeom prst="rect">
            <a:avLst/>
          </a:prstGeom>
        </p:spPr>
        <p:txBody>
          <a:bodyPr wrap="square">
            <a:spAutoFit/>
          </a:bodyPr>
          <a:lstStyle/>
          <a:p>
            <a:r>
              <a:rPr lang="en-US" dirty="0"/>
              <a:t>Threshold for results</a:t>
            </a:r>
          </a:p>
          <a:p>
            <a:r>
              <a:rPr lang="en-US" dirty="0" err="1"/>
              <a:t>Ej</a:t>
            </a:r>
            <a:r>
              <a:rPr lang="en-US" dirty="0"/>
              <a:t>. Prof&gt;300%</a:t>
            </a:r>
          </a:p>
          <a:p>
            <a:r>
              <a:rPr lang="en-US" dirty="0" err="1"/>
              <a:t>Accuracy_score</a:t>
            </a:r>
            <a:r>
              <a:rPr lang="en-US" dirty="0"/>
              <a:t>&gt;50%</a:t>
            </a:r>
          </a:p>
          <a:p>
            <a:r>
              <a:rPr lang="en-US" dirty="0"/>
              <a:t>And for several measurements...</a:t>
            </a:r>
          </a:p>
        </p:txBody>
      </p:sp>
    </p:spTree>
    <p:extLst>
      <p:ext uri="{BB962C8B-B14F-4D97-AF65-F5344CB8AC3E}">
        <p14:creationId xmlns:p14="http://schemas.microsoft.com/office/powerpoint/2010/main" val="176770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3B78F1-892C-1A40-B14A-E7D785E893C4}"/>
              </a:ext>
            </a:extLst>
          </p:cNvPr>
          <p:cNvSpPr>
            <a:spLocks noGrp="1"/>
          </p:cNvSpPr>
          <p:nvPr>
            <p:ph type="title"/>
          </p:nvPr>
        </p:nvSpPr>
        <p:spPr/>
        <p:txBody>
          <a:bodyPr/>
          <a:lstStyle/>
          <a:p>
            <a:r>
              <a:rPr lang="en-US" dirty="0"/>
              <a:t>3) Performance results </a:t>
            </a:r>
          </a:p>
        </p:txBody>
      </p:sp>
      <p:sp>
        <p:nvSpPr>
          <p:cNvPr id="10" name="Rectangle 9">
            <a:extLst>
              <a:ext uri="{FF2B5EF4-FFF2-40B4-BE49-F238E27FC236}">
                <a16:creationId xmlns:a16="http://schemas.microsoft.com/office/drawing/2014/main" id="{4C23B152-D3F0-0E4C-BD20-CC625C7AECDD}"/>
              </a:ext>
            </a:extLst>
          </p:cNvPr>
          <p:cNvSpPr/>
          <p:nvPr/>
        </p:nvSpPr>
        <p:spPr>
          <a:xfrm>
            <a:off x="3873850" y="1937781"/>
            <a:ext cx="3101546" cy="3237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Performance Output Function</a:t>
            </a:r>
          </a:p>
          <a:p>
            <a:pPr algn="ctr"/>
            <a:endParaRPr lang="en-US" dirty="0"/>
          </a:p>
        </p:txBody>
      </p:sp>
      <p:cxnSp>
        <p:nvCxnSpPr>
          <p:cNvPr id="11" name="Straight Arrow Connector 10">
            <a:extLst>
              <a:ext uri="{FF2B5EF4-FFF2-40B4-BE49-F238E27FC236}">
                <a16:creationId xmlns:a16="http://schemas.microsoft.com/office/drawing/2014/main" id="{1E1DF40A-E274-CC40-8EAA-31E73F873AF8}"/>
              </a:ext>
            </a:extLst>
          </p:cNvPr>
          <p:cNvCxnSpPr/>
          <p:nvPr/>
        </p:nvCxnSpPr>
        <p:spPr>
          <a:xfrm>
            <a:off x="2508423" y="2613455"/>
            <a:ext cx="11244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FE3C7AF-3AAB-C84C-AC65-9D8993A953C7}"/>
              </a:ext>
            </a:extLst>
          </p:cNvPr>
          <p:cNvCxnSpPr/>
          <p:nvPr/>
        </p:nvCxnSpPr>
        <p:spPr>
          <a:xfrm>
            <a:off x="7216352" y="2520780"/>
            <a:ext cx="11244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9B08230-DFF5-284C-BD8A-5602F4D7B711}"/>
              </a:ext>
            </a:extLst>
          </p:cNvPr>
          <p:cNvSpPr txBox="1"/>
          <p:nvPr/>
        </p:nvSpPr>
        <p:spPr>
          <a:xfrm>
            <a:off x="8489095" y="2032001"/>
            <a:ext cx="2323070" cy="1477328"/>
          </a:xfrm>
          <a:prstGeom prst="rect">
            <a:avLst/>
          </a:prstGeom>
          <a:noFill/>
        </p:spPr>
        <p:txBody>
          <a:bodyPr wrap="square" rtlCol="0">
            <a:spAutoFit/>
          </a:bodyPr>
          <a:lstStyle/>
          <a:p>
            <a:r>
              <a:rPr lang="en-US" dirty="0"/>
              <a:t>Comparative line time series graph</a:t>
            </a:r>
          </a:p>
          <a:p>
            <a:endParaRPr lang="en-US" dirty="0"/>
          </a:p>
          <a:p>
            <a:r>
              <a:rPr lang="en-US" dirty="0"/>
              <a:t>Histogram of good and bad predictions</a:t>
            </a:r>
          </a:p>
        </p:txBody>
      </p:sp>
      <p:sp>
        <p:nvSpPr>
          <p:cNvPr id="26" name="TextBox 25">
            <a:extLst>
              <a:ext uri="{FF2B5EF4-FFF2-40B4-BE49-F238E27FC236}">
                <a16:creationId xmlns:a16="http://schemas.microsoft.com/office/drawing/2014/main" id="{70C20D53-87CB-964B-A53D-25FFDE52D8E4}"/>
              </a:ext>
            </a:extLst>
          </p:cNvPr>
          <p:cNvSpPr txBox="1"/>
          <p:nvPr/>
        </p:nvSpPr>
        <p:spPr>
          <a:xfrm>
            <a:off x="315106" y="2151790"/>
            <a:ext cx="2323070" cy="923330"/>
          </a:xfrm>
          <a:prstGeom prst="rect">
            <a:avLst/>
          </a:prstGeom>
          <a:noFill/>
        </p:spPr>
        <p:txBody>
          <a:bodyPr wrap="square" rtlCol="0">
            <a:spAutoFit/>
          </a:bodyPr>
          <a:lstStyle/>
          <a:p>
            <a:r>
              <a:rPr lang="en-US" dirty="0"/>
              <a:t>Predictions</a:t>
            </a:r>
          </a:p>
          <a:p>
            <a:r>
              <a:rPr lang="en-US" dirty="0"/>
              <a:t>Y</a:t>
            </a:r>
          </a:p>
          <a:p>
            <a:r>
              <a:rPr lang="en-US" dirty="0"/>
              <a:t>Benchmark ticker</a:t>
            </a:r>
          </a:p>
        </p:txBody>
      </p:sp>
    </p:spTree>
    <p:extLst>
      <p:ext uri="{BB962C8B-B14F-4D97-AF65-F5344CB8AC3E}">
        <p14:creationId xmlns:p14="http://schemas.microsoft.com/office/powerpoint/2010/main" val="432568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2005</TotalTime>
  <Words>692</Words>
  <Application>Microsoft Macintosh PowerPoint</Application>
  <PresentationFormat>Widescreen</PresentationFormat>
  <Paragraphs>118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VIXCoin</vt:lpstr>
      <vt:lpstr>PowerPoint Presentation</vt:lpstr>
      <vt:lpstr>PowerPoint Presentation</vt:lpstr>
      <vt:lpstr>CORRELATION ANALYSIS UVXY is the instrument with more correlation in returns, but not much history.  Symbol (Availability of first close price): VIXM: Feb 1st 2011 – decent correlation  VXX, UVXY, SVXY: Jan 26th 2018 VXZ: Feb 13th 2018   Ideally, it would be good to include VXX and UVXY in the strategy after 2018, because they have higher returns. However if VIXM works, that would be enough for the project.  </vt:lpstr>
      <vt:lpstr>GARCH models also would apply to VIXM returns, because of the clusters of volatility. SO we will include VIX and VIXM GARCH models to the features as well.</vt:lpstr>
      <vt:lpstr>PowerPoint Presentation</vt:lpstr>
      <vt:lpstr>Missing items: 1) Predictive Function</vt:lpstr>
      <vt:lpstr>2) Tunning function</vt:lpstr>
      <vt:lpstr>3) Performance results </vt:lpstr>
      <vt:lpstr>4) Analysis of feature importance</vt:lpstr>
      <vt:lpstr>FINAL MODEL SHOULD CALCULATE VALUE OF THE TOKEN EVERY DAY</vt:lpstr>
      <vt:lpstr>Final Function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Carolina Andrea Busch Carvajal (carolina.busch)</dc:creator>
  <cp:lastModifiedBy>Carolina Andrea Busch Carvajal (carolina.busch)</cp:lastModifiedBy>
  <cp:revision>17</cp:revision>
  <dcterms:created xsi:type="dcterms:W3CDTF">2021-11-19T00:48:49Z</dcterms:created>
  <dcterms:modified xsi:type="dcterms:W3CDTF">2021-11-23T03:00:17Z</dcterms:modified>
</cp:coreProperties>
</file>