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charset="0"/>
      <p:regular r:id="rId13"/>
      <p:bold r:id="rId14"/>
    </p:embeddedFont>
    <p:embeddedFont>
      <p:font typeface="Nuni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DE83015-009D-42C2-BB9B-C7CF275879D7}">
  <a:tblStyle styleId="{1DE83015-009D-42C2-BB9B-C7CF27587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bd27a692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bd27a692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ebd27a69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ebd27a69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ebd27a692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ebd27a692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6a273f6fc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6a273f6fc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ebd27a692_0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ebd27a692_0_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Was there any relevant impact on major global stock market indices?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was the difference in actual and forecasted prices due to Covid from mid february, 2020 till date?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are the changes in the future projected returns over 20 years?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is the Comparison of future projected returns over different time frames pre and post covid?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Calculation of daily returns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STd calculation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Commulative returns</a:t>
            </a:r>
            <a:endParaRPr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a273f6fc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a273f6fc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Was there any relevant impact on major global stock market indices?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was the difference in actual and forecasted prices due to Covid from mid february, 2020 till date?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are the changes in the future projected returns over 20 years?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is the Comparison of future projected returns over different time frames pre and post covid?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Calculation of daily returns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STd calculation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Commulative returns</a:t>
            </a:r>
            <a:endParaRPr sz="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a273f6fc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a273f6fc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Was there any relevant impact on major global stock market indices?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was the difference in actual and forecasted prices due to Covid from mid february, 2020 till date?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are the changes in the future projected returns over 20 years?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What is the Comparison of future projected returns over different time frames pre and post covid?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Calculation of daily returns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STd calculation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Commulative returns</a:t>
            </a:r>
            <a:endParaRPr sz="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ebd27a692_0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ebd27a692_0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bd27a692_0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bd27a692_0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00000.s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7800" cy="5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363675" y="81400"/>
            <a:ext cx="8390700" cy="1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Impact of Covid-19 on Global Market Indices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6312700" y="3724850"/>
            <a:ext cx="28770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Group-6 Team Members: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Amit Sharma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Mihir Mehta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Richa Dudani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aven Pro"/>
              <a:buAutoNum type="arabicPeriod"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Zeldi Snyman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3332800" y="1143400"/>
            <a:ext cx="56283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University of Toronto SCS: Fintech Bootcamp</a:t>
            </a:r>
            <a:endParaRPr sz="18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139325" y="4554600"/>
            <a:ext cx="20436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Date: July 30</a:t>
            </a:r>
            <a:r>
              <a:rPr lang="en" b="1" baseline="30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</a:t>
            </a:r>
            <a:r>
              <a:rPr lang="en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 2020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5" y="173175"/>
            <a:ext cx="8671250" cy="470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4705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Motivation and Summary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151400" y="834600"/>
            <a:ext cx="7615500" cy="4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Covid-19’s impact on the major global stock market indices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Questions asked: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Was there any relevant impact on major global stock market indices?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was the difference in actual and forecasted prices due to Covid from mid february, 2020 till date?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are the changes in the future projected returns over 20 years?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is the Comparison of future projected returns over different time frames pre and post covid?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7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Summary of the findings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Global Stock market crashed at the outset of the Covid-19 pandemic, but  from the data, we noticed a slight recovery across most market indices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The trend analysis suggests that Shanghai Composite index was not as impacted as the other market indices. Over the Covid-period, the forecasted market prices were between 10%-20% higher than actual market prices for S&amp;P 500 and FTSE 100, but 2% lower for Shanghai composite. The recovery of Shanghai composite was much better than the other market indices.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S&amp;P 500 forecasted investment returns outcomes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Decrease in expected investment returns post the Covid-19 event in Feb/March 2020. 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Decrease in expected investment returns when comparing 1 year data to 5 years of data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Data, Cleanup &amp; Exploration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1151400" y="770650"/>
            <a:ext cx="3846900" cy="424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Data extraction: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14 Global market stock indices and commodities selected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Closing market index price data: Google Finance and Yahoo Finance (through API and Pandas Data Reader)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5 Years daily data: 01-01-2015 to 24-07-2020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Data cleanup and exploration: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Imported csv files, sort &amp; renaming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Concatenate all tickers: consider data types and drop nulls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Explore data and divide data into 1 year and 5 years (pre- and post-covid) datasets.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Pre-covid: up to 2020-02-14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Post-covid: up to 2020-07-24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Finding 1 source of data for all ticker prices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Time taken to extract and clean-up data was more than expected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000000"/>
              </a:solidFill>
            </a:endParaRPr>
          </a:p>
        </p:txBody>
      </p:sp>
      <p:graphicFrame>
        <p:nvGraphicFramePr>
          <p:cNvPr id="294" name="Google Shape;294;p15"/>
          <p:cNvGraphicFramePr/>
          <p:nvPr/>
        </p:nvGraphicFramePr>
        <p:xfrm>
          <a:off x="4984325" y="1069650"/>
          <a:ext cx="4106475" cy="3103778"/>
        </p:xfrm>
        <a:graphic>
          <a:graphicData uri="http://schemas.openxmlformats.org/drawingml/2006/table">
            <a:tbl>
              <a:tblPr>
                <a:noFill/>
                <a:tableStyleId>{1DE83015-009D-42C2-BB9B-C7CF275879D7}</a:tableStyleId>
              </a:tblPr>
              <a:tblGrid>
                <a:gridCol w="681600"/>
                <a:gridCol w="1203325"/>
                <a:gridCol w="690025"/>
                <a:gridCol w="816250"/>
                <a:gridCol w="715275"/>
              </a:tblGrid>
              <a:tr h="327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Country / Commodity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Stock Market Index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Ticker Abbr.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Data Source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Raw data file name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</a:tr>
              <a:tr h="1717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USA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S&amp;P500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^GSPC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INX.csv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Nasdaq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^IXIC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NDAQ.csv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Dow Jones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^DJI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DJI.csv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CANADA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TSX Composite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^GSPTSE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TSX.csv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TSX60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TX60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Google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TX60.csv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UK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FTSE100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UKX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Google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UKX.csv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EUROPE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Euro Stoxx 50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^STOXX50E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SX5E.csv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CHINA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Shangai Comp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3"/>
                        </a:rPr>
                        <a:t>000001.SS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SHA.csv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JAPAN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Nikkei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^N225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NI225.csv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HONG KONG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Hangsen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^HSI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HSI.csv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AUSTRALIA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S&amp;P ASX20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^AXJO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XJO.csv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ITALY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 Milano Indice Di borsa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FTSEMIB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Google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FTSEMIB.csv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GOLD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Gold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GC=F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Gold.csv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1C4587"/>
                          </a:solidFill>
                        </a:rPr>
                        <a:t>CRUDE OIL</a:t>
                      </a:r>
                      <a:endParaRPr sz="8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Crude Oil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CL=F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Yahoo Finance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CrudeOil.csv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Insights while exploring data 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1149000" y="238125"/>
            <a:ext cx="7187700" cy="6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Crude Oil daily returns was skewing the data and hence, we dropped the same from the analysis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Decision made to limit the number of indices to only 6, based on correlation matrix and representation of major global markets.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91025" y="3202368"/>
            <a:ext cx="7412336" cy="1759007"/>
            <a:chOff x="1091025" y="3202368"/>
            <a:chExt cx="7412336" cy="1759007"/>
          </a:xfrm>
        </p:grpSpPr>
        <p:pic>
          <p:nvPicPr>
            <p:cNvPr id="306" name="Google Shape;3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66811" y="3287475"/>
              <a:ext cx="2236550" cy="16739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307" name="Google Shape;30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1025" y="3413400"/>
              <a:ext cx="4997375" cy="15479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308" name="Google Shape;308;p16"/>
            <p:cNvSpPr txBox="1"/>
            <p:nvPr/>
          </p:nvSpPr>
          <p:spPr>
            <a:xfrm>
              <a:off x="1091025" y="3202368"/>
              <a:ext cx="48723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rgbClr val="1C4587"/>
                  </a:solidFill>
                </a:rPr>
                <a:t>Correlation table and heatmap for various indices</a:t>
              </a:r>
              <a:endParaRPr sz="900" b="1">
                <a:solidFill>
                  <a:srgbClr val="1C4587"/>
                </a:solidFill>
              </a:endParaRPr>
            </a:p>
          </p:txBody>
        </p:sp>
      </p:grpSp>
      <p:sp>
        <p:nvSpPr>
          <p:cNvPr id="309" name="Google Shape;309;p16"/>
          <p:cNvSpPr/>
          <p:nvPr/>
        </p:nvSpPr>
        <p:spPr>
          <a:xfrm>
            <a:off x="1565425" y="3640300"/>
            <a:ext cx="1383600" cy="8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3306200" y="3640300"/>
            <a:ext cx="313800" cy="84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4384825" y="4630900"/>
            <a:ext cx="1034400" cy="8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280205" y="1382665"/>
            <a:ext cx="7033976" cy="1899686"/>
            <a:chOff x="1091025" y="1382665"/>
            <a:chExt cx="7033976" cy="1899686"/>
          </a:xfrm>
        </p:grpSpPr>
        <p:grpSp>
          <p:nvGrpSpPr>
            <p:cNvPr id="16" name="Group 15"/>
            <p:cNvGrpSpPr/>
            <p:nvPr/>
          </p:nvGrpSpPr>
          <p:grpSpPr>
            <a:xfrm>
              <a:off x="1091025" y="1384746"/>
              <a:ext cx="3288874" cy="1891303"/>
              <a:chOff x="1108125" y="1384746"/>
              <a:chExt cx="3288874" cy="1891303"/>
            </a:xfrm>
          </p:grpSpPr>
          <p:pic>
            <p:nvPicPr>
              <p:cNvPr id="302" name="Google Shape;302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108125" y="1744125"/>
                <a:ext cx="3288874" cy="15319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" name="Google Shape;303;p16"/>
              <p:cNvSpPr txBox="1"/>
              <p:nvPr/>
            </p:nvSpPr>
            <p:spPr>
              <a:xfrm>
                <a:off x="1198082" y="1384746"/>
                <a:ext cx="3108960" cy="33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rgbClr val="1C4587"/>
                    </a:solidFill>
                  </a:rPr>
                  <a:t>Daily  Returns for Market Indices - Jul 2015 - Jul 2020 with Crude Oil as an outlier</a:t>
                </a:r>
                <a:endParaRPr sz="900" b="1">
                  <a:solidFill>
                    <a:srgbClr val="1C4587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796425" y="1382665"/>
              <a:ext cx="3328576" cy="1899686"/>
              <a:chOff x="5395495" y="1382665"/>
              <a:chExt cx="3328576" cy="1899686"/>
            </a:xfrm>
          </p:grpSpPr>
          <p:pic>
            <p:nvPicPr>
              <p:cNvPr id="304" name="Google Shape;304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395495" y="1734375"/>
                <a:ext cx="3328576" cy="15479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5" name="Google Shape;305;p16"/>
              <p:cNvSpPr txBox="1"/>
              <p:nvPr/>
            </p:nvSpPr>
            <p:spPr>
              <a:xfrm>
                <a:off x="5505303" y="1382665"/>
                <a:ext cx="3108960" cy="33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rgbClr val="1C4587"/>
                    </a:solidFill>
                  </a:rPr>
                  <a:t>Daily  Returns for Market Indices - Jul 2015 - Jul 2020 post removal of Crude Oil</a:t>
                </a:r>
                <a:endParaRPr sz="900" b="1">
                  <a:solidFill>
                    <a:srgbClr val="1C4587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>
            <a:spLocks noGrp="1"/>
          </p:cNvSpPr>
          <p:nvPr>
            <p:ph type="title"/>
          </p:nvPr>
        </p:nvSpPr>
        <p:spPr>
          <a:xfrm>
            <a:off x="1380000" y="446175"/>
            <a:ext cx="35886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Data Analysis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5362954" y="2964132"/>
            <a:ext cx="338328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1C4587"/>
                </a:solidFill>
              </a:rPr>
              <a:t>Cumulative Returns for Market Indices - Jul 2019 - Jul 2020</a:t>
            </a:r>
            <a:endParaRPr sz="900" b="1">
              <a:solidFill>
                <a:srgbClr val="1C4587"/>
              </a:solidFill>
            </a:endParaRPr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1210225" y="1064050"/>
            <a:ext cx="38277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6 Stock market Indices: S&amp;P 500, FTSE100, TSX, NI225, Shanghai, SX5E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Daily and cumulative returns comparing pre- and post-covid periods for different datasets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Standard deviation and rolling standard deviation plots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Comparison of actual market prices vs. forecasted market prices: S&amp;P 500, Shanghai Composite, FTSE100 (period 15 Feb ‘20 to 24 Jul ‘20)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Monte Carlo simulations (x 1000 over 20 years):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1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SP500 - return on investment for 1 year and 5 year datasets, for period pre- covid and post-covid</a:t>
            </a:r>
            <a:endParaRPr sz="11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5362954" y="789682"/>
            <a:ext cx="338328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1C4587"/>
                </a:solidFill>
              </a:rPr>
              <a:t>Cumulative Returns for Market Indices - Jul 2015 - Jul 2020</a:t>
            </a:r>
            <a:endParaRPr sz="900" b="1">
              <a:solidFill>
                <a:srgbClr val="1C4587"/>
              </a:solidFill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256" y="3202625"/>
            <a:ext cx="3962676" cy="17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256" y="1079575"/>
            <a:ext cx="3962676" cy="17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/>
          <p:nvPr/>
        </p:nvSpPr>
        <p:spPr>
          <a:xfrm>
            <a:off x="7724438" y="1064050"/>
            <a:ext cx="922482" cy="1720710"/>
          </a:xfrm>
          <a:prstGeom prst="flowChartTermina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Findings (1/2)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28" name="Google Shape;328;p18"/>
          <p:cNvSpPr txBox="1">
            <a:spLocks noGrp="1"/>
          </p:cNvSpPr>
          <p:nvPr>
            <p:ph type="body" idx="1"/>
          </p:nvPr>
        </p:nvSpPr>
        <p:spPr>
          <a:xfrm>
            <a:off x="1109050" y="637275"/>
            <a:ext cx="47970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Actual vs Forecasted market index price (14 Feb - 24 July 2020):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Forecast was based on historical 1 year price data up to 14 Feb 2020.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Actual market price for both S&amp;P 500 and FTSE 100 is less than forecasted price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Actual market price for Shanghai composite is slightly higher than forecasted price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618000" y="2351040"/>
            <a:ext cx="4425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1C4587"/>
                </a:solidFill>
                <a:latin typeface="Maven Pro"/>
                <a:ea typeface="Maven Pro"/>
                <a:cs typeface="Maven Pro"/>
                <a:sym typeface="Maven Pro"/>
              </a:rPr>
              <a:t>Actual vs Forecasted stock market Prices over Covid period</a:t>
            </a:r>
            <a:endParaRPr sz="1000" b="1">
              <a:solidFill>
                <a:srgbClr val="1C458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30" name="Google Shape;330;p18"/>
          <p:cNvGrpSpPr/>
          <p:nvPr/>
        </p:nvGrpSpPr>
        <p:grpSpPr>
          <a:xfrm>
            <a:off x="222635" y="2604495"/>
            <a:ext cx="8498838" cy="291930"/>
            <a:chOff x="-319650" y="3217078"/>
            <a:chExt cx="9030749" cy="251252"/>
          </a:xfrm>
        </p:grpSpPr>
        <p:sp>
          <p:nvSpPr>
            <p:cNvPr id="331" name="Google Shape;331;p18"/>
            <p:cNvSpPr txBox="1"/>
            <p:nvPr/>
          </p:nvSpPr>
          <p:spPr>
            <a:xfrm>
              <a:off x="2895543" y="3226180"/>
              <a:ext cx="26862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  <a:latin typeface="Nunito"/>
                  <a:ea typeface="Nunito"/>
                  <a:cs typeface="Nunito"/>
                  <a:sym typeface="Nunito"/>
                </a:rPr>
                <a:t>FTSE 100</a:t>
              </a:r>
              <a:endParaRPr sz="900" b="1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18"/>
            <p:cNvSpPr txBox="1"/>
            <p:nvPr/>
          </p:nvSpPr>
          <p:spPr>
            <a:xfrm>
              <a:off x="6024899" y="3217078"/>
              <a:ext cx="2686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  <a:latin typeface="Nunito"/>
                  <a:ea typeface="Nunito"/>
                  <a:cs typeface="Nunito"/>
                  <a:sym typeface="Nunito"/>
                </a:rPr>
                <a:t>Shanghai Composite Index</a:t>
              </a:r>
              <a:endParaRPr sz="900" b="1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-319650" y="3227131"/>
              <a:ext cx="2686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  <a:latin typeface="Nunito"/>
                  <a:ea typeface="Nunito"/>
                  <a:cs typeface="Nunito"/>
                  <a:sym typeface="Nunito"/>
                </a:rPr>
                <a:t>S&amp;P 500</a:t>
              </a:r>
              <a:endParaRPr sz="900" b="1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1" y="2844715"/>
            <a:ext cx="3310724" cy="19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812" y="2844715"/>
            <a:ext cx="3104676" cy="19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375" y="2844715"/>
            <a:ext cx="3013600" cy="192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18"/>
          <p:cNvGraphicFramePr/>
          <p:nvPr/>
        </p:nvGraphicFramePr>
        <p:xfrm>
          <a:off x="5780341" y="892842"/>
          <a:ext cx="3230850" cy="1495806"/>
        </p:xfrm>
        <a:graphic>
          <a:graphicData uri="http://schemas.openxmlformats.org/drawingml/2006/table">
            <a:tbl>
              <a:tblPr>
                <a:noFill/>
                <a:tableStyleId>{1DE83015-009D-42C2-BB9B-C7CF275879D7}</a:tableStyleId>
              </a:tblPr>
              <a:tblGrid>
                <a:gridCol w="1233450"/>
                <a:gridCol w="783850"/>
                <a:gridCol w="684600"/>
                <a:gridCol w="528950"/>
              </a:tblGrid>
              <a:tr h="200025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C4587"/>
                          </a:solidFill>
                        </a:rPr>
                        <a:t>Actual vs forecasted average market index price comparison</a:t>
                      </a:r>
                      <a:endParaRPr sz="10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Stock market Index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Actual price (avg)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Forecasted price (avg)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</a:rPr>
                        <a:t>% change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1C4587"/>
                          </a:solidFill>
                        </a:rPr>
                        <a:t>S&amp;P 500</a:t>
                      </a:r>
                      <a:endParaRPr sz="9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2,949.20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3,535.90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19.89%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1C4587"/>
                          </a:solidFill>
                        </a:rPr>
                        <a:t>FTSE100</a:t>
                      </a:r>
                      <a:endParaRPr sz="9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6,102.51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7,481.80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22.60%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1C4587"/>
                          </a:solidFill>
                        </a:rPr>
                        <a:t>Shanghai Composite Index</a:t>
                      </a:r>
                      <a:endParaRPr sz="900" b="1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2,949.58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4587"/>
                          </a:solidFill>
                        </a:rPr>
                        <a:t>2,901.32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1C4587"/>
                          </a:solidFill>
                        </a:rPr>
                        <a:t>-1.64%</a:t>
                      </a:r>
                      <a:endParaRPr sz="800">
                        <a:solidFill>
                          <a:srgbClr val="1C4587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1151400" y="141375"/>
            <a:ext cx="703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Findings (2/2)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43" name="Google Shape;343;p19"/>
          <p:cNvSpPr txBox="1">
            <a:spLocks noGrp="1"/>
          </p:cNvSpPr>
          <p:nvPr>
            <p:ph type="body" idx="1"/>
          </p:nvPr>
        </p:nvSpPr>
        <p:spPr>
          <a:xfrm>
            <a:off x="1151400" y="637275"/>
            <a:ext cx="66756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SP500 Projected investment returns: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Decrease in investment return projections when comparing data pre- and post-covid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5 year dataset significantly lowers the variance as compared to 1 year rolling data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19"/>
          <p:cNvGraphicFramePr/>
          <p:nvPr/>
        </p:nvGraphicFramePr>
        <p:xfrm>
          <a:off x="2415788" y="1744960"/>
          <a:ext cx="4124700" cy="3097740"/>
        </p:xfrm>
        <a:graphic>
          <a:graphicData uri="http://schemas.openxmlformats.org/drawingml/2006/table">
            <a:tbl>
              <a:tblPr>
                <a:noFill/>
                <a:tableStyleId>{1DE83015-009D-42C2-BB9B-C7CF275879D7}</a:tableStyleId>
              </a:tblPr>
              <a:tblGrid>
                <a:gridCol w="875575"/>
                <a:gridCol w="1244800"/>
                <a:gridCol w="1244800"/>
                <a:gridCol w="759525"/>
              </a:tblGrid>
              <a:tr h="355900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FFFFFF"/>
                          </a:solidFill>
                        </a:rPr>
                        <a:t>SP500 Expected Returns in 20yrs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FFFFFF"/>
                          </a:solidFill>
                        </a:rPr>
                        <a:t>($20k Initial Investment)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B0007"/>
                          </a:solidFill>
                        </a:rPr>
                        <a:t>PRE - COVID</a:t>
                      </a:r>
                      <a:endParaRPr sz="900" b="1">
                        <a:solidFill>
                          <a:srgbClr val="FB000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B0007"/>
                          </a:solidFill>
                        </a:rPr>
                        <a:t>POST - COVID</a:t>
                      </a:r>
                      <a:endParaRPr sz="900" b="1">
                        <a:solidFill>
                          <a:srgbClr val="FB0007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982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Time Frame for Analysis - 1 YEAR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Percentiles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FFFFFF"/>
                          </a:solidFill>
                        </a:rPr>
                        <a:t>Mar 1, 2019 - Feb 14, 2020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Jul 1, 2019 - Jul 24, 2020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% Change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</a:tr>
              <a:tr h="219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1,217,980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22,424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-98.05%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19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2,565,598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201,941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-91.70%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19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4,961,664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1,438,188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-69.58%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9307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Time Frame for Analysis - 5 YEARS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Percentiles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Jan 1, 2015 - Dec 31, 2019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Jan 1, 2015 - Jul 24, 2020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% Change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3274"/>
                    </a:solidFill>
                  </a:tcPr>
                </a:tc>
              </a:tr>
              <a:tr h="219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84,823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51,821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-38.43%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19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201,846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186,082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-7.50%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  <a:tr h="219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90%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434,759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578,997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33.13%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1108375" y="142475"/>
            <a:ext cx="35106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Postmortem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350" name="Google Shape;350;p20"/>
          <p:cNvSpPr txBox="1">
            <a:spLocks noGrp="1"/>
          </p:cNvSpPr>
          <p:nvPr>
            <p:ph type="body" idx="1"/>
          </p:nvPr>
        </p:nvSpPr>
        <p:spPr>
          <a:xfrm>
            <a:off x="1108375" y="643400"/>
            <a:ext cx="8035500" cy="3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Difficulties faced during analysis: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Lack of time to run and analyse multiple simulations for different market indices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Not much data for post covid period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Challenge for the whole team to collaborate on a single project as first time programmers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Questions discussed but remain unanswered:</a:t>
            </a:r>
            <a:endParaRPr sz="11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Analysis of forecast vs actual price for more indices other than S&amp;P 500, SHA &amp; FTSE 100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Enrich data with actual covid cases per country, creating a demographic comparison with the stock market index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Monte Carlo Simulation for more indices (pre-covid and post-covid period)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If more time available, we would like to:</a:t>
            </a:r>
            <a:endParaRPr sz="1100" b="1">
              <a:solidFill>
                <a:srgbClr val="1C4587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Analyse other global stock market indices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Apply more concepts learnt in class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Simplified code through use of functions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Spend more time researching the reasons for the outcome of the analysis, e.g market index news and economic policies, country specific covid policies 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Find the vaccine for Covid 😜</a:t>
            </a:r>
            <a:endParaRPr sz="11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52400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50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1304</Words>
  <PresentationFormat>On-screen Show (16:9)</PresentationFormat>
  <Paragraphs>229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Impact of Covid-19 on Global Market Indices </vt:lpstr>
      <vt:lpstr>Motivation and Summary</vt:lpstr>
      <vt:lpstr>Data, Cleanup &amp; Exploration</vt:lpstr>
      <vt:lpstr>Insights while exploring data </vt:lpstr>
      <vt:lpstr>Data Analysis</vt:lpstr>
      <vt:lpstr>Findings (1/2)</vt:lpstr>
      <vt:lpstr>Findings (2/2)</vt:lpstr>
      <vt:lpstr>Postmortem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Global Market Indices </dc:title>
  <cp:lastModifiedBy>Anirban</cp:lastModifiedBy>
  <cp:revision>6</cp:revision>
  <dcterms:modified xsi:type="dcterms:W3CDTF">2020-07-31T00:37:21Z</dcterms:modified>
</cp:coreProperties>
</file>