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160F9-9044-4D2B-88E3-FB56F07E2FAC}" v="40" dt="2023-04-20T21:59:23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6" d="100"/>
          <a:sy n="36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Walsh" userId="a87a0d49f9d3688e" providerId="LiveId" clId="{977160F9-9044-4D2B-88E3-FB56F07E2FAC}"/>
    <pc:docChg chg="custSel delSld modSld">
      <pc:chgData name="Patrick Walsh" userId="a87a0d49f9d3688e" providerId="LiveId" clId="{977160F9-9044-4D2B-88E3-FB56F07E2FAC}" dt="2023-04-20T22:10:53.463" v="696" actId="20577"/>
      <pc:docMkLst>
        <pc:docMk/>
      </pc:docMkLst>
      <pc:sldChg chg="addSp modSp mod">
        <pc:chgData name="Patrick Walsh" userId="a87a0d49f9d3688e" providerId="LiveId" clId="{977160F9-9044-4D2B-88E3-FB56F07E2FAC}" dt="2023-04-20T22:06:26.245" v="483"/>
        <pc:sldMkLst>
          <pc:docMk/>
          <pc:sldMk cId="1978237156" sldId="257"/>
        </pc:sldMkLst>
        <pc:spChg chg="mod">
          <ac:chgData name="Patrick Walsh" userId="a87a0d49f9d3688e" providerId="LiveId" clId="{977160F9-9044-4D2B-88E3-FB56F07E2FAC}" dt="2023-04-20T22:06:26.245" v="483"/>
          <ac:spMkLst>
            <pc:docMk/>
            <pc:sldMk cId="1978237156" sldId="257"/>
            <ac:spMk id="3" creationId="{1863CC34-25E6-C9E9-0AF3-C18E83A30795}"/>
          </ac:spMkLst>
        </pc:spChg>
        <pc:graphicFrameChg chg="add modGraphic">
          <ac:chgData name="Patrick Walsh" userId="a87a0d49f9d3688e" providerId="LiveId" clId="{977160F9-9044-4D2B-88E3-FB56F07E2FAC}" dt="2023-04-20T22:05:06.737" v="446" actId="27309"/>
          <ac:graphicFrameMkLst>
            <pc:docMk/>
            <pc:sldMk cId="1978237156" sldId="257"/>
            <ac:graphicFrameMk id="6" creationId="{685A9A6B-3464-4F32-F000-86483CC8FB9B}"/>
          </ac:graphicFrameMkLst>
        </pc:graphicFrameChg>
      </pc:sldChg>
      <pc:sldChg chg="modSp mod">
        <pc:chgData name="Patrick Walsh" userId="a87a0d49f9d3688e" providerId="LiveId" clId="{977160F9-9044-4D2B-88E3-FB56F07E2FAC}" dt="2023-04-20T22:10:53.463" v="696" actId="20577"/>
        <pc:sldMkLst>
          <pc:docMk/>
          <pc:sldMk cId="663174214" sldId="258"/>
        </pc:sldMkLst>
        <pc:spChg chg="mod">
          <ac:chgData name="Patrick Walsh" userId="a87a0d49f9d3688e" providerId="LiveId" clId="{977160F9-9044-4D2B-88E3-FB56F07E2FAC}" dt="2023-04-20T22:10:53.463" v="696" actId="20577"/>
          <ac:spMkLst>
            <pc:docMk/>
            <pc:sldMk cId="663174214" sldId="258"/>
            <ac:spMk id="3" creationId="{7EA63799-B55F-E7A6-C06E-6C5D45AD814B}"/>
          </ac:spMkLst>
        </pc:spChg>
      </pc:sldChg>
      <pc:sldChg chg="modSp mod">
        <pc:chgData name="Patrick Walsh" userId="a87a0d49f9d3688e" providerId="LiveId" clId="{977160F9-9044-4D2B-88E3-FB56F07E2FAC}" dt="2023-04-20T21:37:32.889" v="152" actId="20577"/>
        <pc:sldMkLst>
          <pc:docMk/>
          <pc:sldMk cId="495945618" sldId="259"/>
        </pc:sldMkLst>
        <pc:spChg chg="mod">
          <ac:chgData name="Patrick Walsh" userId="a87a0d49f9d3688e" providerId="LiveId" clId="{977160F9-9044-4D2B-88E3-FB56F07E2FAC}" dt="2023-04-20T21:37:32.889" v="152" actId="20577"/>
          <ac:spMkLst>
            <pc:docMk/>
            <pc:sldMk cId="495945618" sldId="259"/>
            <ac:spMk id="3" creationId="{EC7E0C1B-4BF0-E655-EC1A-4CF9C4C67370}"/>
          </ac:spMkLst>
        </pc:spChg>
      </pc:sldChg>
      <pc:sldChg chg="addSp delSp modSp mod">
        <pc:chgData name="Patrick Walsh" userId="a87a0d49f9d3688e" providerId="LiveId" clId="{977160F9-9044-4D2B-88E3-FB56F07E2FAC}" dt="2023-04-20T21:49:38.979" v="236" actId="20577"/>
        <pc:sldMkLst>
          <pc:docMk/>
          <pc:sldMk cId="263846279" sldId="260"/>
        </pc:sldMkLst>
        <pc:spChg chg="add mod">
          <ac:chgData name="Patrick Walsh" userId="a87a0d49f9d3688e" providerId="LiveId" clId="{977160F9-9044-4D2B-88E3-FB56F07E2FAC}" dt="2023-04-20T21:49:38.979" v="236" actId="20577"/>
          <ac:spMkLst>
            <pc:docMk/>
            <pc:sldMk cId="263846279" sldId="260"/>
            <ac:spMk id="2" creationId="{D75EEBCF-A62E-AE8B-BB2F-09CA362D5157}"/>
          </ac:spMkLst>
        </pc:spChg>
        <pc:spChg chg="del mod">
          <ac:chgData name="Patrick Walsh" userId="a87a0d49f9d3688e" providerId="LiveId" clId="{977160F9-9044-4D2B-88E3-FB56F07E2FAC}" dt="2023-04-20T21:45:23.772" v="206"/>
          <ac:spMkLst>
            <pc:docMk/>
            <pc:sldMk cId="263846279" sldId="260"/>
            <ac:spMk id="8" creationId="{277CE859-9357-25F6-5D7A-029F7B9E147C}"/>
          </ac:spMkLst>
        </pc:spChg>
      </pc:sldChg>
      <pc:sldChg chg="del">
        <pc:chgData name="Patrick Walsh" userId="a87a0d49f9d3688e" providerId="LiveId" clId="{977160F9-9044-4D2B-88E3-FB56F07E2FAC}" dt="2023-04-20T22:03:44.421" v="445" actId="2696"/>
        <pc:sldMkLst>
          <pc:docMk/>
          <pc:sldMk cId="1292950118" sldId="261"/>
        </pc:sldMkLst>
      </pc:sldChg>
      <pc:sldChg chg="addSp delSp modSp mod">
        <pc:chgData name="Patrick Walsh" userId="a87a0d49f9d3688e" providerId="LiveId" clId="{977160F9-9044-4D2B-88E3-FB56F07E2FAC}" dt="2023-04-20T21:51:04.659" v="240" actId="1076"/>
        <pc:sldMkLst>
          <pc:docMk/>
          <pc:sldMk cId="73463784" sldId="262"/>
        </pc:sldMkLst>
        <pc:spChg chg="mod">
          <ac:chgData name="Patrick Walsh" userId="a87a0d49f9d3688e" providerId="LiveId" clId="{977160F9-9044-4D2B-88E3-FB56F07E2FAC}" dt="2023-04-20T21:44:12.419" v="203" actId="20577"/>
          <ac:spMkLst>
            <pc:docMk/>
            <pc:sldMk cId="73463784" sldId="262"/>
            <ac:spMk id="2" creationId="{CCD3494A-90A5-97EF-87E6-A74F2CF5A323}"/>
          </ac:spMkLst>
        </pc:spChg>
        <pc:spChg chg="del mod">
          <ac:chgData name="Patrick Walsh" userId="a87a0d49f9d3688e" providerId="LiveId" clId="{977160F9-9044-4D2B-88E3-FB56F07E2FAC}" dt="2023-04-20T21:40:42.022" v="154"/>
          <ac:spMkLst>
            <pc:docMk/>
            <pc:sldMk cId="73463784" sldId="262"/>
            <ac:spMk id="3" creationId="{DF53F4E1-DB49-BEE7-2CB7-1B6F50212DDB}"/>
          </ac:spMkLst>
        </pc:spChg>
        <pc:spChg chg="add mod">
          <ac:chgData name="Patrick Walsh" userId="a87a0d49f9d3688e" providerId="LiveId" clId="{977160F9-9044-4D2B-88E3-FB56F07E2FAC}" dt="2023-04-20T21:41:49.276" v="163" actId="255"/>
          <ac:spMkLst>
            <pc:docMk/>
            <pc:sldMk cId="73463784" sldId="262"/>
            <ac:spMk id="4" creationId="{9829BE20-A5A2-E186-713F-F7C079F1582F}"/>
          </ac:spMkLst>
        </pc:spChg>
        <pc:spChg chg="add mod">
          <ac:chgData name="Patrick Walsh" userId="a87a0d49f9d3688e" providerId="LiveId" clId="{977160F9-9044-4D2B-88E3-FB56F07E2FAC}" dt="2023-04-20T21:51:04.659" v="240" actId="1076"/>
          <ac:spMkLst>
            <pc:docMk/>
            <pc:sldMk cId="73463784" sldId="262"/>
            <ac:spMk id="5" creationId="{2712A83B-BD7E-1B79-F374-3D0BCBA51F93}"/>
          </ac:spMkLst>
        </pc:spChg>
      </pc:sldChg>
      <pc:sldChg chg="addSp delSp modSp mod">
        <pc:chgData name="Patrick Walsh" userId="a87a0d49f9d3688e" providerId="LiveId" clId="{977160F9-9044-4D2B-88E3-FB56F07E2FAC}" dt="2023-04-20T21:51:48.595" v="244" actId="1076"/>
        <pc:sldMkLst>
          <pc:docMk/>
          <pc:sldMk cId="825516767" sldId="263"/>
        </pc:sldMkLst>
        <pc:spChg chg="mod">
          <ac:chgData name="Patrick Walsh" userId="a87a0d49f9d3688e" providerId="LiveId" clId="{977160F9-9044-4D2B-88E3-FB56F07E2FAC}" dt="2023-04-20T21:43:58.231" v="176" actId="20577"/>
          <ac:spMkLst>
            <pc:docMk/>
            <pc:sldMk cId="825516767" sldId="263"/>
            <ac:spMk id="2" creationId="{B548779C-AD4A-613E-BE48-4DB9FEEDC8E3}"/>
          </ac:spMkLst>
        </pc:spChg>
        <pc:spChg chg="del mod">
          <ac:chgData name="Patrick Walsh" userId="a87a0d49f9d3688e" providerId="LiveId" clId="{977160F9-9044-4D2B-88E3-FB56F07E2FAC}" dt="2023-04-20T21:43:21.020" v="165"/>
          <ac:spMkLst>
            <pc:docMk/>
            <pc:sldMk cId="825516767" sldId="263"/>
            <ac:spMk id="3" creationId="{8AD9D38E-29F2-C0B2-90CF-A6C5F2F9B13A}"/>
          </ac:spMkLst>
        </pc:spChg>
        <pc:spChg chg="add mod">
          <ac:chgData name="Patrick Walsh" userId="a87a0d49f9d3688e" providerId="LiveId" clId="{977160F9-9044-4D2B-88E3-FB56F07E2FAC}" dt="2023-04-20T21:43:41.697" v="167" actId="255"/>
          <ac:spMkLst>
            <pc:docMk/>
            <pc:sldMk cId="825516767" sldId="263"/>
            <ac:spMk id="4" creationId="{21772406-AF92-0A75-AD53-9800EFCE27DA}"/>
          </ac:spMkLst>
        </pc:spChg>
        <pc:spChg chg="add mod">
          <ac:chgData name="Patrick Walsh" userId="a87a0d49f9d3688e" providerId="LiveId" clId="{977160F9-9044-4D2B-88E3-FB56F07E2FAC}" dt="2023-04-20T21:51:48.595" v="244" actId="1076"/>
          <ac:spMkLst>
            <pc:docMk/>
            <pc:sldMk cId="825516767" sldId="263"/>
            <ac:spMk id="5" creationId="{CE10CEF3-68DD-EB43-AF37-66B3BF30F943}"/>
          </ac:spMkLst>
        </pc:spChg>
      </pc:sldChg>
      <pc:sldChg chg="modSp mod">
        <pc:chgData name="Patrick Walsh" userId="a87a0d49f9d3688e" providerId="LiveId" clId="{977160F9-9044-4D2B-88E3-FB56F07E2FAC}" dt="2023-04-20T22:03:06.734" v="444" actId="255"/>
        <pc:sldMkLst>
          <pc:docMk/>
          <pc:sldMk cId="2984178864" sldId="264"/>
        </pc:sldMkLst>
        <pc:spChg chg="mod">
          <ac:chgData name="Patrick Walsh" userId="a87a0d49f9d3688e" providerId="LiveId" clId="{977160F9-9044-4D2B-88E3-FB56F07E2FAC}" dt="2023-04-20T22:02:33.683" v="436" actId="20577"/>
          <ac:spMkLst>
            <pc:docMk/>
            <pc:sldMk cId="2984178864" sldId="264"/>
            <ac:spMk id="2" creationId="{3A2DC9A9-68D2-BEDB-68DA-EAE7CE96BC48}"/>
          </ac:spMkLst>
        </pc:spChg>
        <pc:graphicFrameChg chg="mod modGraphic">
          <ac:chgData name="Patrick Walsh" userId="a87a0d49f9d3688e" providerId="LiveId" clId="{977160F9-9044-4D2B-88E3-FB56F07E2FAC}" dt="2023-04-20T22:03:06.734" v="444" actId="255"/>
          <ac:graphicFrameMkLst>
            <pc:docMk/>
            <pc:sldMk cId="2984178864" sldId="264"/>
            <ac:graphicFrameMk id="6" creationId="{14B8CA28-8A32-D4A7-EA17-A172F1323665}"/>
          </ac:graphicFrameMkLst>
        </pc:graphicFrameChg>
      </pc:sldChg>
      <pc:sldChg chg="addSp delSp modSp mod">
        <pc:chgData name="Patrick Walsh" userId="a87a0d49f9d3688e" providerId="LiveId" clId="{977160F9-9044-4D2B-88E3-FB56F07E2FAC}" dt="2023-04-20T22:00:12.284" v="400" actId="20577"/>
        <pc:sldMkLst>
          <pc:docMk/>
          <pc:sldMk cId="835805277" sldId="265"/>
        </pc:sldMkLst>
        <pc:spChg chg="add mod">
          <ac:chgData name="Patrick Walsh" userId="a87a0d49f9d3688e" providerId="LiveId" clId="{977160F9-9044-4D2B-88E3-FB56F07E2FAC}" dt="2023-04-20T21:57:59.641" v="341" actId="255"/>
          <ac:spMkLst>
            <pc:docMk/>
            <pc:sldMk cId="835805277" sldId="265"/>
            <ac:spMk id="2" creationId="{5EFBD031-471A-548E-BBDD-94117566BB97}"/>
          </ac:spMkLst>
        </pc:spChg>
        <pc:spChg chg="mod">
          <ac:chgData name="Patrick Walsh" userId="a87a0d49f9d3688e" providerId="LiveId" clId="{977160F9-9044-4D2B-88E3-FB56F07E2FAC}" dt="2023-04-20T22:00:12.284" v="400" actId="20577"/>
          <ac:spMkLst>
            <pc:docMk/>
            <pc:sldMk cId="835805277" sldId="265"/>
            <ac:spMk id="3" creationId="{BBE09D89-7C2C-BE6F-D63E-F8436698B43F}"/>
          </ac:spMkLst>
        </pc:spChg>
        <pc:picChg chg="add mod">
          <ac:chgData name="Patrick Walsh" userId="a87a0d49f9d3688e" providerId="LiveId" clId="{977160F9-9044-4D2B-88E3-FB56F07E2FAC}" dt="2023-04-20T21:59:32.289" v="346" actId="1076"/>
          <ac:picMkLst>
            <pc:docMk/>
            <pc:sldMk cId="835805277" sldId="265"/>
            <ac:picMk id="5" creationId="{B247D1D6-EAF1-B60D-E350-889B6F1EAD65}"/>
          </ac:picMkLst>
        </pc:picChg>
        <pc:picChg chg="del">
          <ac:chgData name="Patrick Walsh" userId="a87a0d49f9d3688e" providerId="LiveId" clId="{977160F9-9044-4D2B-88E3-FB56F07E2FAC}" dt="2023-04-20T21:57:29.935" v="334" actId="478"/>
          <ac:picMkLst>
            <pc:docMk/>
            <pc:sldMk cId="835805277" sldId="265"/>
            <ac:picMk id="7" creationId="{72B4DCAA-D1FE-93F6-5CA4-BC19827077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7EC7-F9B2-83CE-0056-83D4748D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7732D-5534-6284-6E76-152A2836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B8AB-5486-A077-72C5-8BC4161A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A55C-ACA9-B7EF-C847-32F6BEA0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A841-6581-DC1F-D5AD-53E99A3C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E8F-9448-F3D8-B314-01E3FFD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33D7D-1FB2-D3FA-FA64-828DCA89D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ED76-6679-B465-A10A-75D36C21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36A9-AE13-9D14-7E6D-3BA82CE6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E43D-7BC5-8D7D-386E-84B26168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126C4-8155-9A0E-8F75-782693EF6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93EAF-3772-4379-488E-69BC19C8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ED3AC-B5AB-44BE-89C1-A57305AC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1455-A3E0-D261-AB1C-4212558D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86EE-12E6-021B-A6AB-26190D19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E7BB-B666-25C7-50ED-95379C13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3472-C0F4-A962-A9B5-022C5155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A7B5-D52B-1A1D-3536-63DDEE65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5C1F-F107-4D92-4A9C-469E0AF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A4A1-0CCE-5D38-B6E9-E5E21C81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D7E7-3C0D-B811-D966-147FA98F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44769-2689-003C-8FD4-39FE7349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4ECA-92B5-39E2-4AC9-F54113FD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397F-DD03-0194-F49D-1191669D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9F41-B91C-98F1-9F6F-5414E7C8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9C95-3F77-3E5E-E51D-E0A61576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0C09-CCB7-8721-8205-3B09DC6B7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64B3F-1E6B-F0C4-FF00-0A81D5EA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E2CEB-394E-3162-0B60-F750D2CE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D1313-42AA-D151-84CC-42498DC0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AE88C-4389-AF42-DF67-10B274C6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01F5-104F-E3F9-E7E2-E1A84BCC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E79C-9A27-5CF3-EE61-DE9894C0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8684F-A432-18DD-D199-D2C7D154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996C-9EE6-6F34-C8F2-C37DE1697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DF190-9FBE-86D6-1B37-762D9E73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B0DCB-E596-C1DB-5C7D-82AA117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49B5D-23B4-4CF8-C2A9-3592EFC3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11E8E-AEE6-C5B2-0F36-ED1040D0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6AEE-4B59-2DAF-3C95-1F7109C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19CB9-7965-2981-CA7D-13FD7E66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51CF1-85B9-E9C5-CC9B-52678C13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89D3E-8A0B-BB36-B8FF-3C7A5711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8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0F06A-1154-1B30-7973-904254B7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E065-2D23-CB72-70FE-51B04987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72458-8C06-E697-09E4-4630F1AC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53A4-1F9D-48CF-BD5D-BE865EBC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C07B-C2D9-9810-EC76-EBACE315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317D1-27B9-2EB8-077F-3E43E14FB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D508-C7BC-D34F-3DA0-F5FF3C09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54EE-3075-6CF3-E9BE-89ACAF36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D3302-7300-707D-3324-5B22213E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137-D8C4-DB37-B80A-31AFC11A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CE30-8175-5EC4-7E24-2A9E716C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1FC52-A9EA-E3AE-8A08-65A57D574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A38FF-B43C-C4AC-D101-123BEDD8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C2AF5-E1EC-6562-E6D6-E18606BD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39D41-CDED-120F-4FB5-C35C75ED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176FA-4D34-CD4F-8D96-B117CEA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8D917-78AC-DEB8-ACCC-14925A73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C85B-D2FE-21A1-6078-AF62349AA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288E-A4B3-41EB-8C0E-F4E5D348B85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FBCB-92F9-6F1C-EEF4-86C270C87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D56A-2BFD-71CF-1CA5-70C3E9342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gregorut/videogamesa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github.com/rwhiting197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Fintech22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6AB5-8BB3-8F46-C906-B68C7903C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Cash Withdraws in Purchases and Payments of Credit Cards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A9B8A-A688-BED4-AB8F-3B77AA9DF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Another Study by Patrick Walsh</a:t>
            </a:r>
          </a:p>
        </p:txBody>
      </p:sp>
    </p:spTree>
    <p:extLst>
      <p:ext uri="{BB962C8B-B14F-4D97-AF65-F5344CB8AC3E}">
        <p14:creationId xmlns:p14="http://schemas.microsoft.com/office/powerpoint/2010/main" val="312544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B644-5ACA-EEB4-2074-EF4F573A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CC34-25E6-C9E9-0AF3-C18E83A3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Data is credit card data on Kaggle.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Variables:</a:t>
            </a:r>
          </a:p>
          <a:p>
            <a:pPr marL="0" indent="0">
              <a:buNone/>
            </a:pPr>
            <a:r>
              <a:rPr lang="en-US" sz="1500" b="0" i="0" dirty="0">
                <a:solidFill>
                  <a:schemeClr val="tx2"/>
                </a:solidFill>
                <a:effectLst/>
                <a:latin typeface="-apple-system"/>
              </a:rPr>
              <a:t>  </a:t>
            </a:r>
            <a:endParaRPr lang="en-US" sz="1500" u="sng" dirty="0">
              <a:solidFill>
                <a:schemeClr val="tx2"/>
              </a:solidFill>
              <a:latin typeface="-apple-system"/>
              <a:hlinkClick r:id="rId2"/>
            </a:endParaRPr>
          </a:p>
          <a:p>
            <a:endParaRPr lang="en-US" sz="1500" b="0" i="0" u="sng" dirty="0">
              <a:solidFill>
                <a:schemeClr val="tx2"/>
              </a:solidFill>
              <a:effectLst/>
              <a:latin typeface="-apple-system"/>
              <a:hlinkClick r:id="rId2"/>
            </a:endParaRPr>
          </a:p>
          <a:p>
            <a:endParaRPr lang="en-US" sz="1500" u="sng" dirty="0">
              <a:solidFill>
                <a:schemeClr val="tx2"/>
              </a:solidFill>
              <a:latin typeface="-apple-system"/>
              <a:hlinkClick r:id="rId2"/>
            </a:endParaRPr>
          </a:p>
          <a:p>
            <a:endParaRPr lang="en-US" sz="1500" b="0" i="0" u="sng" dirty="0">
              <a:solidFill>
                <a:schemeClr val="tx2"/>
              </a:solidFill>
              <a:effectLst/>
              <a:latin typeface="-apple-system"/>
              <a:hlinkClick r:id="rId2"/>
            </a:endParaRPr>
          </a:p>
          <a:p>
            <a:r>
              <a:rPr lang="en-US" sz="1500" u="sng" dirty="0">
                <a:solidFill>
                  <a:schemeClr val="tx2"/>
                </a:solidFill>
                <a:latin typeface="-apple-system"/>
                <a:hlinkClick r:id="rId2"/>
              </a:rPr>
              <a:t>https://www.kaggle.com/datasets/arjunbhasin2013/ccdata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C4A1C7-FE04-67A9-B5B8-7BC17B36F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04603"/>
              </p:ext>
            </p:extLst>
          </p:nvPr>
        </p:nvGraphicFramePr>
        <p:xfrm>
          <a:off x="7867718" y="1700784"/>
          <a:ext cx="3823581" cy="4630308"/>
        </p:xfrm>
        <a:graphic>
          <a:graphicData uri="http://schemas.openxmlformats.org/drawingml/2006/table">
            <a:tbl>
              <a:tblPr/>
              <a:tblGrid>
                <a:gridCol w="3823581">
                  <a:extLst>
                    <a:ext uri="{9D8B030D-6E8A-4147-A177-3AD203B41FA5}">
                      <a16:colId xmlns:a16="http://schemas.microsoft.com/office/drawing/2014/main" val="1144684758"/>
                    </a:ext>
                  </a:extLst>
                </a:gridCol>
              </a:tblGrid>
              <a:tr h="357538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Lucida Console" panose="020B0609040504020204" pitchFamily="49" charset="0"/>
                        </a:rPr>
                        <a:t>CUST_ID BALANCE BALANCE_FREQUENCY PURCHASES Length:8950 Min. : 0.0 Min. :0.0000 Min. : 0.00 Class :character 1st Qu.: 128.3 1st Qu.:0.8889 1st Qu.: 39.63 Mode :character Median : 873.4 Median :1.0000 Median : 361.28 Mean : 1564.5 Mean :0.8773 Mean : 1003.20 3rd Qu.: 2054.1 3rd Qu.:1.0000 3rd Qu.: 1110.13 Max. :19043.1 Max. :1.0000 Max. :49039.57 ONEOFF_PURCHASES INSTALLMENTS_PURCHASES CASH_ADVANCE Min. : 0.0 Min. : 0.0 Min. : 0.0 1st Qu.: 0.0 1st Qu.: 0.0 1st Qu.: 0.0 Median : 38.0 Median : 89.0 Median : 0.0 Mean : 592.4 Mean : 411.1 Mean : 978.9 3rd Qu.: 577.4 3rd Qu.: 468.6 3rd Qu.: 1113.8 Max. :40761.2 Max. :22500.0 Max. :47137.2 PURCHASES_FREQUENCY ONEOFF_PURCHASES_FREQUENCY Min. :0.00000 Min. :0.00000 1st Qu.:0.08333 1st Qu.:0.00000 Median :0.50000 Median :0.08333 Mean :0.49035 Mean :0.20246 3rd Qu.:0.91667 3rd Qu.:0.30000 Max. :1.00000 Max. :1.00000 PURCHASES_INSTALLMENTS_FREQUENCY CASH_ADVANCE_FREQUENCY CASH_ADVANCE_TRX Min. :0.0000 Min. :0.0000 Min. : 0.000 1st Qu.:0.0000 1st Qu.:0.0000 1st Qu.: 0.000 Median :0.1667 Median :0.0000 Median : 0.000 Mean :0.3644 Mean :0.1351 Mean : 3.249 3rd Qu.:0.7500 3rd Qu.:0.2222 3rd Qu.: 4.000 Max. :1.0000 Max. :1.5000 Max. :123.000 PURCHASES_TRX CREDIT_LIMIT PAYMENTS MINIMUM_PAYMENTS Min. : 0.00 Min. : 50 Min. : 0.0 Min. : 0.02 1st Qu.: 1.00 1st Qu.: 1600 1st Qu.: 383.3 1st Qu.: 169.12 Median : 7.00 Median : 3000 Median : 856.9 Median : 312.34 Mean : 14.71 Mean : 4494 Mean : 1733.1 Mean : 864.21 3rd Qu.: 17.00 3rd Qu.: 6500 3rd Qu.: 1901.1 3rd Qu.: 825.49 Max. :358.00 Max. :30000 Max. :50721.5 Max. :76406.21 NA's :1 NA's :313 PRC_FULL_PAYMENT TENURE Min. :0.0000 Min. : 6.00 1st Qu.:0.0000 1st Qu.:12.00 Median :0.0000 Median :12.00 Mean :0.1537 Mean :11.52 3rd Qu.:0.1429 3rd Qu.:12.00 Max. :1.0000 Max. :12.00 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270518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208933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837960"/>
                  </a:ext>
                </a:extLst>
              </a:tr>
              <a:tr h="15201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94" marR="7294" marT="72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689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85A9A6B-3464-4F32-F000-86483CC8FB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5443300"/>
                  </p:ext>
                </p:extLst>
              </p:nvPr>
            </p:nvGraphicFramePr>
            <p:xfrm>
              <a:off x="-3657600" y="1971899"/>
              <a:ext cx="3048000" cy="1714500"/>
            </p:xfrm>
            <a:graphic>
              <a:graphicData uri="http://schemas.microsoft.com/office/powerpoint/2016/slidezoom">
                <pslz:sldZm>
                  <pslz:sldZmObj sldId="258" cId="663174214">
                    <pslz:zmPr id="{5A8423B6-E617-4D08-9FBD-60DFCA4A4BEF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685A9A6B-3464-4F32-F000-86483CC8FB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57600" y="197189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823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47FA-1F64-BB2F-3B7D-72B18F99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3799-B55F-E7A6-C06E-6C5D45AD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credit card payments be received in effect of cash advances and purchases?</a:t>
            </a:r>
          </a:p>
          <a:p>
            <a:endParaRPr lang="en-US" dirty="0"/>
          </a:p>
          <a:p>
            <a:r>
              <a:rPr lang="en-US" dirty="0"/>
              <a:t>How do cash advances and purchases effect payment data when they have taken place?</a:t>
            </a:r>
          </a:p>
        </p:txBody>
      </p:sp>
    </p:spTree>
    <p:extLst>
      <p:ext uri="{BB962C8B-B14F-4D97-AF65-F5344CB8AC3E}">
        <p14:creationId xmlns:p14="http://schemas.microsoft.com/office/powerpoint/2010/main" val="66317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AE8B-CC52-1B22-E0EE-21C91608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to Explain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0C1B-4BF0-E655-EC1A-4CF9C4C67370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How do elements of a credit card relate?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How do cash advances effect customer payments?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dirty="0"/>
              <a:t>How do purchases effect customer payments?</a:t>
            </a:r>
          </a:p>
        </p:txBody>
      </p:sp>
    </p:spTree>
    <p:extLst>
      <p:ext uri="{BB962C8B-B14F-4D97-AF65-F5344CB8AC3E}">
        <p14:creationId xmlns:p14="http://schemas.microsoft.com/office/powerpoint/2010/main" val="49594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8" descr="Y_i=f(X_i, \beta)+e_i">
            <a:extLst>
              <a:ext uri="{FF2B5EF4-FFF2-40B4-BE49-F238E27FC236}">
                <a16:creationId xmlns:a16="http://schemas.microsoft.com/office/drawing/2014/main" id="{B5C404CE-DE2B-DECF-3BB0-58881E66901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Descriptive Statistics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5EEBCF-A62E-AE8B-BB2F-09CA362D51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5154" y="1217163"/>
            <a:ext cx="109656282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PURCHASES Length:8950 Min. : 0.0 Min. :0.0000 Min. : 0.00 Class :character 1st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Qu.: 128.\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1st Qu.:0.8889 1st Qu.: 39.63 Mode :character Median : 873.4 Median :1.0000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Median :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61.28 Mean : 1564.5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Mean :0.8773 Mean : 1003.20 3rd Qu.: 2054.1 3rd Qu.:1.0000 3rd Qu.: 1110.13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Max. :19043.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Max. :1.0000 Max. :49039.57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ONEOFF_PURCHASES INSTALLMENTS_PURCHASES CASH_ADVANCE Min. : 0.0 Min. : 0.0 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in. : 0.0 1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Qu.: 0.0 1st Qu.: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1st Qu.: 0.0 Median : 38.0 Median : 89.0 Median : 0.0 Mean : 592.4 Mean : 41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1.1 Mean :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78.9 3rd Qu.: 577.4 3rd Qu.: 468.6 3rd Qu.: 1113.8 Max. :40761.2 Max. :22500.0 Max.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:47137.2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494A-90A5-97EF-87E6-A74F2CF5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Cash Advance Result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29BE20-A5A2-E186-713F-F7C079F15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7883" y="2892996"/>
            <a:ext cx="11654118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Estimate Std. Error t value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(Intercept) 1.121e+03 3.011e+01 37.23 &lt;2e-16 *** CASH_ADVANCE 6.257e-01 1.301e-02 48.10 &lt;2e-16 ***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12A83B-BD7E-1B79-F374-3D0BCBA5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3" y="4957079"/>
            <a:ext cx="570829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Multiple R-squared: 0.2054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779C-AD4A-613E-BE48-4DB9FEED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err="1"/>
              <a:t>PurchasesResult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772406-AF92-0A75-AD53-9800EFCE2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80982"/>
            <a:ext cx="10762129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Estimate Std. Error t value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(Intercept) 913.12329 26.96432 33.86 &lt;2e-16 *** PURCHASES 0.81740 0.01142 71.55 &lt;2e-16 ***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10CEF3-68DD-EB43-AF37-66B3BF30F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280356"/>
            <a:ext cx="570829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Multiple R-squared: 0.3639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C9A9-68D2-BEDB-68DA-EAE7CE96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Plot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0FC6C8-7731-0AA7-16B7-A80DEE9BE5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86150" y="3762534"/>
          <a:ext cx="5219700" cy="477520"/>
        </p:xfrm>
        <a:graphic>
          <a:graphicData uri="http://schemas.openxmlformats.org/drawingml/2006/table">
            <a:tbl>
              <a:tblPr/>
              <a:tblGrid>
                <a:gridCol w="5219700">
                  <a:extLst>
                    <a:ext uri="{9D8B030D-6E8A-4147-A177-3AD203B41FA5}">
                      <a16:colId xmlns:a16="http://schemas.microsoft.com/office/drawing/2014/main" val="3602692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  <a:latin typeface="-apple-system"/>
                      </a:endParaRPr>
                    </a:p>
                  </a:txBody>
                  <a:tcPr marL="101600" marR="101600" marT="101600" marB="101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0042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E06B11-E9C7-4BEA-279C-C80C59AE3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45941"/>
              </p:ext>
            </p:extLst>
          </p:nvPr>
        </p:nvGraphicFramePr>
        <p:xfrm>
          <a:off x="8291830" y="2675426"/>
          <a:ext cx="5219700" cy="477520"/>
        </p:xfrm>
        <a:graphic>
          <a:graphicData uri="http://schemas.openxmlformats.org/drawingml/2006/table">
            <a:tbl>
              <a:tblPr/>
              <a:tblGrid>
                <a:gridCol w="5219700">
                  <a:extLst>
                    <a:ext uri="{9D8B030D-6E8A-4147-A177-3AD203B41FA5}">
                      <a16:colId xmlns:a16="http://schemas.microsoft.com/office/drawing/2014/main" val="3671223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  <a:latin typeface="-apple-system"/>
                      </a:endParaRPr>
                    </a:p>
                  </a:txBody>
                  <a:tcPr marL="101600" marR="101600" marT="101600" marB="101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2887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B8CA28-8A32-D4A7-EA17-A172F132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75483"/>
              </p:ext>
            </p:extLst>
          </p:nvPr>
        </p:nvGraphicFramePr>
        <p:xfrm>
          <a:off x="838200" y="1919007"/>
          <a:ext cx="3779378" cy="568960"/>
        </p:xfrm>
        <a:graphic>
          <a:graphicData uri="http://schemas.openxmlformats.org/drawingml/2006/table">
            <a:tbl>
              <a:tblPr/>
              <a:tblGrid>
                <a:gridCol w="3779378">
                  <a:extLst>
                    <a:ext uri="{9D8B030D-6E8A-4147-A177-3AD203B41FA5}">
                      <a16:colId xmlns:a16="http://schemas.microsoft.com/office/drawing/2014/main" val="3624685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-apple-system"/>
                        </a:rPr>
                        <a:t>GGplot</a:t>
                      </a:r>
                      <a:endParaRPr lang="en-US" sz="2400" dirty="0">
                        <a:effectLst/>
                        <a:latin typeface="-apple-system"/>
                      </a:endParaRPr>
                    </a:p>
                  </a:txBody>
                  <a:tcPr marL="101600" marR="101600" marT="101600" marB="101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71966"/>
                  </a:ext>
                </a:extLst>
              </a:tr>
            </a:tbl>
          </a:graphicData>
        </a:graphic>
      </p:graphicFrame>
      <p:pic>
        <p:nvPicPr>
          <p:cNvPr id="2054" name="Picture 6" descr="@rwhiting1979">
            <a:hlinkClick r:id="rId2"/>
            <a:extLst>
              <a:ext uri="{FF2B5EF4-FFF2-40B4-BE49-F238E27FC236}">
                <a16:creationId xmlns:a16="http://schemas.microsoft.com/office/drawing/2014/main" id="{00BEAAA2-5C4E-004C-C8E8-EC2847B9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60" y="-7425016"/>
            <a:ext cx="275867" cy="2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@rwhiting1979">
            <a:hlinkClick r:id="rId2"/>
            <a:extLst>
              <a:ext uri="{FF2B5EF4-FFF2-40B4-BE49-F238E27FC236}">
                <a16:creationId xmlns:a16="http://schemas.microsoft.com/office/drawing/2014/main" id="{87674C2A-3980-9025-0B90-B8DF2BC6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10" y="8205331"/>
            <a:ext cx="137934" cy="1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@Fintech226">
            <a:hlinkClick r:id="rId4"/>
            <a:extLst>
              <a:ext uri="{FF2B5EF4-FFF2-40B4-BE49-F238E27FC236}">
                <a16:creationId xmlns:a16="http://schemas.microsoft.com/office/drawing/2014/main" id="{44886770-ABF2-F6FD-0BB5-5D83ED687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10" y="10232464"/>
            <a:ext cx="179314" cy="1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@rwhiting1979">
            <a:hlinkClick r:id="rId2"/>
            <a:extLst>
              <a:ext uri="{FF2B5EF4-FFF2-40B4-BE49-F238E27FC236}">
                <a16:creationId xmlns:a16="http://schemas.microsoft.com/office/drawing/2014/main" id="{7355F106-DD71-9E20-E337-E90E7692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85" y="10232464"/>
            <a:ext cx="179314" cy="1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@Fintech226">
            <a:hlinkClick r:id="rId4"/>
            <a:extLst>
              <a:ext uri="{FF2B5EF4-FFF2-40B4-BE49-F238E27FC236}">
                <a16:creationId xmlns:a16="http://schemas.microsoft.com/office/drawing/2014/main" id="{D930558B-406E-D979-EAD9-83E87CC8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460" y="-952778"/>
            <a:ext cx="275867" cy="2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389F00DF-ABD3-222D-4885-103AEF7B9E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9520" y="3276600"/>
            <a:ext cx="530352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8B240E9-E0AD-552A-3EB6-0BACF76689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1600" y="40141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F766C31C-38EE-F696-E332-FF991FFF14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2960" y="3276600"/>
            <a:ext cx="4155440" cy="41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2F130CD4-A3DB-3BC4-36F6-1A348970DD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9860" y="3239306"/>
            <a:ext cx="3779378" cy="377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7AAC58B0-22FF-AD13-3289-B228E4C31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15" y="2914186"/>
            <a:ext cx="5467631" cy="3333921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898A0989-7E64-95D0-FE7C-67C925716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4" y="2902292"/>
            <a:ext cx="5467631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7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E09D89-7C2C-BE6F-D63E-F8436698B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17022"/>
            <a:ext cx="8768080" cy="807402"/>
          </a:xfrm>
        </p:spPr>
        <p:txBody>
          <a:bodyPr/>
          <a:lstStyle/>
          <a:p>
            <a:r>
              <a:rPr lang="en-US" dirty="0"/>
              <a:t>Depiction of Quantile regression with RSE as the slope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EFBD031-471A-548E-BBDD-94117566BB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0824" y="546549"/>
            <a:ext cx="7745505" cy="594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247D1D6-EAF1-B60D-E350-889B6F1EA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80" y="908644"/>
            <a:ext cx="6498992" cy="42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800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Lucida Console</vt:lpstr>
      <vt:lpstr>Office Theme</vt:lpstr>
      <vt:lpstr>Effect of Cash Withdraws in Purchases and Payments of Credit Cards </vt:lpstr>
      <vt:lpstr>Data </vt:lpstr>
      <vt:lpstr>Theory of Data</vt:lpstr>
      <vt:lpstr>Argument to Explain</vt:lpstr>
      <vt:lpstr>Descriptive Statistics </vt:lpstr>
      <vt:lpstr>Standard Cash Advance Result</vt:lpstr>
      <vt:lpstr>Standard PurchasesResult</vt:lpstr>
      <vt:lpstr>Regression 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Critic and User Scores on players in Video Games</dc:title>
  <dc:creator>Patrick Walsh</dc:creator>
  <cp:lastModifiedBy>Patrick Walsh</cp:lastModifiedBy>
  <cp:revision>2</cp:revision>
  <dcterms:created xsi:type="dcterms:W3CDTF">2023-02-16T23:48:21Z</dcterms:created>
  <dcterms:modified xsi:type="dcterms:W3CDTF">2023-04-20T22:10:57Z</dcterms:modified>
</cp:coreProperties>
</file>