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3F762F-F547-4E66-894A-ECC91E504292}">
          <p14:sldIdLst>
            <p14:sldId id="256"/>
            <p14:sldId id="257"/>
            <p14:sldId id="258"/>
            <p14:sldId id="259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81436-3DB6-49DC-8D9A-B633D9552E20}" v="5" dt="2023-06-12T22:13:40.249"/>
    <p1510:client id="{C7F6180D-70FD-4D33-94E1-09E7E9C55823}" v="4" dt="2023-06-12T21:58:26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6" d="100"/>
          <a:sy n="36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Walsh" userId="a87a0d49f9d3688e" providerId="LiveId" clId="{A5181436-3DB6-49DC-8D9A-B633D9552E20}"/>
    <pc:docChg chg="custSel delSld modSld addSection delSection modSection">
      <pc:chgData name="Patrick Walsh" userId="a87a0d49f9d3688e" providerId="LiveId" clId="{A5181436-3DB6-49DC-8D9A-B633D9552E20}" dt="2023-06-12T22:18:58.374" v="199" actId="2696"/>
      <pc:docMkLst>
        <pc:docMk/>
      </pc:docMkLst>
      <pc:sldChg chg="modSp mod">
        <pc:chgData name="Patrick Walsh" userId="a87a0d49f9d3688e" providerId="LiveId" clId="{A5181436-3DB6-49DC-8D9A-B633D9552E20}" dt="2023-06-12T22:18:10.217" v="194" actId="313"/>
        <pc:sldMkLst>
          <pc:docMk/>
          <pc:sldMk cId="3125442197" sldId="256"/>
        </pc:sldMkLst>
        <pc:spChg chg="mod">
          <ac:chgData name="Patrick Walsh" userId="a87a0d49f9d3688e" providerId="LiveId" clId="{A5181436-3DB6-49DC-8D9A-B633D9552E20}" dt="2023-06-12T22:18:10.217" v="194" actId="313"/>
          <ac:spMkLst>
            <pc:docMk/>
            <pc:sldMk cId="3125442197" sldId="256"/>
            <ac:spMk id="2" creationId="{FDDE6AB5-8BB3-8F46-C906-B68C7903CD9B}"/>
          </ac:spMkLst>
        </pc:spChg>
      </pc:sldChg>
      <pc:sldChg chg="addSp delSp modSp">
        <pc:chgData name="Patrick Walsh" userId="a87a0d49f9d3688e" providerId="LiveId" clId="{A5181436-3DB6-49DC-8D9A-B633D9552E20}" dt="2023-06-12T22:10:56.371" v="2" actId="14100"/>
        <pc:sldMkLst>
          <pc:docMk/>
          <pc:sldMk cId="263846279" sldId="260"/>
        </pc:sldMkLst>
        <pc:spChg chg="add mod">
          <ac:chgData name="Patrick Walsh" userId="a87a0d49f9d3688e" providerId="LiveId" clId="{A5181436-3DB6-49DC-8D9A-B633D9552E20}" dt="2023-06-12T22:10:56.371" v="2" actId="14100"/>
          <ac:spMkLst>
            <pc:docMk/>
            <pc:sldMk cId="263846279" sldId="260"/>
            <ac:spMk id="2" creationId="{2AF7581A-DBF3-536D-B01D-E9DE84EC0495}"/>
          </ac:spMkLst>
        </pc:spChg>
        <pc:spChg chg="del">
          <ac:chgData name="Patrick Walsh" userId="a87a0d49f9d3688e" providerId="LiveId" clId="{A5181436-3DB6-49DC-8D9A-B633D9552E20}" dt="2023-06-12T22:10:42.507" v="0"/>
          <ac:spMkLst>
            <pc:docMk/>
            <pc:sldMk cId="263846279" sldId="260"/>
            <ac:spMk id="3" creationId="{C595253B-440D-5717-7281-C018AEF1FDB1}"/>
          </ac:spMkLst>
        </pc:spChg>
      </pc:sldChg>
      <pc:sldChg chg="delSp modSp mod">
        <pc:chgData name="Patrick Walsh" userId="a87a0d49f9d3688e" providerId="LiveId" clId="{A5181436-3DB6-49DC-8D9A-B633D9552E20}" dt="2023-06-12T22:11:47.060" v="23" actId="20577"/>
        <pc:sldMkLst>
          <pc:docMk/>
          <pc:sldMk cId="73463784" sldId="262"/>
        </pc:sldMkLst>
        <pc:spChg chg="mod">
          <ac:chgData name="Patrick Walsh" userId="a87a0d49f9d3688e" providerId="LiveId" clId="{A5181436-3DB6-49DC-8D9A-B633D9552E20}" dt="2023-06-12T22:11:47.060" v="23" actId="20577"/>
          <ac:spMkLst>
            <pc:docMk/>
            <pc:sldMk cId="73463784" sldId="262"/>
            <ac:spMk id="4" creationId="{9829BE20-A5A2-E186-713F-F7C079F1582F}"/>
          </ac:spMkLst>
        </pc:spChg>
        <pc:spChg chg="del">
          <ac:chgData name="Patrick Walsh" userId="a87a0d49f9d3688e" providerId="LiveId" clId="{A5181436-3DB6-49DC-8D9A-B633D9552E20}" dt="2023-06-12T22:11:38.329" v="22" actId="478"/>
          <ac:spMkLst>
            <pc:docMk/>
            <pc:sldMk cId="73463784" sldId="262"/>
            <ac:spMk id="5" creationId="{2712A83B-BD7E-1B79-F374-3D0BCBA51F93}"/>
          </ac:spMkLst>
        </pc:spChg>
      </pc:sldChg>
      <pc:sldChg chg="delSp modSp mod">
        <pc:chgData name="Patrick Walsh" userId="a87a0d49f9d3688e" providerId="LiveId" clId="{A5181436-3DB6-49DC-8D9A-B633D9552E20}" dt="2023-06-12T22:17:56.928" v="193" actId="20577"/>
        <pc:sldMkLst>
          <pc:docMk/>
          <pc:sldMk cId="825516767" sldId="263"/>
        </pc:sldMkLst>
        <pc:spChg chg="mod">
          <ac:chgData name="Patrick Walsh" userId="a87a0d49f9d3688e" providerId="LiveId" clId="{A5181436-3DB6-49DC-8D9A-B633D9552E20}" dt="2023-06-12T22:17:36.104" v="162" actId="5793"/>
          <ac:spMkLst>
            <pc:docMk/>
            <pc:sldMk cId="825516767" sldId="263"/>
            <ac:spMk id="2" creationId="{B548779C-AD4A-613E-BE48-4DB9FEEDC8E3}"/>
          </ac:spMkLst>
        </pc:spChg>
        <pc:spChg chg="mod">
          <ac:chgData name="Patrick Walsh" userId="a87a0d49f9d3688e" providerId="LiveId" clId="{A5181436-3DB6-49DC-8D9A-B633D9552E20}" dt="2023-06-12T22:17:56.928" v="193" actId="20577"/>
          <ac:spMkLst>
            <pc:docMk/>
            <pc:sldMk cId="825516767" sldId="263"/>
            <ac:spMk id="4" creationId="{21772406-AF92-0A75-AD53-9800EFCE27DA}"/>
          </ac:spMkLst>
        </pc:spChg>
        <pc:spChg chg="del">
          <ac:chgData name="Patrick Walsh" userId="a87a0d49f9d3688e" providerId="LiveId" clId="{A5181436-3DB6-49DC-8D9A-B633D9552E20}" dt="2023-06-12T22:13:40.248" v="131" actId="478"/>
          <ac:spMkLst>
            <pc:docMk/>
            <pc:sldMk cId="825516767" sldId="263"/>
            <ac:spMk id="5" creationId="{CE10CEF3-68DD-EB43-AF37-66B3BF30F943}"/>
          </ac:spMkLst>
        </pc:spChg>
      </pc:sldChg>
      <pc:sldChg chg="delSp del mod">
        <pc:chgData name="Patrick Walsh" userId="a87a0d49f9d3688e" providerId="LiveId" clId="{A5181436-3DB6-49DC-8D9A-B633D9552E20}" dt="2023-06-12T22:18:58.374" v="199" actId="2696"/>
        <pc:sldMkLst>
          <pc:docMk/>
          <pc:sldMk cId="2984178864" sldId="264"/>
        </pc:sldMkLst>
        <pc:picChg chg="del">
          <ac:chgData name="Patrick Walsh" userId="a87a0d49f9d3688e" providerId="LiveId" clId="{A5181436-3DB6-49DC-8D9A-B633D9552E20}" dt="2023-06-12T22:18:31.864" v="196" actId="478"/>
          <ac:picMkLst>
            <pc:docMk/>
            <pc:sldMk cId="2984178864" sldId="264"/>
            <ac:picMk id="17" creationId="{7AAC58B0-22FF-AD13-3289-B228E4C31D59}"/>
          </ac:picMkLst>
        </pc:picChg>
        <pc:picChg chg="del">
          <ac:chgData name="Patrick Walsh" userId="a87a0d49f9d3688e" providerId="LiveId" clId="{A5181436-3DB6-49DC-8D9A-B633D9552E20}" dt="2023-06-12T22:18:27.853" v="195" actId="478"/>
          <ac:picMkLst>
            <pc:docMk/>
            <pc:sldMk cId="2984178864" sldId="264"/>
            <ac:picMk id="19" creationId="{898A0989-7E64-95D0-FE7C-67C925716CC8}"/>
          </ac:picMkLst>
        </pc:picChg>
      </pc:sldChg>
      <pc:sldChg chg="delSp del mod">
        <pc:chgData name="Patrick Walsh" userId="a87a0d49f9d3688e" providerId="LiveId" clId="{A5181436-3DB6-49DC-8D9A-B633D9552E20}" dt="2023-06-12T22:18:58.374" v="199" actId="2696"/>
        <pc:sldMkLst>
          <pc:docMk/>
          <pc:sldMk cId="835805277" sldId="265"/>
        </pc:sldMkLst>
        <pc:picChg chg="del">
          <ac:chgData name="Patrick Walsh" userId="a87a0d49f9d3688e" providerId="LiveId" clId="{A5181436-3DB6-49DC-8D9A-B633D9552E20}" dt="2023-06-12T22:18:42.074" v="197" actId="478"/>
          <ac:picMkLst>
            <pc:docMk/>
            <pc:sldMk cId="835805277" sldId="265"/>
            <ac:picMk id="5" creationId="{B247D1D6-EAF1-B60D-E350-889B6F1EAD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7EC7-F9B2-83CE-0056-83D4748D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7732D-5534-6284-6E76-152A2836E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BB8AB-5486-A077-72C5-8BC4161A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9A55C-ACA9-B7EF-C847-32F6BEA0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A841-6581-DC1F-D5AD-53E99A3C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1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E8F-9448-F3D8-B314-01E3FFDB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33D7D-1FB2-D3FA-FA64-828DCA89D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ED76-6679-B465-A10A-75D36C21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F36A9-AE13-9D14-7E6D-3BA82CE6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E43D-7BC5-8D7D-386E-84B26168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126C4-8155-9A0E-8F75-782693EF6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93EAF-3772-4379-488E-69BC19C83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ED3AC-B5AB-44BE-89C1-A57305AC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1455-A3E0-D261-AB1C-4212558D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286EE-12E6-021B-A6AB-26190D19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E7BB-B666-25C7-50ED-95379C13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3472-C0F4-A962-A9B5-022C5155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DA7B5-D52B-1A1D-3536-63DDEE65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95C1F-F107-4D92-4A9C-469E0AFB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A4A1-0CCE-5D38-B6E9-E5E21C81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D7E7-3C0D-B811-D966-147FA98F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44769-2689-003C-8FD4-39FE7349E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C4ECA-92B5-39E2-4AC9-F54113FD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397F-DD03-0194-F49D-1191669D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09F41-B91C-98F1-9F6F-5414E7C8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2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9C95-3F77-3E5E-E51D-E0A61576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0C09-CCB7-8721-8205-3B09DC6B7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64B3F-1E6B-F0C4-FF00-0A81D5EA1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E2CEB-394E-3162-0B60-F750D2CE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D1313-42AA-D151-84CC-42498DC0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AE88C-4389-AF42-DF67-10B274C6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9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01F5-104F-E3F9-E7E2-E1A84BCC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E79C-9A27-5CF3-EE61-DE9894C0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8684F-A432-18DD-D199-D2C7D154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B996C-9EE6-6F34-C8F2-C37DE1697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DF190-9FBE-86D6-1B37-762D9E737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B0DCB-E596-C1DB-5C7D-82AA1177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49B5D-23B4-4CF8-C2A9-3592EFC3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11E8E-AEE6-C5B2-0F36-ED1040D0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4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6AEE-4B59-2DAF-3C95-1F7109C5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19CB9-7965-2981-CA7D-13FD7E66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51CF1-85B9-E9C5-CC9B-52678C13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89D3E-8A0B-BB36-B8FF-3C7A5711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8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0F06A-1154-1B30-7973-904254B7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E065-2D23-CB72-70FE-51B04987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72458-8C06-E697-09E4-4630F1AC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1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53A4-1F9D-48CF-BD5D-BE865EBC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C07B-C2D9-9810-EC76-EBACE315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317D1-27B9-2EB8-077F-3E43E14FB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0D508-C7BC-D34F-3DA0-F5FF3C09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654EE-3075-6CF3-E9BE-89ACAF36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D3302-7300-707D-3324-5B22213E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3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0137-D8C4-DB37-B80A-31AFC11A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CE30-8175-5EC4-7E24-2A9E716C3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1FC52-A9EA-E3AE-8A08-65A57D574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A38FF-B43C-C4AC-D101-123BEDD8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288E-A4B3-41EB-8C0E-F4E5D348B8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C2AF5-E1EC-6562-E6D6-E18606BD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39D41-CDED-120F-4FB5-C35C75ED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5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176FA-4D34-CD4F-8D96-B117CEA1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8D917-78AC-DEB8-ACCC-14925A73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AC85B-D2FE-21A1-6078-AF62349AA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288E-A4B3-41EB-8C0E-F4E5D348B85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FBCB-92F9-6F1C-EEF4-86C270C87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D56A-2BFD-71CF-1CA5-70C3E9342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F916A-4F30-4AFF-BDF4-08E7E328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4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ealtman2019/credit-card-transactions" TargetMode="External"/><Relationship Id="rId2" Type="http://schemas.openxmlformats.org/officeDocument/2006/relationships/hyperlink" Target="https://www.kaggle.com/datasets/gregorut/videogamesa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6AB5-8BB3-8F46-C906-B68C7903C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Fraudulent Transactions in Credit Card Purchases and Detection.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A9B8A-A688-BED4-AB8F-3B77AA9DF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Another Study by Patrick Walsh</a:t>
            </a:r>
          </a:p>
        </p:txBody>
      </p:sp>
    </p:spTree>
    <p:extLst>
      <p:ext uri="{BB962C8B-B14F-4D97-AF65-F5344CB8AC3E}">
        <p14:creationId xmlns:p14="http://schemas.microsoft.com/office/powerpoint/2010/main" val="312544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9B644-5ACA-EEB4-2074-EF4F573A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CC34-25E6-C9E9-0AF3-C18E83A3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500" dirty="0">
                <a:solidFill>
                  <a:schemeClr val="tx2"/>
                </a:solidFill>
              </a:rPr>
              <a:t>Data is from </a:t>
            </a:r>
            <a:r>
              <a:rPr lang="en-US" sz="1500" dirty="0" err="1">
                <a:solidFill>
                  <a:schemeClr val="tx2"/>
                </a:solidFill>
              </a:rPr>
              <a:t>cRedit</a:t>
            </a:r>
            <a:r>
              <a:rPr lang="en-US" sz="1500" dirty="0">
                <a:solidFill>
                  <a:schemeClr val="tx2"/>
                </a:solidFill>
              </a:rPr>
              <a:t> Card Data from Kaggle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Variables:</a:t>
            </a:r>
          </a:p>
          <a:p>
            <a:pPr marL="0" indent="0">
              <a:buNone/>
            </a:pPr>
            <a:r>
              <a:rPr lang="en-US" sz="1500" b="0" i="0" dirty="0">
                <a:solidFill>
                  <a:schemeClr val="tx2"/>
                </a:solidFill>
                <a:effectLst/>
                <a:latin typeface="-apple-system"/>
              </a:rPr>
              <a:t>  </a:t>
            </a:r>
            <a:endParaRPr lang="en-US" sz="1500" u="sng" dirty="0">
              <a:solidFill>
                <a:schemeClr val="tx2"/>
              </a:solidFill>
              <a:latin typeface="-apple-system"/>
              <a:hlinkClick r:id="rId2"/>
            </a:endParaRPr>
          </a:p>
          <a:p>
            <a:endParaRPr lang="en-US" sz="1500" b="0" i="0" u="sng" dirty="0">
              <a:solidFill>
                <a:schemeClr val="tx2"/>
              </a:solidFill>
              <a:effectLst/>
              <a:latin typeface="-apple-system"/>
              <a:hlinkClick r:id="rId2"/>
            </a:endParaRPr>
          </a:p>
          <a:p>
            <a:endParaRPr lang="en-US" sz="1500" u="sng" dirty="0">
              <a:solidFill>
                <a:schemeClr val="tx2"/>
              </a:solidFill>
              <a:latin typeface="-apple-system"/>
              <a:hlinkClick r:id="rId2"/>
            </a:endParaRPr>
          </a:p>
          <a:p>
            <a:r>
              <a:rPr lang="en-US" sz="1100" dirty="0">
                <a:hlinkClick r:id="rId3"/>
              </a:rPr>
              <a:t>Credit Card Transactions | Kaggle</a:t>
            </a:r>
            <a:endParaRPr lang="en-US" sz="1500" b="0" i="0" u="sng" dirty="0">
              <a:solidFill>
                <a:schemeClr val="tx2"/>
              </a:solidFill>
              <a:effectLst/>
              <a:latin typeface="-apple-system"/>
              <a:hlinkClick r:id="rId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C4A1C7-FE04-67A9-B5B8-7BC17B36F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59361"/>
              </p:ext>
            </p:extLst>
          </p:nvPr>
        </p:nvGraphicFramePr>
        <p:xfrm>
          <a:off x="7563744" y="802955"/>
          <a:ext cx="3823584" cy="4448622"/>
        </p:xfrm>
        <a:graphic>
          <a:graphicData uri="http://schemas.openxmlformats.org/drawingml/2006/table">
            <a:tbl>
              <a:tblPr/>
              <a:tblGrid>
                <a:gridCol w="477948">
                  <a:extLst>
                    <a:ext uri="{9D8B030D-6E8A-4147-A177-3AD203B41FA5}">
                      <a16:colId xmlns:a16="http://schemas.microsoft.com/office/drawing/2014/main" val="1144684758"/>
                    </a:ext>
                  </a:extLst>
                </a:gridCol>
                <a:gridCol w="477948">
                  <a:extLst>
                    <a:ext uri="{9D8B030D-6E8A-4147-A177-3AD203B41FA5}">
                      <a16:colId xmlns:a16="http://schemas.microsoft.com/office/drawing/2014/main" val="2425529215"/>
                    </a:ext>
                  </a:extLst>
                </a:gridCol>
                <a:gridCol w="477948">
                  <a:extLst>
                    <a:ext uri="{9D8B030D-6E8A-4147-A177-3AD203B41FA5}">
                      <a16:colId xmlns:a16="http://schemas.microsoft.com/office/drawing/2014/main" val="3773537302"/>
                    </a:ext>
                  </a:extLst>
                </a:gridCol>
                <a:gridCol w="477948">
                  <a:extLst>
                    <a:ext uri="{9D8B030D-6E8A-4147-A177-3AD203B41FA5}">
                      <a16:colId xmlns:a16="http://schemas.microsoft.com/office/drawing/2014/main" val="3860969154"/>
                    </a:ext>
                  </a:extLst>
                </a:gridCol>
                <a:gridCol w="477948">
                  <a:extLst>
                    <a:ext uri="{9D8B030D-6E8A-4147-A177-3AD203B41FA5}">
                      <a16:colId xmlns:a16="http://schemas.microsoft.com/office/drawing/2014/main" val="3648024618"/>
                    </a:ext>
                  </a:extLst>
                </a:gridCol>
                <a:gridCol w="477948">
                  <a:extLst>
                    <a:ext uri="{9D8B030D-6E8A-4147-A177-3AD203B41FA5}">
                      <a16:colId xmlns:a16="http://schemas.microsoft.com/office/drawing/2014/main" val="1215536865"/>
                    </a:ext>
                  </a:extLst>
                </a:gridCol>
                <a:gridCol w="477948">
                  <a:extLst>
                    <a:ext uri="{9D8B030D-6E8A-4147-A177-3AD203B41FA5}">
                      <a16:colId xmlns:a16="http://schemas.microsoft.com/office/drawing/2014/main" val="1758120290"/>
                    </a:ext>
                  </a:extLst>
                </a:gridCol>
                <a:gridCol w="477948">
                  <a:extLst>
                    <a:ext uri="{9D8B030D-6E8A-4147-A177-3AD203B41FA5}">
                      <a16:colId xmlns:a16="http://schemas.microsoft.com/office/drawing/2014/main" val="3227901173"/>
                    </a:ext>
                  </a:extLst>
                </a:gridCol>
              </a:tblGrid>
              <a:tr h="3575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distance_from_home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distance_from_last_transaction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ratio_to_median_purchase_price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repeat_retailer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used_chip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used_pin_number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online_order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270518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176" marR="7294" marT="7294" marB="38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176" marR="7294" marT="7294" marB="38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176" marR="7294" marT="7294" marB="38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176" marR="7294" marT="7294" marB="38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176" marR="7294" marT="7294" marB="38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176" marR="7294" marT="7294" marB="38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176" marR="7294" marT="7294" marB="38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176" marR="7294" marT="7294" marB="38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208933"/>
                  </a:ext>
                </a:extLst>
              </a:tr>
              <a:tr h="32629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176" marR="7294" marT="7294" marB="38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176" marR="7294" marT="7294" marB="38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176" marR="7294" marT="7294" marB="38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176" marR="7294" marT="7294" marB="38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176" marR="7294" marT="7294" marB="38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176" marR="7294" marT="7294" marB="38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176" marR="7294" marT="7294" marB="38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176" marR="7294" marT="7294" marB="389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837960"/>
                  </a:ext>
                </a:extLst>
              </a:tr>
              <a:tr h="15201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94" marR="7294" marT="729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94" marR="7294" marT="729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94" marR="7294" marT="729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94" marR="7294" marT="729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94" marR="7294" marT="729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94" marR="7294" marT="729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94" marR="7294" marT="729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94" marR="7294" marT="729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7689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685A9A6B-3464-4F32-F000-86483CC8FB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5443300"/>
                  </p:ext>
                </p:extLst>
              </p:nvPr>
            </p:nvGraphicFramePr>
            <p:xfrm>
              <a:off x="-3657600" y="1971899"/>
              <a:ext cx="3048000" cy="1714500"/>
            </p:xfrm>
            <a:graphic>
              <a:graphicData uri="http://schemas.microsoft.com/office/powerpoint/2016/slidezoom">
                <pslz:sldZm>
                  <pslz:sldZmObj sldId="258" cId="663174214">
                    <pslz:zmPr id="{5A8423B6-E617-4D08-9FBD-60DFCA4A4BEF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extLst>
                  <a:ext uri="{FF2B5EF4-FFF2-40B4-BE49-F238E27FC236}">
                    <a16:creationId xmlns:a16="http://schemas.microsoft.com/office/drawing/2014/main" id="{685A9A6B-3464-4F32-F000-86483CC8FB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657600" y="197189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823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47FA-1F64-BB2F-3B7D-72B18F99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63799-B55F-E7A6-C06E-6C5D45AD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credit card transactions be detected as fraudulent?</a:t>
            </a:r>
          </a:p>
          <a:p>
            <a:endParaRPr lang="en-US" dirty="0"/>
          </a:p>
          <a:p>
            <a:r>
              <a:rPr lang="en-US" dirty="0"/>
              <a:t>How do fraudulent transactions relate to other data?</a:t>
            </a:r>
          </a:p>
        </p:txBody>
      </p:sp>
    </p:spTree>
    <p:extLst>
      <p:ext uri="{BB962C8B-B14F-4D97-AF65-F5344CB8AC3E}">
        <p14:creationId xmlns:p14="http://schemas.microsoft.com/office/powerpoint/2010/main" val="66317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AE8B-CC52-1B22-E0EE-21C91608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to Explain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0C1B-4BF0-E655-EC1A-4CF9C4C67370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How do 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distances from dimensions of purchase effect a credit card sale?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How does fraudulent transactions relate empirically to these dimensions?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dirty="0"/>
              <a:t>How effective can fraud be detected?</a:t>
            </a:r>
          </a:p>
        </p:txBody>
      </p:sp>
    </p:spTree>
    <p:extLst>
      <p:ext uri="{BB962C8B-B14F-4D97-AF65-F5344CB8AC3E}">
        <p14:creationId xmlns:p14="http://schemas.microsoft.com/office/powerpoint/2010/main" val="49594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8" descr="Y_i=f(X_i, \beta)+e_i">
            <a:extLst>
              <a:ext uri="{FF2B5EF4-FFF2-40B4-BE49-F238E27FC236}">
                <a16:creationId xmlns:a16="http://schemas.microsoft.com/office/drawing/2014/main" id="{B5C404CE-DE2B-DECF-3BB0-58881E669011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Descriptive Statistics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F7581A-DBF3-536D-B01D-E9DE84EC04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20852"/>
            <a:ext cx="7050741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0.0 912597 1.0 87403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4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494A-90A5-97EF-87E6-A74F2CF5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Cash Advance Result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29BE20-A5A2-E186-713F-F7C079F158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7883" y="3323883"/>
            <a:ext cx="1165411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Coefficient: 95.86</a:t>
            </a:r>
          </a:p>
        </p:txBody>
      </p:sp>
    </p:spTree>
    <p:extLst>
      <p:ext uri="{BB962C8B-B14F-4D97-AF65-F5344CB8AC3E}">
        <p14:creationId xmlns:p14="http://schemas.microsoft.com/office/powerpoint/2010/main" val="7346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779C-AD4A-613E-BE48-4DB9FEED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Fraudlent</a:t>
            </a:r>
            <a:r>
              <a:rPr lang="en-US" dirty="0"/>
              <a:t> Detection Results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772406-AF92-0A75-AD53-9800EFCE27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550096"/>
            <a:ext cx="10762129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95.86% of time a non-fraudulent transaction is found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4.14% of the time a fraudulent transaction is found.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Improvement from 8.74%</a:t>
            </a:r>
          </a:p>
        </p:txBody>
      </p:sp>
    </p:spTree>
    <p:extLst>
      <p:ext uri="{BB962C8B-B14F-4D97-AF65-F5344CB8AC3E}">
        <p14:creationId xmlns:p14="http://schemas.microsoft.com/office/powerpoint/2010/main" val="82551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166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Lucida Console</vt:lpstr>
      <vt:lpstr>var(--jp-code-font-family)</vt:lpstr>
      <vt:lpstr>Office Theme</vt:lpstr>
      <vt:lpstr>Effect of Fraudulent Transactions in Credit Card Purchases and Detection.</vt:lpstr>
      <vt:lpstr>Data </vt:lpstr>
      <vt:lpstr>Theory of Data</vt:lpstr>
      <vt:lpstr>Argument to Explain</vt:lpstr>
      <vt:lpstr>Descriptive Statistics </vt:lpstr>
      <vt:lpstr>Standard Cash Advance Result</vt:lpstr>
      <vt:lpstr>Fraudlent Detection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Critic and User Scores on players in Video Games</dc:title>
  <dc:creator>Patrick Walsh</dc:creator>
  <cp:lastModifiedBy>Patrick Walsh</cp:lastModifiedBy>
  <cp:revision>3</cp:revision>
  <dcterms:created xsi:type="dcterms:W3CDTF">2023-02-16T23:48:21Z</dcterms:created>
  <dcterms:modified xsi:type="dcterms:W3CDTF">2023-06-12T22:18:58Z</dcterms:modified>
</cp:coreProperties>
</file>