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62" r:id="rId4"/>
    <p:sldId id="263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F7F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26BD-35F7-428C-B300-7B86908DC90F}" type="datetimeFigureOut">
              <a:rPr lang="en-IN" smtClean="0"/>
              <a:pPr/>
              <a:t>14-05-2017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4BC5C-492D-4622-9C37-4E4A552488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4B50D-C3FD-4B03-A873-4E86444A954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5255-FEDE-4F14-98BA-84CE50291E5A}" type="datetimeFigureOut">
              <a:rPr lang="en-US" smtClean="0"/>
              <a:pPr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CE3C-B6B6-4186-A6FA-6914E32B35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RapidQube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rapidqube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facebook.com/rapidqube/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6200"/>
            <a:ext cx="9144000" cy="2971800"/>
          </a:xfrm>
        </p:spPr>
        <p:txBody>
          <a:bodyPr/>
          <a:lstStyle/>
          <a:p>
            <a:r>
              <a:rPr lang="en-US" dirty="0"/>
              <a:t>RaCP v1.0</a:t>
            </a:r>
            <a:br>
              <a:rPr lang="en-US" dirty="0"/>
            </a:br>
            <a:r>
              <a:rPr lang="en-US" dirty="0"/>
              <a:t>Crowd Funding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6791672" cy="83820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Rapid Crowdfunding Platform (RaCP)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/>
          </a:bodyPr>
          <a:lstStyle/>
          <a:p>
            <a:pPr algn="just"/>
            <a:r>
              <a:rPr lang="en-IN" altLang="en-US" sz="2000" dirty="0"/>
              <a:t>Our Solution entails creation of a crowd funding solution using smart contracts and building a shared transaction ledger between fund raisers, funders and Organisations/Institutions to ensure successful flow of funds.</a:t>
            </a:r>
          </a:p>
          <a:p>
            <a:pPr algn="l"/>
            <a:endParaRPr lang="en-IN" altLang="en-US" sz="2000" dirty="0"/>
          </a:p>
          <a:p>
            <a:pPr algn="l"/>
            <a:r>
              <a:rPr lang="en-IN" altLang="en-US" sz="2000" dirty="0"/>
              <a:t>This Block chain technology helps in facilitating-</a:t>
            </a:r>
          </a:p>
          <a:p>
            <a:pPr lvl="1" algn="l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altLang="en-US" sz="2000" dirty="0"/>
              <a:t>Customised funding/benefit model to suit individual needs of Fund raisers</a:t>
            </a:r>
          </a:p>
          <a:p>
            <a:pPr lvl="1" algn="l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altLang="en-US" sz="2000" dirty="0"/>
              <a:t>Untampered Rating and Review system to boost investors credibility</a:t>
            </a:r>
          </a:p>
          <a:p>
            <a:pPr lvl="1" algn="l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IN" altLang="en-US" sz="2000" dirty="0"/>
              <a:t>Transparent reporting for regulatory compliances</a:t>
            </a:r>
          </a:p>
          <a:p>
            <a:pPr lvl="1" algn="l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Consensus based authorization for secured and trusted transactions</a:t>
            </a:r>
            <a:endParaRPr lang="en-I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157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6791672" cy="83820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Participants</a:t>
            </a:r>
          </a:p>
        </p:txBody>
      </p:sp>
      <p:sp>
        <p:nvSpPr>
          <p:cNvPr id="4" name="角丸四角形 10"/>
          <p:cNvSpPr>
            <a:spLocks noChangeArrowheads="1"/>
          </p:cNvSpPr>
          <p:nvPr/>
        </p:nvSpPr>
        <p:spPr bwMode="auto">
          <a:xfrm>
            <a:off x="392981" y="1648430"/>
            <a:ext cx="8410688" cy="111442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ja-JP" sz="2400">
                <a:solidFill>
                  <a:srgbClr val="FFFFFF"/>
                </a:solidFill>
              </a:rPr>
              <a:t>1. </a:t>
            </a:r>
            <a:r>
              <a:rPr lang="ja-JP" altLang="en-US" sz="2400">
                <a:solidFill>
                  <a:srgbClr val="FFFFFF"/>
                </a:solidFill>
              </a:rPr>
              <a:t>製造業者</a:t>
            </a:r>
            <a:endParaRPr lang="en-GB" altLang="ja-JP" sz="2400">
              <a:solidFill>
                <a:srgbClr val="FFFFFF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1800" b="1">
                <a:solidFill>
                  <a:srgbClr val="FFFFFF"/>
                </a:solidFill>
              </a:rPr>
              <a:t>車を製造します</a:t>
            </a:r>
            <a:endParaRPr lang="en-GB" altLang="ja-JP" sz="1800" b="1">
              <a:solidFill>
                <a:srgbClr val="FFFFFF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ja-JP" altLang="en-US" sz="1800" b="1">
                <a:solidFill>
                  <a:srgbClr val="FFFFFF"/>
                </a:solidFill>
              </a:rPr>
              <a:t>販売特約店に</a:t>
            </a:r>
            <a:r>
              <a:rPr lang="ja-JP" altLang="en-US" sz="1800" b="1" u="sng">
                <a:solidFill>
                  <a:srgbClr val="FFFFFF"/>
                </a:solidFill>
              </a:rPr>
              <a:t>所有権</a:t>
            </a:r>
            <a:r>
              <a:rPr lang="ja-JP" altLang="en-US" sz="1800" b="1">
                <a:solidFill>
                  <a:srgbClr val="FFFFFF"/>
                </a:solidFill>
              </a:rPr>
              <a:t>を移転します</a:t>
            </a:r>
            <a:endParaRPr kumimoji="1" lang="ja-JP" altLang="en-US" sz="1800" b="1">
              <a:solidFill>
                <a:srgbClr val="FFFFFF"/>
              </a:solidFill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8" y="1772240"/>
            <a:ext cx="677563" cy="84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1"/>
          <p:cNvSpPr>
            <a:spLocks noChangeArrowheads="1"/>
          </p:cNvSpPr>
          <p:nvPr/>
        </p:nvSpPr>
        <p:spPr bwMode="auto">
          <a:xfrm>
            <a:off x="1475656" y="1700808"/>
            <a:ext cx="684076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ja-JP" sz="2000" b="1" dirty="0">
                <a:latin typeface="Arial" panose="020B0604020202020204" pitchFamily="34" charset="0"/>
              </a:rPr>
              <a:t>Service Provider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GB" altLang="ja-JP" sz="16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Facilitates Crowdfunding platform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GB" altLang="ja-JP" sz="16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Authenticates and authorizes participants and transactions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GB" altLang="ja-JP" sz="16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Validates whether funding goals are met and commitments are delivered</a:t>
            </a:r>
          </a:p>
        </p:txBody>
      </p:sp>
      <p:sp>
        <p:nvSpPr>
          <p:cNvPr id="7" name="角丸四角形 12"/>
          <p:cNvSpPr>
            <a:spLocks noChangeArrowheads="1"/>
          </p:cNvSpPr>
          <p:nvPr/>
        </p:nvSpPr>
        <p:spPr bwMode="auto">
          <a:xfrm>
            <a:off x="392981" y="3057097"/>
            <a:ext cx="4111503" cy="1094820"/>
          </a:xfrm>
          <a:prstGeom prst="roundRect">
            <a:avLst>
              <a:gd name="adj" fmla="val 12417"/>
            </a:avLst>
          </a:prstGeom>
          <a:solidFill>
            <a:srgbClr val="FFC00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ja-JP" b="1" dirty="0">
                <a:solidFill>
                  <a:srgbClr val="FFFFFF"/>
                </a:solidFill>
                <a:latin typeface="+mn-lt"/>
                <a:cs typeface="ＭＳ Ｐゴシック" charset="0"/>
              </a:rPr>
              <a:t>1. Fund raiser</a:t>
            </a:r>
          </a:p>
          <a:p>
            <a:pPr marL="180975" indent="-180975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altLang="ja-JP" sz="1600" dirty="0">
                <a:solidFill>
                  <a:srgbClr val="FFFFFF"/>
                </a:solidFill>
                <a:latin typeface="+mn-lt"/>
                <a:cs typeface="ＭＳ Ｐゴシック" charset="0"/>
              </a:rPr>
              <a:t>Creates Campaign</a:t>
            </a:r>
          </a:p>
          <a:p>
            <a:pPr marL="180975" indent="-180975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GB" altLang="ja-JP" sz="1600" dirty="0">
                <a:solidFill>
                  <a:srgbClr val="FFFFFF"/>
                </a:solidFill>
                <a:latin typeface="+mn-lt"/>
                <a:cs typeface="ＭＳ Ｐゴシック" charset="0"/>
              </a:rPr>
              <a:t>Executes Campaign</a:t>
            </a:r>
          </a:p>
          <a:p>
            <a:pPr marL="180975" indent="-180975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kumimoji="1" lang="en-GB" altLang="ja-JP" sz="1600" dirty="0">
                <a:solidFill>
                  <a:srgbClr val="FFFFFF"/>
                </a:solidFill>
                <a:latin typeface="+mn-lt"/>
                <a:cs typeface="ＭＳ Ｐゴシック" charset="0"/>
              </a:rPr>
              <a:t>Delivers commitments</a:t>
            </a:r>
            <a:endParaRPr kumimoji="1" lang="ja-JP" altLang="en-US" sz="1600" dirty="0">
              <a:solidFill>
                <a:srgbClr val="FFFFFF"/>
              </a:solidFill>
              <a:latin typeface="+mn-lt"/>
              <a:cs typeface="ＭＳ Ｐゴシック" charset="0"/>
            </a:endParaRPr>
          </a:p>
        </p:txBody>
      </p:sp>
      <p:sp>
        <p:nvSpPr>
          <p:cNvPr id="8" name="角丸四角形 13"/>
          <p:cNvSpPr>
            <a:spLocks noChangeArrowheads="1"/>
          </p:cNvSpPr>
          <p:nvPr/>
        </p:nvSpPr>
        <p:spPr bwMode="auto">
          <a:xfrm>
            <a:off x="392981" y="4447666"/>
            <a:ext cx="4111503" cy="1093313"/>
          </a:xfrm>
          <a:prstGeom prst="roundRect">
            <a:avLst>
              <a:gd name="adj" fmla="val 12417"/>
            </a:avLst>
          </a:prstGeom>
          <a:solidFill>
            <a:srgbClr val="0D892D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ja-JP" b="1" dirty="0">
                <a:solidFill>
                  <a:srgbClr val="FFFFFF"/>
                </a:solidFill>
                <a:latin typeface="+mn-lt"/>
              </a:rPr>
              <a:t>2. Funder</a:t>
            </a:r>
          </a:p>
          <a:p>
            <a:pPr marL="179388" indent="-179388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altLang="ja-JP" sz="1600" dirty="0">
                <a:solidFill>
                  <a:srgbClr val="FFFFFF"/>
                </a:solidFill>
                <a:latin typeface="+mn-lt"/>
              </a:rPr>
              <a:t>Funds the campaign</a:t>
            </a:r>
          </a:p>
          <a:p>
            <a:pPr marL="179388" indent="-179388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GB" altLang="ja-JP" sz="1600" dirty="0">
                <a:solidFill>
                  <a:srgbClr val="FFFFFF"/>
                </a:solidFill>
                <a:latin typeface="+mn-lt"/>
              </a:rPr>
              <a:t>Recommends the campaign</a:t>
            </a:r>
          </a:p>
        </p:txBody>
      </p:sp>
      <p:sp>
        <p:nvSpPr>
          <p:cNvPr id="9" name="角丸四角形 14"/>
          <p:cNvSpPr>
            <a:spLocks noChangeArrowheads="1"/>
          </p:cNvSpPr>
          <p:nvPr/>
        </p:nvSpPr>
        <p:spPr bwMode="auto">
          <a:xfrm>
            <a:off x="4683993" y="3082416"/>
            <a:ext cx="4111504" cy="1093313"/>
          </a:xfrm>
          <a:prstGeom prst="roundRect">
            <a:avLst>
              <a:gd name="adj" fmla="val 12417"/>
            </a:avLst>
          </a:prstGeom>
          <a:solidFill>
            <a:srgbClr val="0070C0"/>
          </a:solidFill>
          <a:ln w="9525">
            <a:solidFill>
              <a:schemeClr val="accent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ja-JP" b="1" dirty="0">
                <a:solidFill>
                  <a:srgbClr val="FFFFFF"/>
                </a:solidFill>
                <a:latin typeface="+mn-lt"/>
              </a:rPr>
              <a:t>3. Customer/Institution</a:t>
            </a:r>
          </a:p>
          <a:p>
            <a:pPr marL="179388" indent="-179388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ja-JP" sz="1600" dirty="0">
                <a:solidFill>
                  <a:srgbClr val="FFFFFF"/>
                </a:solidFill>
                <a:latin typeface="+mn-lt"/>
              </a:rPr>
              <a:t>Approves the success of Campaign</a:t>
            </a:r>
            <a:endParaRPr lang="en-GB" altLang="ja-JP" sz="1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角丸四角形 16"/>
          <p:cNvSpPr>
            <a:spLocks noChangeArrowheads="1"/>
          </p:cNvSpPr>
          <p:nvPr/>
        </p:nvSpPr>
        <p:spPr bwMode="auto">
          <a:xfrm>
            <a:off x="4683993" y="4468385"/>
            <a:ext cx="4111504" cy="1094820"/>
          </a:xfrm>
          <a:prstGeom prst="roundRect">
            <a:avLst>
              <a:gd name="adj" fmla="val 11769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defTabSz="111125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defRPr/>
            </a:pPr>
            <a:r>
              <a:rPr lang="en-GB" altLang="ja-JP" b="1" kern="0" dirty="0">
                <a:solidFill>
                  <a:schemeClr val="bg1"/>
                </a:solidFill>
                <a:latin typeface="+mn-lt"/>
              </a:rPr>
              <a:t>4. Financial Institution</a:t>
            </a:r>
          </a:p>
          <a:p>
            <a:pPr marL="179388" indent="-179388" defTabSz="111125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35000"/>
              </a:spcAft>
              <a:buFont typeface="Arial"/>
              <a:buChar char="•"/>
              <a:defRPr/>
            </a:pPr>
            <a:r>
              <a:rPr lang="en-GB" altLang="ja-JP" sz="1600" kern="0" dirty="0">
                <a:solidFill>
                  <a:schemeClr val="bg1"/>
                </a:solidFill>
                <a:latin typeface="+mn-lt"/>
              </a:rPr>
              <a:t>Facilitates transfer of funds</a:t>
            </a:r>
          </a:p>
        </p:txBody>
      </p:sp>
    </p:spTree>
    <p:extLst>
      <p:ext uri="{BB962C8B-B14F-4D97-AF65-F5344CB8AC3E}">
        <p14:creationId xmlns:p14="http://schemas.microsoft.com/office/powerpoint/2010/main" val="35728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6791672" cy="83820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Processes</a:t>
            </a:r>
          </a:p>
        </p:txBody>
      </p:sp>
      <p:sp>
        <p:nvSpPr>
          <p:cNvPr id="4" name="正方形/長方形 11"/>
          <p:cNvSpPr>
            <a:spLocks noChangeArrowheads="1"/>
          </p:cNvSpPr>
          <p:nvPr/>
        </p:nvSpPr>
        <p:spPr bwMode="auto">
          <a:xfrm>
            <a:off x="333151" y="1863404"/>
            <a:ext cx="1128713" cy="372583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lIns="0" rIns="0"/>
          <a:lstStyle>
            <a:lvl1pPr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kumimoji="0" lang="en-US" altLang="ja-JP" sz="825">
              <a:solidFill>
                <a:schemeClr val="tx1"/>
              </a:solidFill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65747"/>
            <a:ext cx="526256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328389" y="1484784"/>
            <a:ext cx="11882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kumimoji="1" lang="en-GB" altLang="ja-JP" sz="1050" b="1">
                <a:latin typeface="Arial" panose="020B0604020202020204" pitchFamily="34" charset="0"/>
              </a:rPr>
              <a:t>Service Provider</a:t>
            </a:r>
          </a:p>
        </p:txBody>
      </p:sp>
      <p:sp>
        <p:nvSpPr>
          <p:cNvPr id="7" name="角丸四角形 21"/>
          <p:cNvSpPr>
            <a:spLocks noChangeArrowheads="1"/>
          </p:cNvSpPr>
          <p:nvPr/>
        </p:nvSpPr>
        <p:spPr bwMode="auto">
          <a:xfrm>
            <a:off x="476026" y="2057475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</a:rPr>
              <a:t>1. Authorises participants</a:t>
            </a:r>
            <a:endParaRPr kumimoji="1" lang="ja-JP" altLang="en-US" sz="750" dirty="0">
              <a:solidFill>
                <a:schemeClr val="bg1"/>
              </a:solidFill>
            </a:endParaRPr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auto">
          <a:xfrm>
            <a:off x="1572592" y="1877690"/>
            <a:ext cx="1123950" cy="37115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lIns="0" rIns="0"/>
          <a:lstStyle>
            <a:lvl1pPr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kumimoji="0" lang="en-US" altLang="ja-JP" sz="825">
              <a:solidFill>
                <a:schemeClr val="tx1"/>
              </a:solidFill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9" name="角丸四角形 25"/>
          <p:cNvSpPr>
            <a:spLocks noChangeArrowheads="1"/>
          </p:cNvSpPr>
          <p:nvPr/>
        </p:nvSpPr>
        <p:spPr bwMode="auto">
          <a:xfrm>
            <a:off x="1572592" y="1547888"/>
            <a:ext cx="1123950" cy="305990"/>
          </a:xfrm>
          <a:prstGeom prst="rect">
            <a:avLst/>
          </a:prstGeom>
          <a:solidFill>
            <a:srgbClr val="FFC00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altLang="ja-JP" sz="1050" b="1" dirty="0">
                <a:solidFill>
                  <a:srgbClr val="FFFFFF"/>
                </a:solidFill>
                <a:latin typeface="Arial" charset="0"/>
                <a:cs typeface="ＭＳ Ｐゴシック" charset="0"/>
              </a:rPr>
              <a:t>1. Fund raiser</a:t>
            </a:r>
          </a:p>
        </p:txBody>
      </p:sp>
      <p:sp>
        <p:nvSpPr>
          <p:cNvPr id="10" name="角丸四角形 26"/>
          <p:cNvSpPr>
            <a:spLocks noChangeArrowheads="1"/>
          </p:cNvSpPr>
          <p:nvPr/>
        </p:nvSpPr>
        <p:spPr bwMode="auto">
          <a:xfrm>
            <a:off x="473645" y="2627784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kumimoji="1" lang="en-US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3. Validates Campaign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1" name="正方形/長方形 39"/>
          <p:cNvSpPr>
            <a:spLocks noChangeArrowheads="1"/>
          </p:cNvSpPr>
          <p:nvPr/>
        </p:nvSpPr>
        <p:spPr bwMode="auto">
          <a:xfrm>
            <a:off x="2810842" y="1877691"/>
            <a:ext cx="1065610" cy="371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lIns="0" rIns="0"/>
          <a:lstStyle>
            <a:lvl1pPr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kumimoji="0" lang="en-US" altLang="ja-JP" sz="825">
              <a:solidFill>
                <a:schemeClr val="tx1"/>
              </a:solidFill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2" name="角丸四角形 41"/>
          <p:cNvSpPr>
            <a:spLocks noChangeArrowheads="1"/>
          </p:cNvSpPr>
          <p:nvPr/>
        </p:nvSpPr>
        <p:spPr bwMode="auto">
          <a:xfrm>
            <a:off x="2796554" y="1568129"/>
            <a:ext cx="1090613" cy="289322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altLang="ja-JP" sz="1050" dirty="0">
                <a:solidFill>
                  <a:srgbClr val="FFFFFF"/>
                </a:solidFill>
                <a:latin typeface="Arial" charset="0"/>
                <a:cs typeface="ＭＳ Ｐゴシック" charset="0"/>
              </a:rPr>
              <a:t>2. Funder</a:t>
            </a:r>
          </a:p>
        </p:txBody>
      </p:sp>
      <p:sp>
        <p:nvSpPr>
          <p:cNvPr id="13" name="角丸四角形 45"/>
          <p:cNvSpPr>
            <a:spLocks noChangeArrowheads="1"/>
          </p:cNvSpPr>
          <p:nvPr/>
        </p:nvSpPr>
        <p:spPr bwMode="auto">
          <a:xfrm>
            <a:off x="1739279" y="2344416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2. Creates Campaign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4" name="角丸四角形 46"/>
          <p:cNvSpPr>
            <a:spLocks noChangeArrowheads="1"/>
          </p:cNvSpPr>
          <p:nvPr/>
        </p:nvSpPr>
        <p:spPr bwMode="auto">
          <a:xfrm>
            <a:off x="1724992" y="2963541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4. Invites Funders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5" name="角丸四角形 46"/>
          <p:cNvSpPr>
            <a:spLocks noChangeArrowheads="1"/>
          </p:cNvSpPr>
          <p:nvPr/>
        </p:nvSpPr>
        <p:spPr bwMode="auto">
          <a:xfrm>
            <a:off x="2948954" y="3211191"/>
            <a:ext cx="810816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5. Bids for Funding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6" name="角丸四角形 46"/>
          <p:cNvSpPr>
            <a:spLocks noChangeArrowheads="1"/>
          </p:cNvSpPr>
          <p:nvPr/>
        </p:nvSpPr>
        <p:spPr bwMode="auto">
          <a:xfrm>
            <a:off x="1739279" y="3529088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6. Accepts Funding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7" name="角丸四角形 46"/>
          <p:cNvSpPr>
            <a:spLocks noChangeArrowheads="1"/>
          </p:cNvSpPr>
          <p:nvPr/>
        </p:nvSpPr>
        <p:spPr bwMode="auto">
          <a:xfrm>
            <a:off x="545083" y="3770784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7. Closes funding based on defined goals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18" name="正方形/長方形 39"/>
          <p:cNvSpPr>
            <a:spLocks noChangeArrowheads="1"/>
          </p:cNvSpPr>
          <p:nvPr/>
        </p:nvSpPr>
        <p:spPr bwMode="auto">
          <a:xfrm>
            <a:off x="4049092" y="1877691"/>
            <a:ext cx="1065610" cy="371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lIns="0" rIns="0"/>
          <a:lstStyle>
            <a:lvl1pPr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kumimoji="0" lang="en-US" altLang="ja-JP" sz="825">
              <a:solidFill>
                <a:schemeClr val="tx1"/>
              </a:solidFill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9" name="角丸四角形 41"/>
          <p:cNvSpPr>
            <a:spLocks noChangeArrowheads="1"/>
          </p:cNvSpPr>
          <p:nvPr/>
        </p:nvSpPr>
        <p:spPr bwMode="auto">
          <a:xfrm>
            <a:off x="4037185" y="1560984"/>
            <a:ext cx="1077516" cy="305991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altLang="ja-JP" sz="1050" dirty="0">
                <a:solidFill>
                  <a:srgbClr val="FFFFFF"/>
                </a:solidFill>
                <a:latin typeface="Arial" charset="0"/>
                <a:cs typeface="ＭＳ Ｐゴシック" charset="0"/>
              </a:rPr>
              <a:t>3. Customer / Institution</a:t>
            </a:r>
          </a:p>
        </p:txBody>
      </p:sp>
      <p:sp>
        <p:nvSpPr>
          <p:cNvPr id="20" name="正方形/長方形 39"/>
          <p:cNvSpPr>
            <a:spLocks noChangeArrowheads="1"/>
          </p:cNvSpPr>
          <p:nvPr/>
        </p:nvSpPr>
        <p:spPr bwMode="auto">
          <a:xfrm>
            <a:off x="5273054" y="1877691"/>
            <a:ext cx="1065610" cy="37115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wrap="none" lIns="0" rIns="0"/>
          <a:lstStyle>
            <a:lvl1pPr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kumimoji="0" lang="en-US" altLang="ja-JP" sz="825">
              <a:solidFill>
                <a:schemeClr val="tx1"/>
              </a:solidFill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1" name="角丸四角形 41"/>
          <p:cNvSpPr>
            <a:spLocks noChangeArrowheads="1"/>
          </p:cNvSpPr>
          <p:nvPr/>
        </p:nvSpPr>
        <p:spPr bwMode="auto">
          <a:xfrm>
            <a:off x="5280198" y="1560984"/>
            <a:ext cx="1058466" cy="3059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altLang="ja-JP" sz="1050" dirty="0">
                <a:solidFill>
                  <a:srgbClr val="FFFFFF"/>
                </a:solidFill>
                <a:latin typeface="Arial" charset="0"/>
                <a:cs typeface="ＭＳ Ｐゴシック" charset="0"/>
              </a:rPr>
              <a:t>4. Financial Institution</a:t>
            </a:r>
          </a:p>
        </p:txBody>
      </p:sp>
      <p:sp>
        <p:nvSpPr>
          <p:cNvPr id="22" name="角丸四角形 46"/>
          <p:cNvSpPr>
            <a:spLocks noChangeArrowheads="1"/>
          </p:cNvSpPr>
          <p:nvPr/>
        </p:nvSpPr>
        <p:spPr bwMode="auto">
          <a:xfrm>
            <a:off x="5406404" y="3896991"/>
            <a:ext cx="810816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8. Transactions triggered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3" name="角丸四角形 46"/>
          <p:cNvSpPr>
            <a:spLocks noChangeArrowheads="1"/>
          </p:cNvSpPr>
          <p:nvPr/>
        </p:nvSpPr>
        <p:spPr bwMode="auto">
          <a:xfrm>
            <a:off x="4221733" y="4150595"/>
            <a:ext cx="809625" cy="32504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9. Fund received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4" name="角丸四角形 46"/>
          <p:cNvSpPr>
            <a:spLocks noChangeArrowheads="1"/>
          </p:cNvSpPr>
          <p:nvPr/>
        </p:nvSpPr>
        <p:spPr bwMode="auto">
          <a:xfrm>
            <a:off x="1782142" y="4350619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10. Executes Campaign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5" name="角丸四角形 46"/>
          <p:cNvSpPr>
            <a:spLocks noChangeArrowheads="1"/>
          </p:cNvSpPr>
          <p:nvPr/>
        </p:nvSpPr>
        <p:spPr bwMode="auto">
          <a:xfrm>
            <a:off x="1767854" y="4786388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11. Commitments delivered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sp>
        <p:nvSpPr>
          <p:cNvPr id="27" name="正方形/長方形 2"/>
          <p:cNvSpPr>
            <a:spLocks noChangeArrowheads="1"/>
          </p:cNvSpPr>
          <p:nvPr/>
        </p:nvSpPr>
        <p:spPr bwMode="auto">
          <a:xfrm>
            <a:off x="9203146" y="3238751"/>
            <a:ext cx="236538" cy="182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/>
        </p:spPr>
        <p:txBody>
          <a:bodyPr/>
          <a:lstStyle/>
          <a:p>
            <a:pPr marL="88900" indent="-889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200" dirty="0">
              <a:solidFill>
                <a:srgbClr val="000000"/>
              </a:solidFill>
              <a:latin typeface="Arial"/>
              <a:ea typeface="Meiryo UI" charset="0"/>
              <a:cs typeface="Meiryo UI" charset="0"/>
            </a:endParaRPr>
          </a:p>
        </p:txBody>
      </p:sp>
      <p:cxnSp>
        <p:nvCxnSpPr>
          <p:cNvPr id="38" name="カギ線コネクタ 38"/>
          <p:cNvCxnSpPr>
            <a:cxnSpLocks noChangeShapeType="1"/>
            <a:endCxn id="31" idx="1"/>
          </p:cNvCxnSpPr>
          <p:nvPr/>
        </p:nvCxnSpPr>
        <p:spPr bwMode="auto">
          <a:xfrm flipV="1">
            <a:off x="6466296" y="2352720"/>
            <a:ext cx="388938" cy="736600"/>
          </a:xfrm>
          <a:prstGeom prst="bentConnector3">
            <a:avLst>
              <a:gd name="adj1" fmla="val 27125"/>
            </a:avLst>
          </a:prstGeom>
          <a:noFill/>
          <a:ln w="127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6740934" y="1900282"/>
            <a:ext cx="1997483" cy="2378075"/>
            <a:chOff x="6740934" y="1900282"/>
            <a:chExt cx="1997483" cy="2378075"/>
          </a:xfrm>
        </p:grpSpPr>
        <p:sp>
          <p:nvSpPr>
            <p:cNvPr id="29" name="テキスト ボックス 99"/>
            <p:cNvSpPr txBox="1">
              <a:spLocks noChangeArrowheads="1"/>
            </p:cNvSpPr>
            <p:nvPr/>
          </p:nvSpPr>
          <p:spPr bwMode="auto">
            <a:xfrm>
              <a:off x="8281217" y="2959144"/>
              <a:ext cx="4572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500" dirty="0">
                  <a:solidFill>
                    <a:srgbClr val="000000"/>
                  </a:solidFill>
                  <a:latin typeface="MS PGothic" panose="020B0600070205080204" pitchFamily="34" charset="-128"/>
                </a:rPr>
                <a:t>●</a:t>
              </a:r>
              <a:r>
                <a:rPr lang="en-US" altLang="ja-JP" sz="500" dirty="0">
                  <a:solidFill>
                    <a:srgbClr val="000000"/>
                  </a:solidFill>
                  <a:latin typeface="MS PGothic" panose="020B0600070205080204" pitchFamily="34" charset="-128"/>
                </a:rPr>
                <a:t>  </a:t>
              </a:r>
              <a:r>
                <a:rPr kumimoji="1" lang="ja-JP" altLang="en-US" sz="500" dirty="0">
                  <a:solidFill>
                    <a:srgbClr val="000000"/>
                  </a:solidFill>
                  <a:latin typeface="MS PGothic" panose="020B0600070205080204" pitchFamily="34" charset="-128"/>
                </a:rPr>
                <a:t>●</a:t>
              </a:r>
              <a:r>
                <a:rPr lang="en-US" altLang="ja-JP" sz="500" dirty="0">
                  <a:solidFill>
                    <a:srgbClr val="000000"/>
                  </a:solidFill>
                  <a:latin typeface="MS PGothic" panose="020B0600070205080204" pitchFamily="34" charset="-128"/>
                </a:rPr>
                <a:t>  </a:t>
              </a:r>
              <a:r>
                <a:rPr lang="ja-JP" altLang="en-US" sz="500" dirty="0">
                  <a:solidFill>
                    <a:srgbClr val="000000"/>
                  </a:solidFill>
                  <a:latin typeface="MS PGothic" panose="020B0600070205080204" pitchFamily="34" charset="-128"/>
                </a:rPr>
                <a:t>●</a:t>
              </a:r>
              <a:endParaRPr lang="en-US" altLang="ja-JP" sz="500" dirty="0">
                <a:solidFill>
                  <a:srgbClr val="000000"/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30" name="正方形/長方形 2"/>
            <p:cNvSpPr>
              <a:spLocks noChangeArrowheads="1"/>
            </p:cNvSpPr>
            <p:nvPr/>
          </p:nvSpPr>
          <p:spPr bwMode="auto">
            <a:xfrm>
              <a:off x="6740934" y="1900282"/>
              <a:ext cx="1576387" cy="23780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88900" indent="-889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1050" dirty="0">
                <a:solidFill>
                  <a:srgbClr val="000000"/>
                </a:solidFill>
                <a:latin typeface="Arial" charset="0"/>
                <a:ea typeface="Meiryo UI" charset="0"/>
                <a:cs typeface="Meiryo UI" charset="0"/>
              </a:endParaRPr>
            </a:p>
          </p:txBody>
        </p:sp>
        <p:sp>
          <p:nvSpPr>
            <p:cNvPr id="31" name="正方形/長方形 3"/>
            <p:cNvSpPr>
              <a:spLocks noChangeArrowheads="1"/>
            </p:cNvSpPr>
            <p:nvPr/>
          </p:nvSpPr>
          <p:spPr bwMode="auto">
            <a:xfrm>
              <a:off x="6855234" y="2165395"/>
              <a:ext cx="1366837" cy="376237"/>
            </a:xfrm>
            <a:prstGeom prst="rect">
              <a:avLst/>
            </a:prstGeom>
            <a:solidFill>
              <a:srgbClr val="FFEBEB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88900" indent="-889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050" dirty="0">
                  <a:solidFill>
                    <a:srgbClr val="000000"/>
                  </a:solidFill>
                  <a:latin typeface="Arial" charset="0"/>
                  <a:ea typeface="Meiryo UI" charset="0"/>
                  <a:cs typeface="Meiryo UI" charset="0"/>
                </a:rPr>
                <a:t>Previous</a:t>
              </a:r>
              <a:r>
                <a:rPr lang="ja-JP" altLang="en-US" sz="1050" dirty="0">
                  <a:solidFill>
                    <a:srgbClr val="000000"/>
                  </a:solidFill>
                  <a:latin typeface="Arial" charset="0"/>
                  <a:ea typeface="Meiryo UI" charset="0"/>
                  <a:cs typeface="Meiryo UI" charset="0"/>
                </a:rPr>
                <a:t> </a:t>
              </a:r>
              <a:r>
                <a:rPr lang="en-US" altLang="ja-JP" sz="1050" dirty="0">
                  <a:solidFill>
                    <a:srgbClr val="000000"/>
                  </a:solidFill>
                  <a:latin typeface="Arial" charset="0"/>
                  <a:ea typeface="Meiryo UI" charset="0"/>
                  <a:cs typeface="Meiryo UI" charset="0"/>
                </a:rPr>
                <a:t>Hash</a:t>
              </a:r>
              <a:endParaRPr lang="ja-JP" altLang="en-US" sz="1050" dirty="0">
                <a:solidFill>
                  <a:srgbClr val="000000"/>
                </a:solidFill>
                <a:latin typeface="Arial" charset="0"/>
                <a:ea typeface="Meiryo UI" charset="0"/>
                <a:cs typeface="Meiryo UI" charset="0"/>
              </a:endParaRPr>
            </a:p>
          </p:txBody>
        </p:sp>
        <p:sp>
          <p:nvSpPr>
            <p:cNvPr id="32" name="正方形/長方形 4"/>
            <p:cNvSpPr>
              <a:spLocks noChangeArrowheads="1"/>
            </p:cNvSpPr>
            <p:nvPr/>
          </p:nvSpPr>
          <p:spPr bwMode="auto">
            <a:xfrm>
              <a:off x="6855234" y="3546520"/>
              <a:ext cx="1366837" cy="641350"/>
            </a:xfrm>
            <a:prstGeom prst="rect">
              <a:avLst/>
            </a:prstGeom>
            <a:solidFill>
              <a:srgbClr val="E8FFA7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36000" tIns="36000" rIns="36000" bIns="36000"/>
            <a:lstStyle/>
            <a:p>
              <a:pPr marL="88900" indent="-889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050" dirty="0">
                  <a:solidFill>
                    <a:srgbClr val="000000"/>
                  </a:solidFill>
                  <a:latin typeface="Arial" charset="0"/>
                  <a:ea typeface="Meiryo UI" charset="0"/>
                  <a:cs typeface="Meiryo UI" charset="0"/>
                </a:rPr>
                <a:t>Transaction</a:t>
              </a:r>
            </a:p>
          </p:txBody>
        </p:sp>
        <p:sp>
          <p:nvSpPr>
            <p:cNvPr id="33" name="正方形/長方形 4"/>
            <p:cNvSpPr>
              <a:spLocks noChangeArrowheads="1"/>
            </p:cNvSpPr>
            <p:nvPr/>
          </p:nvSpPr>
          <p:spPr bwMode="auto">
            <a:xfrm>
              <a:off x="6855234" y="2906757"/>
              <a:ext cx="1366837" cy="274638"/>
            </a:xfrm>
            <a:prstGeom prst="rect">
              <a:avLst/>
            </a:prstGeom>
            <a:solidFill>
              <a:srgbClr val="8CC63F">
                <a:lumMod val="60000"/>
                <a:lumOff val="40000"/>
              </a:srgbClr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36000" tIns="18000" rIns="36000" bIns="18000" anchor="ctr"/>
            <a:lstStyle/>
            <a:p>
              <a:pPr marL="88900" marR="0" lvl="0" indent="-8890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charset="0"/>
                  <a:cs typeface="Meiryo UI" charset="0"/>
                </a:rPr>
                <a:t>Hash of TX</a:t>
              </a:r>
            </a:p>
          </p:txBody>
        </p:sp>
        <p:cxnSp>
          <p:nvCxnSpPr>
            <p:cNvPr id="34" name="カギ線コネクタ 14"/>
            <p:cNvCxnSpPr>
              <a:cxnSpLocks noChangeShapeType="1"/>
            </p:cNvCxnSpPr>
            <p:nvPr/>
          </p:nvCxnSpPr>
          <p:spPr bwMode="auto">
            <a:xfrm rot="10800000">
              <a:off x="6855234" y="3043282"/>
              <a:ext cx="12700" cy="823913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rgbClr val="8CC63F">
                  <a:lumMod val="50000"/>
                </a:srgbClr>
              </a:solidFill>
              <a:round/>
              <a:headEnd/>
              <a:tailEnd type="arrow" w="med" len="med"/>
            </a:ln>
            <a:extLst/>
          </p:spPr>
        </p:cxnSp>
        <p:sp>
          <p:nvSpPr>
            <p:cNvPr id="35" name="正方形/長方形 4"/>
            <p:cNvSpPr>
              <a:spLocks noChangeArrowheads="1"/>
            </p:cNvSpPr>
            <p:nvPr/>
          </p:nvSpPr>
          <p:spPr bwMode="auto">
            <a:xfrm>
              <a:off x="6855234" y="3225845"/>
              <a:ext cx="1366837" cy="274637"/>
            </a:xfrm>
            <a:prstGeom prst="rect">
              <a:avLst/>
            </a:prstGeom>
            <a:solidFill>
              <a:srgbClr val="8CC63F">
                <a:lumMod val="40000"/>
                <a:lumOff val="60000"/>
              </a:srgbClr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36000" tIns="18000" rIns="36000" bIns="18000" anchor="ctr"/>
            <a:lstStyle/>
            <a:p>
              <a:pPr marL="88900" marR="0" lvl="0" indent="-8890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charset="0"/>
                  <a:cs typeface="Meiryo UI" charset="0"/>
                </a:rPr>
                <a:t>Nonce</a:t>
              </a:r>
            </a:p>
          </p:txBody>
        </p:sp>
        <p:cxnSp>
          <p:nvCxnSpPr>
            <p:cNvPr id="36" name="カギ線コネクタ 14"/>
            <p:cNvCxnSpPr>
              <a:cxnSpLocks noChangeShapeType="1"/>
            </p:cNvCxnSpPr>
            <p:nvPr/>
          </p:nvCxnSpPr>
          <p:spPr bwMode="auto">
            <a:xfrm rot="10800000">
              <a:off x="6855234" y="3043282"/>
              <a:ext cx="12700" cy="320675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rgbClr val="8CC63F">
                  <a:lumMod val="50000"/>
                </a:srgbClr>
              </a:solidFill>
              <a:round/>
              <a:headEnd/>
              <a:tailEnd type="arrow" w="med" len="med"/>
            </a:ln>
            <a:extLst/>
          </p:spPr>
        </p:cxnSp>
        <p:sp>
          <p:nvSpPr>
            <p:cNvPr id="37" name="正方形/長方形 4"/>
            <p:cNvSpPr>
              <a:spLocks noChangeArrowheads="1"/>
            </p:cNvSpPr>
            <p:nvPr/>
          </p:nvSpPr>
          <p:spPr bwMode="auto">
            <a:xfrm>
              <a:off x="6855234" y="2587670"/>
              <a:ext cx="1366837" cy="273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36000" tIns="18000" rIns="36000" bIns="18000" anchor="ctr"/>
            <a:lstStyle/>
            <a:p>
              <a:pPr marL="88900" marR="0" lvl="0" indent="-8890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Meiryo UI" charset="0"/>
                  <a:cs typeface="Meiryo UI" charset="0"/>
                </a:rPr>
                <a:t>Timestamp</a:t>
              </a:r>
            </a:p>
          </p:txBody>
        </p:sp>
      </p:grpSp>
      <p:sp>
        <p:nvSpPr>
          <p:cNvPr id="39" name="正方形/長方形 155"/>
          <p:cNvSpPr>
            <a:spLocks noChangeArrowheads="1"/>
          </p:cNvSpPr>
          <p:nvPr/>
        </p:nvSpPr>
        <p:spPr bwMode="auto">
          <a:xfrm>
            <a:off x="6913971" y="3765678"/>
            <a:ext cx="1262063" cy="366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rgbClr val="000000"/>
                </a:solidFill>
                <a:latin typeface="Arial"/>
                <a:ea typeface="Meiryo UI" charset="0"/>
                <a:cs typeface="Meiryo UI" charset="0"/>
              </a:rPr>
              <a:t>Set Fund, Fundraiser, Funding/Benefit Model, Goal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1" name="正方形/長方形 155"/>
          <p:cNvSpPr>
            <a:spLocks noChangeArrowheads="1"/>
          </p:cNvSpPr>
          <p:nvPr/>
        </p:nvSpPr>
        <p:spPr bwMode="auto">
          <a:xfrm>
            <a:off x="6910337" y="3765678"/>
            <a:ext cx="1265697" cy="3834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Update</a:t>
            </a:r>
            <a:r>
              <a:rPr kumimoji="0" lang="en-US" altLang="ja-JP" sz="8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 valid_flag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2" name="正方形/長方形 155"/>
          <p:cNvSpPr>
            <a:spLocks noChangeArrowheads="1"/>
          </p:cNvSpPr>
          <p:nvPr/>
        </p:nvSpPr>
        <p:spPr bwMode="auto">
          <a:xfrm>
            <a:off x="7119543" y="1910351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456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3" name="正方形/長方形 155"/>
          <p:cNvSpPr>
            <a:spLocks noChangeArrowheads="1"/>
          </p:cNvSpPr>
          <p:nvPr/>
        </p:nvSpPr>
        <p:spPr bwMode="auto">
          <a:xfrm>
            <a:off x="6910337" y="3765679"/>
            <a:ext cx="1262063" cy="3834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Update</a:t>
            </a:r>
            <a:r>
              <a:rPr kumimoji="0" lang="en-US" altLang="ja-JP" sz="8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 Funder, PledgedAmount</a:t>
            </a:r>
            <a:r>
              <a:rPr lang="en-US" altLang="ja-JP" sz="800" kern="0" dirty="0">
                <a:solidFill>
                  <a:srgbClr val="000000"/>
                </a:solidFill>
                <a:latin typeface="Arial"/>
                <a:ea typeface="Meiryo UI" charset="0"/>
                <a:cs typeface="Meiryo UI" charset="0"/>
              </a:rPr>
              <a:t>. Balance Amount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4" name="正方形/長方形 155"/>
          <p:cNvSpPr>
            <a:spLocks noChangeArrowheads="1"/>
          </p:cNvSpPr>
          <p:nvPr/>
        </p:nvSpPr>
        <p:spPr bwMode="auto">
          <a:xfrm>
            <a:off x="6913970" y="3765679"/>
            <a:ext cx="1262063" cy="3834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Update </a:t>
            </a:r>
            <a:r>
              <a:rPr kumimoji="0" lang="en-US" altLang="ja-JP" sz="800" b="0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close_flag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5" name="正方形/長方形 155"/>
          <p:cNvSpPr>
            <a:spLocks noChangeArrowheads="1"/>
          </p:cNvSpPr>
          <p:nvPr/>
        </p:nvSpPr>
        <p:spPr bwMode="auto">
          <a:xfrm>
            <a:off x="6913970" y="3765679"/>
            <a:ext cx="1262063" cy="3834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Update trx_init_flag for each funder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6" name="正方形/長方形 155"/>
          <p:cNvSpPr>
            <a:spLocks noChangeArrowheads="1"/>
          </p:cNvSpPr>
          <p:nvPr/>
        </p:nvSpPr>
        <p:spPr bwMode="auto">
          <a:xfrm>
            <a:off x="6910338" y="3765678"/>
            <a:ext cx="1265696" cy="3834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Update trx_exit_flag for each funder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7" name="正方形/長方形 155"/>
          <p:cNvSpPr>
            <a:spLocks noChangeArrowheads="1"/>
          </p:cNvSpPr>
          <p:nvPr/>
        </p:nvSpPr>
        <p:spPr bwMode="auto">
          <a:xfrm>
            <a:off x="6917602" y="3765677"/>
            <a:ext cx="1262063" cy="3834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Update exec_flag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8" name="正方形/長方形 155"/>
          <p:cNvSpPr>
            <a:spLocks noChangeArrowheads="1"/>
          </p:cNvSpPr>
          <p:nvPr/>
        </p:nvSpPr>
        <p:spPr bwMode="auto">
          <a:xfrm>
            <a:off x="6923037" y="3771463"/>
            <a:ext cx="1262063" cy="366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noProof="0" dirty="0">
                <a:solidFill>
                  <a:srgbClr val="000000"/>
                </a:solidFill>
                <a:latin typeface="Arial"/>
                <a:ea typeface="Meiryo UI" charset="0"/>
                <a:cs typeface="Meiryo UI" charset="0"/>
              </a:rPr>
              <a:t>Update return_flag for each funder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49" name="正方形/長方形 155"/>
          <p:cNvSpPr>
            <a:spLocks noChangeArrowheads="1"/>
          </p:cNvSpPr>
          <p:nvPr/>
        </p:nvSpPr>
        <p:spPr bwMode="auto">
          <a:xfrm>
            <a:off x="6923037" y="3770401"/>
            <a:ext cx="1262063" cy="366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noProof="0" dirty="0">
                <a:solidFill>
                  <a:srgbClr val="000000"/>
                </a:solidFill>
                <a:latin typeface="Arial"/>
                <a:ea typeface="Meiryo UI" charset="0"/>
                <a:cs typeface="Meiryo UI" charset="0"/>
              </a:rPr>
              <a:t>Update valid_flag</a:t>
            </a:r>
            <a:endParaRPr kumimoji="0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0" name="正方形/長方形 155"/>
          <p:cNvSpPr>
            <a:spLocks noChangeArrowheads="1"/>
          </p:cNvSpPr>
          <p:nvPr/>
        </p:nvSpPr>
        <p:spPr bwMode="auto">
          <a:xfrm>
            <a:off x="7119542" y="1916832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468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1" name="正方形/長方形 155"/>
          <p:cNvSpPr>
            <a:spLocks noChangeArrowheads="1"/>
          </p:cNvSpPr>
          <p:nvPr/>
        </p:nvSpPr>
        <p:spPr bwMode="auto">
          <a:xfrm>
            <a:off x="7119542" y="1910351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480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2" name="正方形/長方形 155"/>
          <p:cNvSpPr>
            <a:spLocks noChangeArrowheads="1"/>
          </p:cNvSpPr>
          <p:nvPr/>
        </p:nvSpPr>
        <p:spPr bwMode="auto">
          <a:xfrm>
            <a:off x="7119542" y="1916832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485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3" name="正方形/長方形 155"/>
          <p:cNvSpPr>
            <a:spLocks noChangeArrowheads="1"/>
          </p:cNvSpPr>
          <p:nvPr/>
        </p:nvSpPr>
        <p:spPr bwMode="auto">
          <a:xfrm>
            <a:off x="7119542" y="1916832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490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4" name="正方形/長方形 155"/>
          <p:cNvSpPr>
            <a:spLocks noChangeArrowheads="1"/>
          </p:cNvSpPr>
          <p:nvPr/>
        </p:nvSpPr>
        <p:spPr bwMode="auto">
          <a:xfrm>
            <a:off x="7119541" y="1910351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580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5" name="正方形/長方形 155"/>
          <p:cNvSpPr>
            <a:spLocks noChangeArrowheads="1"/>
          </p:cNvSpPr>
          <p:nvPr/>
        </p:nvSpPr>
        <p:spPr bwMode="auto">
          <a:xfrm>
            <a:off x="7119540" y="1901158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530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6" name="正方形/長方形 155"/>
          <p:cNvSpPr>
            <a:spLocks noChangeArrowheads="1"/>
          </p:cNvSpPr>
          <p:nvPr/>
        </p:nvSpPr>
        <p:spPr bwMode="auto">
          <a:xfrm>
            <a:off x="7119540" y="1911728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581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7" name="正方形/長方形 155"/>
          <p:cNvSpPr>
            <a:spLocks noChangeArrowheads="1"/>
          </p:cNvSpPr>
          <p:nvPr/>
        </p:nvSpPr>
        <p:spPr bwMode="auto">
          <a:xfrm>
            <a:off x="7119537" y="1919003"/>
            <a:ext cx="811701" cy="2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36000" rIns="36000" anchor="ctr"/>
          <a:lstStyle/>
          <a:p>
            <a:pPr marL="88900" marR="0" lvl="0" indent="-88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eiryo UI" charset="0"/>
                <a:cs typeface="Meiryo UI" charset="0"/>
              </a:rPr>
              <a:t>Block 599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eiryo UI" charset="0"/>
              <a:cs typeface="Meiryo UI" charset="0"/>
            </a:endParaRPr>
          </a:p>
        </p:txBody>
      </p:sp>
      <p:sp>
        <p:nvSpPr>
          <p:cNvPr id="59" name="角丸四角形 46"/>
          <p:cNvSpPr>
            <a:spLocks noChangeArrowheads="1"/>
          </p:cNvSpPr>
          <p:nvPr/>
        </p:nvSpPr>
        <p:spPr bwMode="auto">
          <a:xfrm>
            <a:off x="517698" y="5219831"/>
            <a:ext cx="809625" cy="323850"/>
          </a:xfrm>
          <a:prstGeom prst="roundRect">
            <a:avLst>
              <a:gd name="adj" fmla="val 15889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27000" rIns="27000" anchor="ctr"/>
          <a:lstStyle/>
          <a:p>
            <a:pPr algn="ctr">
              <a:defRPr/>
            </a:pPr>
            <a:r>
              <a:rPr lang="en-GB" altLang="ja-JP" sz="750" dirty="0">
                <a:solidFill>
                  <a:schemeClr val="bg1"/>
                </a:solidFill>
                <a:latin typeface="Arial" charset="0"/>
                <a:cs typeface="ＭＳ Ｐゴシック" charset="0"/>
              </a:rPr>
              <a:t>11. Validate Closure</a:t>
            </a:r>
            <a:endParaRPr kumimoji="1" lang="ja-JP" altLang="en-US" sz="750" dirty="0">
              <a:solidFill>
                <a:schemeClr val="bg1"/>
              </a:solidFill>
              <a:latin typeface="Arial" charset="0"/>
              <a:cs typeface="ＭＳ Ｐゴシック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97227"/>
              </p:ext>
            </p:extLst>
          </p:nvPr>
        </p:nvGraphicFramePr>
        <p:xfrm>
          <a:off x="1173733" y="5661248"/>
          <a:ext cx="6096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660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Permissioned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Secured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Transparent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Privacy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Unlikable identity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Auditability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Append only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Automatic Processing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Built-in Validations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Reduced Effort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660765" y="4512971"/>
            <a:ext cx="199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i="1" dirty="0"/>
              <a:t>*A block may contain more than one transaction and each of them hashed.</a:t>
            </a:r>
          </a:p>
          <a:p>
            <a:r>
              <a:rPr lang="en-US" sz="800" i="1" dirty="0"/>
              <a:t>*References to web services for validations are not demonstrated here.</a:t>
            </a:r>
            <a:endParaRPr lang="en-IN" sz="800" i="1" dirty="0"/>
          </a:p>
        </p:txBody>
      </p:sp>
      <p:sp>
        <p:nvSpPr>
          <p:cNvPr id="28" name="Down Arrow Callout 27"/>
          <p:cNvSpPr/>
          <p:nvPr/>
        </p:nvSpPr>
        <p:spPr>
          <a:xfrm>
            <a:off x="6855233" y="1268759"/>
            <a:ext cx="1425984" cy="555997"/>
          </a:xfrm>
          <a:prstGeom prst="downArrowCallout">
            <a:avLst>
              <a:gd name="adj1" fmla="val 15326"/>
              <a:gd name="adj2" fmla="val 21888"/>
              <a:gd name="adj3" fmla="val 12550"/>
              <a:gd name="adj4" fmla="val 456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COP- Certification Authority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17460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5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1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10" grpId="0" animBg="1"/>
      <p:bldP spid="10" grpId="1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41" grpId="3" animBg="1"/>
      <p:bldP spid="42" grpId="0"/>
      <p:bldP spid="42" grpId="1"/>
      <p:bldP spid="42" grpId="2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/>
      <p:bldP spid="50" grpId="1"/>
      <p:bldP spid="50" grpId="2"/>
      <p:bldP spid="50" grpId="3"/>
      <p:bldP spid="51" grpId="0"/>
      <p:bldP spid="51" grpId="1"/>
      <p:bldP spid="51" grpId="2"/>
      <p:bldP spid="51" grpId="3"/>
      <p:bldP spid="52" grpId="0"/>
      <p:bldP spid="52" grpId="1"/>
      <p:bldP spid="52" grpId="2"/>
      <p:bldP spid="52" grpId="3"/>
      <p:bldP spid="53" grpId="0"/>
      <p:bldP spid="53" grpId="1"/>
      <p:bldP spid="53" grpId="2"/>
      <p:bldP spid="53" grpId="3"/>
      <p:bldP spid="54" grpId="0"/>
      <p:bldP spid="54" grpId="1"/>
      <p:bldP spid="54" grpId="2"/>
      <p:bldP spid="54" grpId="3"/>
      <p:bldP spid="55" grpId="0"/>
      <p:bldP spid="55" grpId="1"/>
      <p:bldP spid="55" grpId="2"/>
      <p:bldP spid="55" grpId="3"/>
      <p:bldP spid="55" grpId="4"/>
      <p:bldP spid="56" grpId="0"/>
      <p:bldP spid="56" grpId="1"/>
      <p:bldP spid="56" grpId="2"/>
      <p:bldP spid="56" grpId="3"/>
      <p:bldP spid="57" grpId="0"/>
      <p:bldP spid="57" grpId="1"/>
      <p:bldP spid="57" grpId="2"/>
      <p:bldP spid="59" grpId="0" animBg="1"/>
      <p:bldP spid="59" grpId="1" animBg="1"/>
      <p:bldP spid="59" grpId="2" animBg="1"/>
      <p:bldP spid="61" grpId="0"/>
      <p:bldP spid="61" grpId="1"/>
      <p:bldP spid="28" grpId="0" animBg="1"/>
      <p:bldP spid="28" grpId="1" animBg="1"/>
      <p:bldP spid="28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456892"/>
            <a:ext cx="6172200" cy="188595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Thank you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32" y="4997881"/>
            <a:ext cx="4212580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N.415, Fourth Floor, 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The Corporate Center Phase I, Nirmal Lifestyle, 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L B.S Marg, Mulund West, Mumbai</a:t>
            </a: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</a:rPr>
              <a:t>Maharashtra - 400080 India. </a:t>
            </a:r>
          </a:p>
          <a:p>
            <a:endParaRPr lang="en-US" sz="13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4997880"/>
          </a:xfrm>
          <a:prstGeom prst="rect">
            <a:avLst/>
          </a:prstGeom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171" y="5052433"/>
            <a:ext cx="685971" cy="664701"/>
          </a:xfrm>
          <a:prstGeom prst="rect">
            <a:avLst/>
          </a:prstGeom>
        </p:spPr>
      </p:pic>
      <p:pic>
        <p:nvPicPr>
          <p:cNvPr id="20" name="Picture 19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70" y="5052433"/>
            <a:ext cx="695262" cy="677609"/>
          </a:xfrm>
          <a:prstGeom prst="rect">
            <a:avLst/>
          </a:prstGeom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42" y="5052433"/>
            <a:ext cx="645240" cy="65503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Copyright © 2017 RapidQube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132" y="6072155"/>
            <a:ext cx="26547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b="1" dirty="0">
                <a:solidFill>
                  <a:schemeClr val="tx2">
                    <a:lumMod val="75000"/>
                  </a:schemeClr>
                </a:solidFill>
              </a:rPr>
              <a:t>Email: info@rapidqube.com</a:t>
            </a:r>
          </a:p>
          <a:p>
            <a:r>
              <a:rPr lang="en-IN" sz="1350" b="1" dirty="0">
                <a:solidFill>
                  <a:schemeClr val="tx2">
                    <a:lumMod val="75000"/>
                  </a:schemeClr>
                </a:solidFill>
              </a:rPr>
              <a:t>Phone: +91 22 256 73235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238018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ding" id="{86C9CDE9-0240-4BB0-A297-D6E711BEF987}" vid="{DF8B56BD-04EE-47E0-B853-FE268743A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Headding</Template>
  <TotalTime>4945</TotalTime>
  <Words>427</Words>
  <Application>Microsoft Office PowerPoint</Application>
  <PresentationFormat>On-screen Show (4:3)</PresentationFormat>
  <Paragraphs>92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Meiryo UI</vt:lpstr>
      <vt:lpstr>Wingdings</vt:lpstr>
      <vt:lpstr>Office Theme</vt:lpstr>
      <vt:lpstr>RaCP v1.0 Crowd Funding Platform</vt:lpstr>
      <vt:lpstr>Rapid Crowdfunding Platform (RaCP)</vt:lpstr>
      <vt:lpstr>Participants</vt:lpstr>
      <vt:lpstr>Processes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Mohanraj P B</dc:creator>
  <cp:lastModifiedBy>Mohanraj P B</cp:lastModifiedBy>
  <cp:revision>117</cp:revision>
  <dcterms:created xsi:type="dcterms:W3CDTF">2017-02-21T03:51:18Z</dcterms:created>
  <dcterms:modified xsi:type="dcterms:W3CDTF">2017-05-14T10:58:55Z</dcterms:modified>
</cp:coreProperties>
</file>