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theme/themeOverride8.xml" ContentType="application/vnd.openxmlformats-officedocument.themeOverride+xml"/>
  <Override PartName="/ppt/theme/themeOverride9.xml" ContentType="application/vnd.openxmlformats-officedocument.themeOverride+xml"/>
  <Override PartName="/ppt/theme/themeOverride10.xml" ContentType="application/vnd.openxmlformats-officedocument.themeOverride+xml"/>
  <Override PartName="/ppt/theme/themeOverride11.xml" ContentType="application/vnd.openxmlformats-officedocument.themeOverride+xml"/>
  <Override PartName="/ppt/theme/themeOverride12.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 id="2147483661" r:id="rId2"/>
  </p:sldMasterIdLst>
  <p:notesMasterIdLst>
    <p:notesMasterId r:id="rId16"/>
  </p:notesMasterIdLst>
  <p:sldIdLst>
    <p:sldId id="268" r:id="rId3"/>
    <p:sldId id="321" r:id="rId4"/>
    <p:sldId id="322" r:id="rId5"/>
    <p:sldId id="323" r:id="rId6"/>
    <p:sldId id="320" r:id="rId7"/>
    <p:sldId id="324" r:id="rId8"/>
    <p:sldId id="325" r:id="rId9"/>
    <p:sldId id="326" r:id="rId10"/>
    <p:sldId id="327" r:id="rId11"/>
    <p:sldId id="328" r:id="rId12"/>
    <p:sldId id="329" r:id="rId13"/>
    <p:sldId id="330" r:id="rId14"/>
    <p:sldId id="331" r:id="rId15"/>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207" d="100"/>
          <a:sy n="207" d="100"/>
        </p:scale>
        <p:origin x="460"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2382" y="4800600"/>
            <a:ext cx="9141619" cy="3429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569214"/>
            <a:ext cx="7543800" cy="2674620"/>
          </a:xfrm>
        </p:spPr>
        <p:txBody>
          <a:bodyPr anchor="b">
            <a:normAutofit/>
          </a:bodyPr>
          <a:lstStyle>
            <a:lvl1pPr algn="l">
              <a:lnSpc>
                <a:spcPct val="90000"/>
              </a:lnSpc>
              <a:defRPr sz="6000" spc="-38"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25038" y="3483864"/>
            <a:ext cx="7543800" cy="857250"/>
          </a:xfrm>
        </p:spPr>
        <p:txBody>
          <a:bodyPr lIns="91440" rIns="91440">
            <a:normAutofit/>
          </a:bodyPr>
          <a:lstStyle>
            <a:lvl1pPr marL="0" indent="0" algn="l">
              <a:buNone/>
              <a:defRPr sz="1800" cap="all" spc="150" baseline="0">
                <a:solidFill>
                  <a:schemeClr val="tx1"/>
                </a:solidFill>
                <a:latin typeface="+mn-lt"/>
              </a:defRPr>
            </a:lvl1pPr>
            <a:lvl2pPr marL="342900" indent="0" algn="ctr">
              <a:buNone/>
              <a:defRPr sz="18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905744" y="3356056"/>
            <a:ext cx="740664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7/6/2023</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966713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7/6/2023</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702809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2382" y="4800600"/>
            <a:ext cx="9141619" cy="3429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69214"/>
            <a:ext cx="7543800" cy="2674620"/>
          </a:xfrm>
        </p:spPr>
        <p:txBody>
          <a:bodyPr anchor="b" anchorCtr="0">
            <a:normAutofit/>
          </a:bodyPr>
          <a:lstStyle>
            <a:lvl1pPr>
              <a:lnSpc>
                <a:spcPct val="90000"/>
              </a:lnSpc>
              <a:defRPr sz="6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3497580"/>
            <a:ext cx="7543800" cy="857250"/>
          </a:xfrm>
        </p:spPr>
        <p:txBody>
          <a:bodyPr lIns="91440" rIns="91440" anchor="t" anchorCtr="0">
            <a:normAutofit/>
          </a:bodyPr>
          <a:lstStyle>
            <a:lvl1pPr marL="0" indent="0">
              <a:buNone/>
              <a:defRPr sz="1800" cap="all" spc="150" baseline="0">
                <a:solidFill>
                  <a:schemeClr val="tx1"/>
                </a:solidFill>
                <a:latin typeface="+mn-lt"/>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905744" y="3363849"/>
            <a:ext cx="740664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7/6/2023</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033823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14953"/>
            <a:ext cx="7543800" cy="1088068"/>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60" y="1590675"/>
            <a:ext cx="3479802" cy="281114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86958" y="1590675"/>
            <a:ext cx="3479802" cy="281114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7/6/2023</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528920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14953"/>
            <a:ext cx="7543800" cy="1088068"/>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543050"/>
            <a:ext cx="3479802" cy="552212"/>
          </a:xfrm>
        </p:spPr>
        <p:txBody>
          <a:bodyPr lIns="91440" rIns="91440" anchor="ctr">
            <a:normAutofit/>
          </a:bodyPr>
          <a:lstStyle>
            <a:lvl1pPr marL="0" indent="0">
              <a:buNone/>
              <a:defRPr sz="1500" b="0" cap="all" baseline="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822960" y="2218706"/>
            <a:ext cx="3479802" cy="21831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86958" y="1543050"/>
            <a:ext cx="3479802" cy="552212"/>
          </a:xfrm>
        </p:spPr>
        <p:txBody>
          <a:bodyPr lIns="91440" rIns="91440" anchor="ctr">
            <a:normAutofit/>
          </a:bodyPr>
          <a:lstStyle>
            <a:lvl1pPr marL="0" indent="0">
              <a:buNone/>
              <a:defRPr sz="1500" b="0" cap="all" baseline="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886958" y="2218705"/>
            <a:ext cx="3479802" cy="21831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7/6/2023</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574247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7/6/2023</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318428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2382" y="4800600"/>
            <a:ext cx="9141619" cy="3429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7/6/2023</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98038656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2" y="0"/>
            <a:ext cx="3490722" cy="51435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82600" y="589788"/>
            <a:ext cx="2638175" cy="1570481"/>
          </a:xfrm>
        </p:spPr>
        <p:txBody>
          <a:bodyPr anchor="b">
            <a:normAutofit/>
          </a:bodyPr>
          <a:lstStyle>
            <a:lvl1pPr>
              <a:lnSpc>
                <a:spcPct val="90000"/>
              </a:lnSpc>
              <a:defRPr sz="27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094238" y="609600"/>
            <a:ext cx="4446258" cy="39710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82599" y="2282288"/>
            <a:ext cx="2638175" cy="2298379"/>
          </a:xfrm>
        </p:spPr>
        <p:txBody>
          <a:bodyPr lIns="91440" rIns="91440">
            <a:normAutofit/>
          </a:bodyPr>
          <a:lstStyle>
            <a:lvl1pPr marL="0" indent="0">
              <a:buNone/>
              <a:defRPr sz="1350">
                <a:solidFill>
                  <a:srgbClr val="FFFFFF"/>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a:xfrm>
            <a:off x="482598" y="4834890"/>
            <a:ext cx="2638176" cy="273844"/>
          </a:xfrm>
        </p:spPr>
        <p:txBody>
          <a:bodyPr/>
          <a:lstStyle>
            <a:lvl1pPr algn="l">
              <a:defRPr/>
            </a:lvl1pPr>
          </a:lstStyle>
          <a:p>
            <a:fld id="{92BEA474-078D-4E9B-9B14-09A87B19DC46}" type="datetime1">
              <a:rPr lang="en-US" smtClean="0"/>
              <a:t>7/6/2023</a:t>
            </a:fld>
            <a:endParaRPr lang="en-US" dirty="0"/>
          </a:p>
        </p:txBody>
      </p:sp>
      <p:sp>
        <p:nvSpPr>
          <p:cNvPr id="6" name="Footer Placeholder 5"/>
          <p:cNvSpPr>
            <a:spLocks noGrp="1"/>
          </p:cNvSpPr>
          <p:nvPr>
            <p:ph type="ftr" sz="quarter" idx="11"/>
          </p:nvPr>
        </p:nvSpPr>
        <p:spPr>
          <a:xfrm>
            <a:off x="4094238" y="4834890"/>
            <a:ext cx="4000514" cy="273844"/>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05702837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3433762"/>
            <a:ext cx="9141619" cy="1709738"/>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2" y="0"/>
            <a:ext cx="9143989" cy="3433763"/>
          </a:xfrm>
          <a:solidFill>
            <a:schemeClr val="bg1">
              <a:lumMod val="85000"/>
            </a:schemeClr>
          </a:solidFill>
        </p:spPr>
        <p:txBody>
          <a:bodyPr lIns="457200" tIns="457200"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2" name="Title 1"/>
          <p:cNvSpPr>
            <a:spLocks noGrp="1"/>
          </p:cNvSpPr>
          <p:nvPr>
            <p:ph type="title"/>
          </p:nvPr>
        </p:nvSpPr>
        <p:spPr>
          <a:xfrm>
            <a:off x="822960" y="3599521"/>
            <a:ext cx="7585234" cy="557762"/>
          </a:xfrm>
        </p:spPr>
        <p:txBody>
          <a:bodyPr tIns="0" bIns="0" anchor="b">
            <a:noAutofit/>
          </a:bodyPr>
          <a:lstStyle>
            <a:lvl1pPr>
              <a:defRPr sz="27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822959" y="4286250"/>
            <a:ext cx="7584948" cy="457200"/>
          </a:xfrm>
        </p:spPr>
        <p:txBody>
          <a:bodyPr lIns="91440" tIns="0" rIns="91440" bIns="0">
            <a:normAutofit/>
          </a:bodyPr>
          <a:lstStyle>
            <a:lvl1pPr marL="0" indent="0">
              <a:spcBef>
                <a:spcPts val="0"/>
              </a:spcBef>
              <a:spcAft>
                <a:spcPts val="450"/>
              </a:spcAft>
              <a:buNone/>
              <a:defRPr sz="1350">
                <a:solidFill>
                  <a:srgbClr val="FFFFFF"/>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7/6/2023</a:t>
            </a:fld>
            <a:endParaRPr lang="en-US" dirty="0"/>
          </a:p>
        </p:txBody>
      </p:sp>
      <p:sp>
        <p:nvSpPr>
          <p:cNvPr id="6" name="Footer Placeholder 5"/>
          <p:cNvSpPr>
            <a:spLocks noGrp="1"/>
          </p:cNvSpPr>
          <p:nvPr>
            <p:ph type="ftr" sz="quarter" idx="11"/>
          </p:nvPr>
        </p:nvSpPr>
        <p:spPr>
          <a:xfrm>
            <a:off x="822959" y="4835129"/>
            <a:ext cx="5113697" cy="273844"/>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2925406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7.xml"/><Relationship Id="rId3" Type="http://schemas.openxmlformats.org/officeDocument/2006/relationships/slideLayout" Target="../slideLayouts/slideLayout12.xml"/><Relationship Id="rId7" Type="http://schemas.openxmlformats.org/officeDocument/2006/relationships/slideLayout" Target="../slideLayouts/slideLayout16.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slideLayout" Target="../slideLayouts/slideLayout15.xml"/><Relationship Id="rId5" Type="http://schemas.openxmlformats.org/officeDocument/2006/relationships/slideLayout" Target="../slideLayouts/slideLayout14.xml"/><Relationship Id="rId10" Type="http://schemas.openxmlformats.org/officeDocument/2006/relationships/theme" Target="../theme/theme2.xml"/><Relationship Id="rId4" Type="http://schemas.openxmlformats.org/officeDocument/2006/relationships/slideLayout" Target="../slideLayouts/slideLayout13.xml"/><Relationship Id="rId9"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2382" y="4800600"/>
            <a:ext cx="9141619" cy="3429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14953"/>
            <a:ext cx="7543800" cy="1088068"/>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22960" y="1581151"/>
            <a:ext cx="7543800" cy="2820668"/>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163819" y="4835129"/>
            <a:ext cx="1938638" cy="273844"/>
          </a:xfrm>
          <a:prstGeom prst="rect">
            <a:avLst/>
          </a:prstGeom>
        </p:spPr>
        <p:txBody>
          <a:bodyPr vert="horz" lIns="91440" tIns="45720" rIns="91440" bIns="45720" rtlCol="0" anchor="ctr"/>
          <a:lstStyle>
            <a:lvl1pPr algn="r">
              <a:defRPr sz="600">
                <a:solidFill>
                  <a:srgbClr val="FFFFFF"/>
                </a:solidFill>
              </a:defRPr>
            </a:lvl1pPr>
          </a:lstStyle>
          <a:p>
            <a:fld id="{62D6E202-B606-4609-B914-27C9371A1F6D}" type="datetime1">
              <a:rPr lang="en-US" smtClean="0"/>
              <a:t>7/6/2023</a:t>
            </a:fld>
            <a:endParaRPr lang="en-US" dirty="0"/>
          </a:p>
        </p:txBody>
      </p:sp>
      <p:sp>
        <p:nvSpPr>
          <p:cNvPr id="5" name="Footer Placeholder 4"/>
          <p:cNvSpPr>
            <a:spLocks noGrp="1"/>
          </p:cNvSpPr>
          <p:nvPr>
            <p:ph type="ftr" sz="quarter" idx="3"/>
          </p:nvPr>
        </p:nvSpPr>
        <p:spPr>
          <a:xfrm>
            <a:off x="822959" y="4835129"/>
            <a:ext cx="5113697" cy="273844"/>
          </a:xfrm>
          <a:prstGeom prst="rect">
            <a:avLst/>
          </a:prstGeom>
        </p:spPr>
        <p:txBody>
          <a:bodyPr vert="horz" lIns="91440" tIns="45720" rIns="91440" bIns="45720" rtlCol="0" anchor="ctr"/>
          <a:lstStyle>
            <a:lvl1pPr algn="l">
              <a:defRPr sz="6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8245186" y="4835129"/>
            <a:ext cx="585008" cy="273844"/>
          </a:xfrm>
          <a:prstGeom prst="rect">
            <a:avLst/>
          </a:prstGeom>
        </p:spPr>
        <p:txBody>
          <a:bodyPr vert="horz" lIns="91440" tIns="45720" rIns="91440" bIns="45720" rtlCol="0" anchor="ctr"/>
          <a:lstStyle>
            <a:lvl1pPr algn="l">
              <a:defRPr sz="6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895149" y="1423035"/>
            <a:ext cx="74752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70814958"/>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Lst>
  <p:hf sldNum="0" hdr="0" ftr="0" dt="0"/>
  <p:txStyles>
    <p:titleStyle>
      <a:lvl1pPr algn="l" defTabSz="685800" rtl="0" eaLnBrk="1" latinLnBrk="0" hangingPunct="1">
        <a:lnSpc>
          <a:spcPct val="90000"/>
        </a:lnSpc>
        <a:spcBef>
          <a:spcPct val="0"/>
        </a:spcBef>
        <a:buNone/>
        <a:defRPr sz="3525" i="0" kern="1200" spc="-38" baseline="0">
          <a:solidFill>
            <a:schemeClr val="tx1">
              <a:lumMod val="75000"/>
              <a:lumOff val="25000"/>
            </a:schemeClr>
          </a:solidFill>
          <a:latin typeface="+mj-lt"/>
          <a:ea typeface="+mj-ea"/>
          <a:cs typeface="+mj-cs"/>
        </a:defRPr>
      </a:lvl1pPr>
    </p:titleStyle>
    <p:bodyStyle>
      <a:lvl1pPr marL="68580" indent="-68580" algn="l" defTabSz="685800" rtl="0" eaLnBrk="1" latinLnBrk="0" hangingPunct="1">
        <a:lnSpc>
          <a:spcPct val="110000"/>
        </a:lnSpc>
        <a:spcBef>
          <a:spcPts val="900"/>
        </a:spcBef>
        <a:spcAft>
          <a:spcPts val="150"/>
        </a:spcAft>
        <a:buClr>
          <a:schemeClr val="accent1"/>
        </a:buClr>
        <a:buSzPct val="100000"/>
        <a:buFont typeface="Calibri" panose="020F0502020204030204" pitchFamily="34" charset="0"/>
        <a:buChar char=" "/>
        <a:defRPr sz="1425" kern="1200">
          <a:solidFill>
            <a:schemeClr val="tx1">
              <a:lumMod val="75000"/>
              <a:lumOff val="25000"/>
            </a:schemeClr>
          </a:solidFill>
          <a:latin typeface="+mn-lt"/>
          <a:ea typeface="+mn-ea"/>
          <a:cs typeface="+mn-cs"/>
        </a:defRPr>
      </a:lvl1pPr>
      <a:lvl2pPr marL="288036" indent="-137160" algn="l" defTabSz="685800" rtl="0" eaLnBrk="1" latinLnBrk="0" hangingPunct="1">
        <a:lnSpc>
          <a:spcPct val="100000"/>
        </a:lnSpc>
        <a:spcBef>
          <a:spcPts val="150"/>
        </a:spcBef>
        <a:spcAft>
          <a:spcPts val="300"/>
        </a:spcAft>
        <a:buClrTx/>
        <a:buFont typeface="Calibri" pitchFamily="34" charset="0"/>
        <a:buChar char="◦"/>
        <a:defRPr sz="1275" kern="1200">
          <a:solidFill>
            <a:schemeClr val="tx1">
              <a:lumMod val="75000"/>
              <a:lumOff val="25000"/>
            </a:schemeClr>
          </a:solidFill>
          <a:latin typeface="+mn-lt"/>
          <a:ea typeface="+mn-ea"/>
          <a:cs typeface="+mn-cs"/>
        </a:defRPr>
      </a:lvl2pPr>
      <a:lvl3pPr marL="425196" indent="-137160" algn="l" defTabSz="685800" rtl="0" eaLnBrk="1" latinLnBrk="0" hangingPunct="1">
        <a:lnSpc>
          <a:spcPct val="100000"/>
        </a:lnSpc>
        <a:spcBef>
          <a:spcPts val="150"/>
        </a:spcBef>
        <a:spcAft>
          <a:spcPts val="300"/>
        </a:spcAft>
        <a:buClrTx/>
        <a:buFont typeface="Calibri" pitchFamily="34" charset="0"/>
        <a:buChar char="◦"/>
        <a:defRPr sz="975" kern="1200">
          <a:solidFill>
            <a:schemeClr val="tx1">
              <a:lumMod val="75000"/>
              <a:lumOff val="25000"/>
            </a:schemeClr>
          </a:solidFill>
          <a:latin typeface="+mn-lt"/>
          <a:ea typeface="+mn-ea"/>
          <a:cs typeface="+mn-cs"/>
        </a:defRPr>
      </a:lvl3pPr>
      <a:lvl4pPr marL="562356" indent="-137160" algn="l" defTabSz="685800" rtl="0" eaLnBrk="1" latinLnBrk="0" hangingPunct="1">
        <a:lnSpc>
          <a:spcPct val="100000"/>
        </a:lnSpc>
        <a:spcBef>
          <a:spcPts val="150"/>
        </a:spcBef>
        <a:spcAft>
          <a:spcPts val="300"/>
        </a:spcAft>
        <a:buClrTx/>
        <a:buFont typeface="Calibri" pitchFamily="34" charset="0"/>
        <a:buChar char="◦"/>
        <a:defRPr sz="975" kern="1200">
          <a:solidFill>
            <a:schemeClr val="tx1">
              <a:lumMod val="75000"/>
              <a:lumOff val="25000"/>
            </a:schemeClr>
          </a:solidFill>
          <a:latin typeface="+mn-lt"/>
          <a:ea typeface="+mn-ea"/>
          <a:cs typeface="+mn-cs"/>
        </a:defRPr>
      </a:lvl4pPr>
      <a:lvl5pPr marL="699516" indent="-137160" algn="l" defTabSz="685800" rtl="0" eaLnBrk="1" latinLnBrk="0" hangingPunct="1">
        <a:lnSpc>
          <a:spcPct val="100000"/>
        </a:lnSpc>
        <a:spcBef>
          <a:spcPts val="150"/>
        </a:spcBef>
        <a:spcAft>
          <a:spcPts val="300"/>
        </a:spcAft>
        <a:buClrTx/>
        <a:buFont typeface="Calibri" pitchFamily="34" charset="0"/>
        <a:buChar char="◦"/>
        <a:defRPr sz="975"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11.xml"/><Relationship Id="rId1" Type="http://schemas.openxmlformats.org/officeDocument/2006/relationships/themeOverride" Target="../theme/themeOverride9.xml"/></Relationships>
</file>

<file path=ppt/slides/_rels/slide11.xml.rels><?xml version="1.0" encoding="UTF-8" standalone="yes"?>
<Relationships xmlns="http://schemas.openxmlformats.org/package/2006/relationships"><Relationship Id="rId3" Type="http://schemas.openxmlformats.org/officeDocument/2006/relationships/hyperlink" Target="http://localhost:8501/#loan-approval-chatbot" TargetMode="External"/><Relationship Id="rId2" Type="http://schemas.openxmlformats.org/officeDocument/2006/relationships/slideLayout" Target="../slideLayouts/slideLayout11.xml"/><Relationship Id="rId1" Type="http://schemas.openxmlformats.org/officeDocument/2006/relationships/themeOverride" Target="../theme/themeOverride10.xml"/><Relationship Id="rId5" Type="http://schemas.openxmlformats.org/officeDocument/2006/relationships/image" Target="../media/image10.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themeOverride" Target="../theme/themeOverride11.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themeOverride" Target="../theme/themeOverride1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themeOverride" Target="../theme/themeOverride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11.xml"/><Relationship Id="rId1" Type="http://schemas.openxmlformats.org/officeDocument/2006/relationships/themeOverride" Target="../theme/themeOverride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themeOverride" Target="../theme/themeOverride3.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themeOverride" Target="../theme/themeOverride4.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11.xml"/><Relationship Id="rId1" Type="http://schemas.openxmlformats.org/officeDocument/2006/relationships/themeOverride" Target="../theme/themeOverride5.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11.xml"/><Relationship Id="rId1" Type="http://schemas.openxmlformats.org/officeDocument/2006/relationships/themeOverride" Target="../theme/themeOverride6.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11.xml"/><Relationship Id="rId1" Type="http://schemas.openxmlformats.org/officeDocument/2006/relationships/themeOverride" Target="../theme/themeOverride7.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themeOverride" Target="../theme/themeOverr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10AF38-26DF-48B3-952C-4A9091D6863C}"/>
              </a:ext>
            </a:extLst>
          </p:cNvPr>
          <p:cNvSpPr>
            <a:spLocks noGrp="1"/>
          </p:cNvSpPr>
          <p:nvPr>
            <p:ph type="ctrTitle"/>
          </p:nvPr>
        </p:nvSpPr>
        <p:spPr>
          <a:xfrm>
            <a:off x="486697" y="479323"/>
            <a:ext cx="4689988" cy="2764511"/>
          </a:xfrm>
        </p:spPr>
        <p:txBody>
          <a:bodyPr>
            <a:normAutofit fontScale="90000"/>
          </a:bodyPr>
          <a:lstStyle/>
          <a:p>
            <a:r>
              <a:rPr lang="en" sz="6000" dirty="0"/>
              <a:t>Mor</a:t>
            </a:r>
            <a:r>
              <a:rPr lang="en-US" sz="6000" dirty="0"/>
              <a:t>t</a:t>
            </a:r>
            <a:r>
              <a:rPr lang="en" sz="6000" dirty="0"/>
              <a:t>gage Loan Approval Bot</a:t>
            </a:r>
            <a:endParaRPr lang="en-US" sz="6000" dirty="0"/>
          </a:p>
        </p:txBody>
      </p:sp>
      <p:sp>
        <p:nvSpPr>
          <p:cNvPr id="3" name="Subtitle 2">
            <a:extLst>
              <a:ext uri="{FF2B5EF4-FFF2-40B4-BE49-F238E27FC236}">
                <a16:creationId xmlns:a16="http://schemas.microsoft.com/office/drawing/2014/main" id="{37FC2D8F-56D2-4ADF-B439-0E09E7C37894}"/>
              </a:ext>
            </a:extLst>
          </p:cNvPr>
          <p:cNvSpPr>
            <a:spLocks noGrp="1"/>
          </p:cNvSpPr>
          <p:nvPr>
            <p:ph type="subTitle" idx="1"/>
          </p:nvPr>
        </p:nvSpPr>
        <p:spPr>
          <a:xfrm>
            <a:off x="508176" y="3433979"/>
            <a:ext cx="1783709" cy="1208596"/>
          </a:xfrm>
        </p:spPr>
        <p:txBody>
          <a:bodyPr>
            <a:normAutofit fontScale="85000" lnSpcReduction="20000"/>
          </a:bodyPr>
          <a:lstStyle/>
          <a:p>
            <a:pPr algn="l"/>
            <a:r>
              <a:rPr lang="en-US" sz="1800" dirty="0">
                <a:solidFill>
                  <a:schemeClr val="tx1">
                    <a:lumMod val="85000"/>
                    <a:lumOff val="15000"/>
                  </a:schemeClr>
                </a:solidFill>
              </a:rPr>
              <a:t>Kacie Motley</a:t>
            </a:r>
          </a:p>
          <a:p>
            <a:pPr algn="l"/>
            <a:r>
              <a:rPr lang="en-US" sz="1800" dirty="0">
                <a:solidFill>
                  <a:schemeClr val="tx1">
                    <a:lumMod val="85000"/>
                    <a:lumOff val="15000"/>
                  </a:schemeClr>
                </a:solidFill>
              </a:rPr>
              <a:t>Randy Miyazaki</a:t>
            </a:r>
          </a:p>
          <a:p>
            <a:pPr algn="l"/>
            <a:r>
              <a:rPr lang="en-US" sz="1800" dirty="0">
                <a:solidFill>
                  <a:schemeClr val="tx1">
                    <a:lumMod val="85000"/>
                    <a:lumOff val="15000"/>
                  </a:schemeClr>
                </a:solidFill>
              </a:rPr>
              <a:t>Yi Li</a:t>
            </a:r>
          </a:p>
          <a:p>
            <a:pPr algn="l"/>
            <a:r>
              <a:rPr lang="en-US" sz="1800" dirty="0">
                <a:solidFill>
                  <a:schemeClr val="tx1">
                    <a:lumMod val="85000"/>
                    <a:lumOff val="15000"/>
                  </a:schemeClr>
                </a:solidFill>
              </a:rPr>
              <a:t>Liza Gino</a:t>
            </a:r>
          </a:p>
          <a:p>
            <a:pPr algn="l"/>
            <a:r>
              <a:rPr lang="en-US" sz="1800" dirty="0">
                <a:solidFill>
                  <a:schemeClr val="tx1">
                    <a:lumMod val="85000"/>
                    <a:lumOff val="15000"/>
                  </a:schemeClr>
                </a:solidFill>
              </a:rPr>
              <a:t>Cesar Estrada</a:t>
            </a:r>
          </a:p>
        </p:txBody>
      </p:sp>
      <p:pic>
        <p:nvPicPr>
          <p:cNvPr id="6" name="Picture 5">
            <a:extLst>
              <a:ext uri="{FF2B5EF4-FFF2-40B4-BE49-F238E27FC236}">
                <a16:creationId xmlns:a16="http://schemas.microsoft.com/office/drawing/2014/main" id="{308AC96E-AA33-4309-B51D-072F59E6EC0B}"/>
              </a:ext>
              <a:ext uri="{C183D7F6-B498-43B3-948B-1728B52AA6E4}">
                <adec:decorative xmlns:adec="http://schemas.microsoft.com/office/drawing/2017/decorative" val="1"/>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5667515" y="1"/>
            <a:ext cx="3476486" cy="5143499"/>
          </a:xfrm>
          <a:prstGeom prst="rect">
            <a:avLst/>
          </a:prstGeom>
        </p:spPr>
      </p:pic>
    </p:spTree>
    <p:extLst>
      <p:ext uri="{BB962C8B-B14F-4D97-AF65-F5344CB8AC3E}">
        <p14:creationId xmlns:p14="http://schemas.microsoft.com/office/powerpoint/2010/main" val="39127473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76CB32-901A-4DA0-AA8A-9A7B5A88BFCD}"/>
              </a:ext>
            </a:extLst>
          </p:cNvPr>
          <p:cNvSpPr>
            <a:spLocks noGrp="1"/>
          </p:cNvSpPr>
          <p:nvPr>
            <p:ph type="title"/>
          </p:nvPr>
        </p:nvSpPr>
        <p:spPr>
          <a:xfrm>
            <a:off x="822960" y="214953"/>
            <a:ext cx="7543800" cy="1088068"/>
          </a:xfrm>
        </p:spPr>
        <p:txBody>
          <a:bodyPr>
            <a:normAutofit/>
          </a:bodyPr>
          <a:lstStyle/>
          <a:p>
            <a:r>
              <a:rPr lang="en-US" dirty="0"/>
              <a:t>Conclusion</a:t>
            </a:r>
          </a:p>
        </p:txBody>
      </p:sp>
      <p:sp>
        <p:nvSpPr>
          <p:cNvPr id="4" name="Content Placeholder 3">
            <a:extLst>
              <a:ext uri="{FF2B5EF4-FFF2-40B4-BE49-F238E27FC236}">
                <a16:creationId xmlns:a16="http://schemas.microsoft.com/office/drawing/2014/main" id="{9242A7AF-2F66-1C19-4344-D02BEC5C2F9D}"/>
              </a:ext>
            </a:extLst>
          </p:cNvPr>
          <p:cNvSpPr>
            <a:spLocks noGrp="1"/>
          </p:cNvSpPr>
          <p:nvPr>
            <p:ph idx="1"/>
          </p:nvPr>
        </p:nvSpPr>
        <p:spPr>
          <a:xfrm>
            <a:off x="822960" y="1581151"/>
            <a:ext cx="7543800" cy="1155912"/>
          </a:xfrm>
        </p:spPr>
        <p:txBody>
          <a:bodyPr>
            <a:normAutofit fontScale="92500" lnSpcReduction="10000"/>
          </a:bodyPr>
          <a:lstStyle/>
          <a:p>
            <a:pPr>
              <a:buFont typeface="Arial" panose="020B0604020202020204" pitchFamily="34" charset="0"/>
              <a:buChar char="•"/>
            </a:pPr>
            <a:r>
              <a:rPr lang="en-US" sz="1800" dirty="0"/>
              <a:t> The boosted model demonstrates improved performance compared to the previous model, with higher precision, recall, and F1-score values. This indicates that the model is better at correctly classifying positive samples, while maintaining a reasonable level of correctness and balance between precision and recall.</a:t>
            </a:r>
          </a:p>
          <a:p>
            <a:endParaRPr lang="en-US" dirty="0"/>
          </a:p>
        </p:txBody>
      </p:sp>
      <p:sp>
        <p:nvSpPr>
          <p:cNvPr id="5" name="Content Placeholder 3">
            <a:extLst>
              <a:ext uri="{FF2B5EF4-FFF2-40B4-BE49-F238E27FC236}">
                <a16:creationId xmlns:a16="http://schemas.microsoft.com/office/drawing/2014/main" id="{75280D37-9DC9-ED0A-002E-87E292478131}"/>
              </a:ext>
            </a:extLst>
          </p:cNvPr>
          <p:cNvSpPr txBox="1">
            <a:spLocks/>
          </p:cNvSpPr>
          <p:nvPr/>
        </p:nvSpPr>
        <p:spPr>
          <a:xfrm>
            <a:off x="822960" y="2764552"/>
            <a:ext cx="3749040" cy="1155912"/>
          </a:xfrm>
          <a:prstGeom prst="rect">
            <a:avLst/>
          </a:prstGeom>
        </p:spPr>
        <p:txBody>
          <a:bodyPr vert="horz" lIns="0" tIns="45720" rIns="0" bIns="45720" rtlCol="0">
            <a:normAutofit/>
          </a:bodyPr>
          <a:lstStyle>
            <a:lvl1pPr marL="68580" indent="-68580" algn="l" defTabSz="685800" rtl="0" eaLnBrk="1" latinLnBrk="0" hangingPunct="1">
              <a:lnSpc>
                <a:spcPct val="110000"/>
              </a:lnSpc>
              <a:spcBef>
                <a:spcPts val="900"/>
              </a:spcBef>
              <a:spcAft>
                <a:spcPts val="150"/>
              </a:spcAft>
              <a:buClr>
                <a:schemeClr val="accent1"/>
              </a:buClr>
              <a:buSzPct val="100000"/>
              <a:buFont typeface="Calibri" panose="020F0502020204030204" pitchFamily="34" charset="0"/>
              <a:buChar char=" "/>
              <a:defRPr sz="1425" kern="1200">
                <a:solidFill>
                  <a:schemeClr val="tx1">
                    <a:lumMod val="75000"/>
                    <a:lumOff val="25000"/>
                  </a:schemeClr>
                </a:solidFill>
                <a:latin typeface="+mn-lt"/>
                <a:ea typeface="+mn-ea"/>
                <a:cs typeface="+mn-cs"/>
              </a:defRPr>
            </a:lvl1pPr>
            <a:lvl2pPr marL="288036" indent="-137160" algn="l" defTabSz="685800" rtl="0" eaLnBrk="1" latinLnBrk="0" hangingPunct="1">
              <a:lnSpc>
                <a:spcPct val="100000"/>
              </a:lnSpc>
              <a:spcBef>
                <a:spcPts val="150"/>
              </a:spcBef>
              <a:spcAft>
                <a:spcPts val="300"/>
              </a:spcAft>
              <a:buClrTx/>
              <a:buFont typeface="Calibri" pitchFamily="34" charset="0"/>
              <a:buChar char="◦"/>
              <a:defRPr sz="1275" kern="1200">
                <a:solidFill>
                  <a:schemeClr val="tx1">
                    <a:lumMod val="75000"/>
                    <a:lumOff val="25000"/>
                  </a:schemeClr>
                </a:solidFill>
                <a:latin typeface="+mn-lt"/>
                <a:ea typeface="+mn-ea"/>
                <a:cs typeface="+mn-cs"/>
              </a:defRPr>
            </a:lvl2pPr>
            <a:lvl3pPr marL="425196" indent="-137160" algn="l" defTabSz="685800" rtl="0" eaLnBrk="1" latinLnBrk="0" hangingPunct="1">
              <a:lnSpc>
                <a:spcPct val="100000"/>
              </a:lnSpc>
              <a:spcBef>
                <a:spcPts val="150"/>
              </a:spcBef>
              <a:spcAft>
                <a:spcPts val="300"/>
              </a:spcAft>
              <a:buClrTx/>
              <a:buFont typeface="Calibri" pitchFamily="34" charset="0"/>
              <a:buChar char="◦"/>
              <a:defRPr sz="975" kern="1200">
                <a:solidFill>
                  <a:schemeClr val="tx1">
                    <a:lumMod val="75000"/>
                    <a:lumOff val="25000"/>
                  </a:schemeClr>
                </a:solidFill>
                <a:latin typeface="+mn-lt"/>
                <a:ea typeface="+mn-ea"/>
                <a:cs typeface="+mn-cs"/>
              </a:defRPr>
            </a:lvl3pPr>
            <a:lvl4pPr marL="562356" indent="-137160" algn="l" defTabSz="685800" rtl="0" eaLnBrk="1" latinLnBrk="0" hangingPunct="1">
              <a:lnSpc>
                <a:spcPct val="100000"/>
              </a:lnSpc>
              <a:spcBef>
                <a:spcPts val="150"/>
              </a:spcBef>
              <a:spcAft>
                <a:spcPts val="300"/>
              </a:spcAft>
              <a:buClrTx/>
              <a:buFont typeface="Calibri" pitchFamily="34" charset="0"/>
              <a:buChar char="◦"/>
              <a:defRPr sz="975" kern="1200">
                <a:solidFill>
                  <a:schemeClr val="tx1">
                    <a:lumMod val="75000"/>
                    <a:lumOff val="25000"/>
                  </a:schemeClr>
                </a:solidFill>
                <a:latin typeface="+mn-lt"/>
                <a:ea typeface="+mn-ea"/>
                <a:cs typeface="+mn-cs"/>
              </a:defRPr>
            </a:lvl4pPr>
            <a:lvl5pPr marL="699516" indent="-137160" algn="l" defTabSz="685800" rtl="0" eaLnBrk="1" latinLnBrk="0" hangingPunct="1">
              <a:lnSpc>
                <a:spcPct val="100000"/>
              </a:lnSpc>
              <a:spcBef>
                <a:spcPts val="150"/>
              </a:spcBef>
              <a:spcAft>
                <a:spcPts val="300"/>
              </a:spcAft>
              <a:buClrTx/>
              <a:buFont typeface="Calibri" pitchFamily="34" charset="0"/>
              <a:buChar char="◦"/>
              <a:defRPr sz="975"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a:buFont typeface="Arial" panose="020B0604020202020204" pitchFamily="34" charset="0"/>
              <a:buChar char="•"/>
            </a:pPr>
            <a:r>
              <a:rPr lang="en-US" dirty="0"/>
              <a:t> </a:t>
            </a:r>
            <a:r>
              <a:rPr lang="en-US" sz="1800" dirty="0"/>
              <a:t>Based on the boosted model, we figured out the range for an if-else algorithm in </a:t>
            </a:r>
            <a:r>
              <a:rPr lang="en-US" sz="1800" dirty="0" err="1"/>
              <a:t>Streamlit</a:t>
            </a:r>
            <a:r>
              <a:rPr lang="en-US" sz="1800" dirty="0"/>
              <a:t>.</a:t>
            </a:r>
          </a:p>
          <a:p>
            <a:endParaRPr lang="en-US" dirty="0"/>
          </a:p>
        </p:txBody>
      </p:sp>
      <p:pic>
        <p:nvPicPr>
          <p:cNvPr id="6" name="Picture 5">
            <a:extLst>
              <a:ext uri="{FF2B5EF4-FFF2-40B4-BE49-F238E27FC236}">
                <a16:creationId xmlns:a16="http://schemas.microsoft.com/office/drawing/2014/main" id="{65D8E124-84FE-30A6-F6C6-97AF1D4D8415}"/>
              </a:ext>
            </a:extLst>
          </p:cNvPr>
          <p:cNvPicPr>
            <a:picLocks noChangeAspect="1"/>
          </p:cNvPicPr>
          <p:nvPr/>
        </p:nvPicPr>
        <p:blipFill rotWithShape="1">
          <a:blip r:embed="rId3"/>
          <a:srcRect l="400" r="19708" b="21852"/>
          <a:stretch/>
        </p:blipFill>
        <p:spPr>
          <a:xfrm>
            <a:off x="4572000" y="2898538"/>
            <a:ext cx="3596231" cy="887940"/>
          </a:xfrm>
          <a:prstGeom prst="rect">
            <a:avLst/>
          </a:prstGeom>
        </p:spPr>
      </p:pic>
    </p:spTree>
    <p:extLst>
      <p:ext uri="{BB962C8B-B14F-4D97-AF65-F5344CB8AC3E}">
        <p14:creationId xmlns:p14="http://schemas.microsoft.com/office/powerpoint/2010/main" val="39743946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76CB32-901A-4DA0-AA8A-9A7B5A88BFCD}"/>
              </a:ext>
            </a:extLst>
          </p:cNvPr>
          <p:cNvSpPr>
            <a:spLocks noGrp="1"/>
          </p:cNvSpPr>
          <p:nvPr>
            <p:ph type="title"/>
          </p:nvPr>
        </p:nvSpPr>
        <p:spPr>
          <a:xfrm>
            <a:off x="822960" y="214953"/>
            <a:ext cx="7543800" cy="1088068"/>
          </a:xfrm>
        </p:spPr>
        <p:txBody>
          <a:bodyPr>
            <a:normAutofit/>
          </a:bodyPr>
          <a:lstStyle/>
          <a:p>
            <a:r>
              <a:rPr lang="en-US" dirty="0">
                <a:hlinkClick r:id="rId3"/>
              </a:rPr>
              <a:t>Loan Approval Chatbot</a:t>
            </a:r>
            <a:endParaRPr lang="en-US" dirty="0"/>
          </a:p>
        </p:txBody>
      </p:sp>
      <p:pic>
        <p:nvPicPr>
          <p:cNvPr id="5" name="Content Placeholder 4">
            <a:extLst>
              <a:ext uri="{FF2B5EF4-FFF2-40B4-BE49-F238E27FC236}">
                <a16:creationId xmlns:a16="http://schemas.microsoft.com/office/drawing/2014/main" id="{FD19C403-53EE-E9E9-3DD3-1A189BD4B659}"/>
              </a:ext>
            </a:extLst>
          </p:cNvPr>
          <p:cNvPicPr>
            <a:picLocks noGrp="1" noChangeAspect="1"/>
          </p:cNvPicPr>
          <p:nvPr>
            <p:ph idx="1"/>
          </p:nvPr>
        </p:nvPicPr>
        <p:blipFill>
          <a:blip r:embed="rId4"/>
          <a:stretch>
            <a:fillRect/>
          </a:stretch>
        </p:blipFill>
        <p:spPr>
          <a:xfrm>
            <a:off x="1564007" y="1430926"/>
            <a:ext cx="2675443" cy="2946561"/>
          </a:xfrm>
          <a:prstGeom prst="rect">
            <a:avLst/>
          </a:prstGeom>
        </p:spPr>
      </p:pic>
      <p:pic>
        <p:nvPicPr>
          <p:cNvPr id="6" name="Picture 5">
            <a:extLst>
              <a:ext uri="{FF2B5EF4-FFF2-40B4-BE49-F238E27FC236}">
                <a16:creationId xmlns:a16="http://schemas.microsoft.com/office/drawing/2014/main" id="{860A10FE-E74A-C2E5-4AC3-BCDE63B48627}"/>
              </a:ext>
            </a:extLst>
          </p:cNvPr>
          <p:cNvPicPr>
            <a:picLocks noChangeAspect="1"/>
          </p:cNvPicPr>
          <p:nvPr/>
        </p:nvPicPr>
        <p:blipFill>
          <a:blip r:embed="rId5"/>
          <a:stretch>
            <a:fillRect/>
          </a:stretch>
        </p:blipFill>
        <p:spPr>
          <a:xfrm>
            <a:off x="4899951" y="1430926"/>
            <a:ext cx="2531478" cy="3003412"/>
          </a:xfrm>
          <a:prstGeom prst="rect">
            <a:avLst/>
          </a:prstGeom>
        </p:spPr>
      </p:pic>
    </p:spTree>
    <p:extLst>
      <p:ext uri="{BB962C8B-B14F-4D97-AF65-F5344CB8AC3E}">
        <p14:creationId xmlns:p14="http://schemas.microsoft.com/office/powerpoint/2010/main" val="42706203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76CB32-901A-4DA0-AA8A-9A7B5A88BFCD}"/>
              </a:ext>
            </a:extLst>
          </p:cNvPr>
          <p:cNvSpPr>
            <a:spLocks noGrp="1"/>
          </p:cNvSpPr>
          <p:nvPr>
            <p:ph type="title"/>
          </p:nvPr>
        </p:nvSpPr>
        <p:spPr>
          <a:xfrm>
            <a:off x="822960" y="214953"/>
            <a:ext cx="7543800" cy="1088068"/>
          </a:xfrm>
        </p:spPr>
        <p:txBody>
          <a:bodyPr>
            <a:normAutofit/>
          </a:bodyPr>
          <a:lstStyle/>
          <a:p>
            <a:r>
              <a:rPr lang="en-US" dirty="0"/>
              <a:t>Next Steps</a:t>
            </a:r>
          </a:p>
        </p:txBody>
      </p:sp>
      <p:sp>
        <p:nvSpPr>
          <p:cNvPr id="4" name="Content Placeholder 3">
            <a:extLst>
              <a:ext uri="{FF2B5EF4-FFF2-40B4-BE49-F238E27FC236}">
                <a16:creationId xmlns:a16="http://schemas.microsoft.com/office/drawing/2014/main" id="{7500BC64-8973-1ECE-B5A6-BF8F552593C4}"/>
              </a:ext>
            </a:extLst>
          </p:cNvPr>
          <p:cNvSpPr>
            <a:spLocks noGrp="1"/>
          </p:cNvSpPr>
          <p:nvPr>
            <p:ph idx="1"/>
          </p:nvPr>
        </p:nvSpPr>
        <p:spPr>
          <a:xfrm>
            <a:off x="822960" y="1581151"/>
            <a:ext cx="7543800" cy="1843246"/>
          </a:xfrm>
        </p:spPr>
        <p:txBody>
          <a:bodyPr/>
          <a:lstStyle/>
          <a:p>
            <a:pPr>
              <a:buFont typeface="Arial" panose="020B0604020202020204" pitchFamily="34" charset="0"/>
              <a:buChar char="•"/>
            </a:pPr>
            <a:r>
              <a:rPr lang="en-US" sz="2000" dirty="0"/>
              <a:t> Integrate additional data sources to refine the model</a:t>
            </a:r>
          </a:p>
          <a:p>
            <a:pPr>
              <a:buFont typeface="Arial" panose="020B0604020202020204" pitchFamily="34" charset="0"/>
              <a:buChar char="•"/>
            </a:pPr>
            <a:r>
              <a:rPr lang="en-US" sz="2000" dirty="0"/>
              <a:t> Model fairness – aim to develop models that treat all individuals fairly and make predictions or decisions that are unbiased and unbiased.</a:t>
            </a:r>
          </a:p>
          <a:p>
            <a:endParaRPr lang="en-US" dirty="0"/>
          </a:p>
        </p:txBody>
      </p:sp>
    </p:spTree>
    <p:extLst>
      <p:ext uri="{BB962C8B-B14F-4D97-AF65-F5344CB8AC3E}">
        <p14:creationId xmlns:p14="http://schemas.microsoft.com/office/powerpoint/2010/main" val="40525881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76CB32-901A-4DA0-AA8A-9A7B5A88BFCD}"/>
              </a:ext>
            </a:extLst>
          </p:cNvPr>
          <p:cNvSpPr>
            <a:spLocks noGrp="1"/>
          </p:cNvSpPr>
          <p:nvPr>
            <p:ph type="title"/>
          </p:nvPr>
        </p:nvSpPr>
        <p:spPr>
          <a:xfrm>
            <a:off x="822960" y="214953"/>
            <a:ext cx="7543800" cy="1088068"/>
          </a:xfrm>
        </p:spPr>
        <p:txBody>
          <a:bodyPr>
            <a:normAutofit/>
          </a:bodyPr>
          <a:lstStyle/>
          <a:p>
            <a:r>
              <a:rPr lang="en-US" dirty="0"/>
              <a:t>Links</a:t>
            </a:r>
          </a:p>
        </p:txBody>
      </p:sp>
      <p:sp>
        <p:nvSpPr>
          <p:cNvPr id="4" name="Content Placeholder 3">
            <a:extLst>
              <a:ext uri="{FF2B5EF4-FFF2-40B4-BE49-F238E27FC236}">
                <a16:creationId xmlns:a16="http://schemas.microsoft.com/office/drawing/2014/main" id="{6F55A60C-5032-FED3-237E-13B3CC510C07}"/>
              </a:ext>
            </a:extLst>
          </p:cNvPr>
          <p:cNvSpPr>
            <a:spLocks noGrp="1"/>
          </p:cNvSpPr>
          <p:nvPr>
            <p:ph idx="1"/>
          </p:nvPr>
        </p:nvSpPr>
        <p:spPr/>
        <p:txBody>
          <a:bodyPr/>
          <a:lstStyle/>
          <a:p>
            <a:pPr>
              <a:buFont typeface="Wingdings" panose="05000000000000000000" pitchFamily="2" charset="2"/>
              <a:buChar char="q"/>
            </a:pPr>
            <a:r>
              <a:rPr lang="en-US" sz="1800" dirty="0"/>
              <a:t> Deployed application: http://localhost:8501/#loan-approval-chatbot</a:t>
            </a:r>
          </a:p>
          <a:p>
            <a:pPr>
              <a:buFont typeface="Wingdings" panose="05000000000000000000" pitchFamily="2" charset="2"/>
              <a:buChar char="q"/>
            </a:pPr>
            <a:r>
              <a:rPr lang="en-US" sz="1800" dirty="0"/>
              <a:t> GitHub repo: https://github.com/FintechStu23/MortLoanAppBot.git</a:t>
            </a:r>
          </a:p>
          <a:p>
            <a:endParaRPr lang="en-US" dirty="0"/>
          </a:p>
        </p:txBody>
      </p:sp>
      <p:sp>
        <p:nvSpPr>
          <p:cNvPr id="7" name="TextBox 6">
            <a:extLst>
              <a:ext uri="{FF2B5EF4-FFF2-40B4-BE49-F238E27FC236}">
                <a16:creationId xmlns:a16="http://schemas.microsoft.com/office/drawing/2014/main" id="{A5D84ED7-6A86-3ADF-5CF0-5B4939BC9AAB}"/>
              </a:ext>
            </a:extLst>
          </p:cNvPr>
          <p:cNvSpPr txBox="1"/>
          <p:nvPr/>
        </p:nvSpPr>
        <p:spPr>
          <a:xfrm>
            <a:off x="3457997" y="3451547"/>
            <a:ext cx="2273726" cy="584775"/>
          </a:xfrm>
          <a:prstGeom prst="rect">
            <a:avLst/>
          </a:prstGeom>
          <a:noFill/>
        </p:spPr>
        <p:txBody>
          <a:bodyPr wrap="square">
            <a:spAutoFit/>
          </a:bodyPr>
          <a:lstStyle/>
          <a:p>
            <a:r>
              <a:rPr lang="en-US" sz="3200" dirty="0"/>
              <a:t>Thank you!</a:t>
            </a:r>
          </a:p>
        </p:txBody>
      </p:sp>
    </p:spTree>
    <p:extLst>
      <p:ext uri="{BB962C8B-B14F-4D97-AF65-F5344CB8AC3E}">
        <p14:creationId xmlns:p14="http://schemas.microsoft.com/office/powerpoint/2010/main" val="12316370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76CB32-901A-4DA0-AA8A-9A7B5A88BFCD}"/>
              </a:ext>
            </a:extLst>
          </p:cNvPr>
          <p:cNvSpPr>
            <a:spLocks noGrp="1"/>
          </p:cNvSpPr>
          <p:nvPr>
            <p:ph type="title"/>
          </p:nvPr>
        </p:nvSpPr>
        <p:spPr>
          <a:xfrm>
            <a:off x="822960" y="214953"/>
            <a:ext cx="7543800" cy="1088068"/>
          </a:xfrm>
        </p:spPr>
        <p:txBody>
          <a:bodyPr>
            <a:normAutofit/>
          </a:bodyPr>
          <a:lstStyle/>
          <a:p>
            <a:r>
              <a:rPr lang="en-US" dirty="0"/>
              <a:t>Executive Summary</a:t>
            </a:r>
          </a:p>
        </p:txBody>
      </p:sp>
      <p:sp>
        <p:nvSpPr>
          <p:cNvPr id="4" name="Content Placeholder 3">
            <a:extLst>
              <a:ext uri="{FF2B5EF4-FFF2-40B4-BE49-F238E27FC236}">
                <a16:creationId xmlns:a16="http://schemas.microsoft.com/office/drawing/2014/main" id="{FCC02119-7366-238A-498D-9DB15E444668}"/>
              </a:ext>
            </a:extLst>
          </p:cNvPr>
          <p:cNvSpPr>
            <a:spLocks noGrp="1"/>
          </p:cNvSpPr>
          <p:nvPr>
            <p:ph idx="1"/>
          </p:nvPr>
        </p:nvSpPr>
        <p:spPr/>
        <p:txBody>
          <a:bodyPr/>
          <a:lstStyle/>
          <a:p>
            <a:pPr>
              <a:buFont typeface="Arial" panose="020B0604020202020204" pitchFamily="34" charset="0"/>
              <a:buChar char="•"/>
            </a:pPr>
            <a:r>
              <a:rPr lang="en-US" dirty="0"/>
              <a:t> </a:t>
            </a:r>
            <a:r>
              <a:rPr lang="en-US" sz="1800" dirty="0"/>
              <a:t>The mortgage loan approval bot utilizes machine learning techniques to automate the loan approval process, which is a crucial aspect of fintech. By leveraging machine learning models, the bot can analyze various factors and make predictions on loan approvals, streamlining the lending process and improving efficiency.</a:t>
            </a:r>
          </a:p>
          <a:p>
            <a:pPr>
              <a:buFont typeface="Arial" panose="020B0604020202020204" pitchFamily="34" charset="0"/>
              <a:buChar char="•"/>
            </a:pPr>
            <a:r>
              <a:rPr lang="en-US" sz="1800" dirty="0"/>
              <a:t> We aim to improve the model's performance in correctly predicting the minority class and potentially increase metrics such as precision, recall, and F1-score for the minority class.</a:t>
            </a:r>
          </a:p>
          <a:p>
            <a:endParaRPr lang="en-US" dirty="0"/>
          </a:p>
        </p:txBody>
      </p:sp>
    </p:spTree>
    <p:extLst>
      <p:ext uri="{BB962C8B-B14F-4D97-AF65-F5344CB8AC3E}">
        <p14:creationId xmlns:p14="http://schemas.microsoft.com/office/powerpoint/2010/main" val="15385436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76CB32-901A-4DA0-AA8A-9A7B5A88BFCD}"/>
              </a:ext>
            </a:extLst>
          </p:cNvPr>
          <p:cNvSpPr>
            <a:spLocks noGrp="1"/>
          </p:cNvSpPr>
          <p:nvPr>
            <p:ph type="title"/>
          </p:nvPr>
        </p:nvSpPr>
        <p:spPr>
          <a:xfrm>
            <a:off x="822960" y="214953"/>
            <a:ext cx="7543800" cy="1088068"/>
          </a:xfrm>
        </p:spPr>
        <p:txBody>
          <a:bodyPr>
            <a:normAutofit/>
          </a:bodyPr>
          <a:lstStyle/>
          <a:p>
            <a:r>
              <a:rPr lang="en-US" dirty="0"/>
              <a:t>What we selected?</a:t>
            </a:r>
          </a:p>
        </p:txBody>
      </p:sp>
      <p:sp>
        <p:nvSpPr>
          <p:cNvPr id="4" name="Content Placeholder 3">
            <a:extLst>
              <a:ext uri="{FF2B5EF4-FFF2-40B4-BE49-F238E27FC236}">
                <a16:creationId xmlns:a16="http://schemas.microsoft.com/office/drawing/2014/main" id="{2A87A95E-A153-7A28-9A7E-CA0255F5CB3F}"/>
              </a:ext>
            </a:extLst>
          </p:cNvPr>
          <p:cNvSpPr>
            <a:spLocks noGrp="1"/>
          </p:cNvSpPr>
          <p:nvPr>
            <p:ph idx="1"/>
          </p:nvPr>
        </p:nvSpPr>
        <p:spPr>
          <a:xfrm>
            <a:off x="822960" y="1581151"/>
            <a:ext cx="3749040" cy="2820668"/>
          </a:xfrm>
        </p:spPr>
        <p:txBody>
          <a:bodyPr/>
          <a:lstStyle/>
          <a:p>
            <a:pPr>
              <a:buFont typeface="Arial" panose="020B0604020202020204" pitchFamily="34" charset="0"/>
              <a:buChar char="•"/>
            </a:pPr>
            <a:r>
              <a:rPr lang="en-US" sz="2000" dirty="0"/>
              <a:t> In our project, we selected the AdaBoost (Adaptive Boosting) machine learning model for the mortgage loan approval bot. AdaBoost is a popular ensemble learning method that combines multiple weak learners to create a strong predictive model.</a:t>
            </a:r>
          </a:p>
          <a:p>
            <a:endParaRPr lang="en-US" dirty="0"/>
          </a:p>
        </p:txBody>
      </p:sp>
      <p:pic>
        <p:nvPicPr>
          <p:cNvPr id="5" name="Picture 4">
            <a:extLst>
              <a:ext uri="{FF2B5EF4-FFF2-40B4-BE49-F238E27FC236}">
                <a16:creationId xmlns:a16="http://schemas.microsoft.com/office/drawing/2014/main" id="{2D260506-5410-27BB-1572-60D742681DE4}"/>
              </a:ext>
            </a:extLst>
          </p:cNvPr>
          <p:cNvPicPr>
            <a:picLocks noChangeAspect="1"/>
          </p:cNvPicPr>
          <p:nvPr/>
        </p:nvPicPr>
        <p:blipFill>
          <a:blip r:embed="rId3"/>
          <a:stretch>
            <a:fillRect/>
          </a:stretch>
        </p:blipFill>
        <p:spPr>
          <a:xfrm>
            <a:off x="5170140" y="1532434"/>
            <a:ext cx="3150900" cy="2918102"/>
          </a:xfrm>
          <a:prstGeom prst="rect">
            <a:avLst/>
          </a:prstGeom>
        </p:spPr>
      </p:pic>
    </p:spTree>
    <p:extLst>
      <p:ext uri="{BB962C8B-B14F-4D97-AF65-F5344CB8AC3E}">
        <p14:creationId xmlns:p14="http://schemas.microsoft.com/office/powerpoint/2010/main" val="12064101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76CB32-901A-4DA0-AA8A-9A7B5A88BFCD}"/>
              </a:ext>
            </a:extLst>
          </p:cNvPr>
          <p:cNvSpPr>
            <a:spLocks noGrp="1"/>
          </p:cNvSpPr>
          <p:nvPr>
            <p:ph type="title"/>
          </p:nvPr>
        </p:nvSpPr>
        <p:spPr>
          <a:xfrm>
            <a:off x="822960" y="214953"/>
            <a:ext cx="7543800" cy="1088068"/>
          </a:xfrm>
        </p:spPr>
        <p:txBody>
          <a:bodyPr>
            <a:normAutofit/>
          </a:bodyPr>
          <a:lstStyle/>
          <a:p>
            <a:r>
              <a:rPr lang="en-US" dirty="0"/>
              <a:t>Why we selected?</a:t>
            </a:r>
          </a:p>
        </p:txBody>
      </p:sp>
      <p:sp>
        <p:nvSpPr>
          <p:cNvPr id="4" name="Content Placeholder 3">
            <a:extLst>
              <a:ext uri="{FF2B5EF4-FFF2-40B4-BE49-F238E27FC236}">
                <a16:creationId xmlns:a16="http://schemas.microsoft.com/office/drawing/2014/main" id="{B315DACA-AA88-008E-DED8-54694FFF8F11}"/>
              </a:ext>
            </a:extLst>
          </p:cNvPr>
          <p:cNvSpPr>
            <a:spLocks noGrp="1"/>
          </p:cNvSpPr>
          <p:nvPr>
            <p:ph idx="1"/>
          </p:nvPr>
        </p:nvSpPr>
        <p:spPr>
          <a:xfrm>
            <a:off x="822960" y="1581151"/>
            <a:ext cx="7543800" cy="2616497"/>
          </a:xfrm>
        </p:spPr>
        <p:txBody>
          <a:bodyPr>
            <a:normAutofit fontScale="70000" lnSpcReduction="20000"/>
          </a:bodyPr>
          <a:lstStyle/>
          <a:p>
            <a:pPr>
              <a:buFont typeface="Arial" panose="020B0604020202020204" pitchFamily="34" charset="0"/>
              <a:buChar char="•"/>
            </a:pPr>
            <a:r>
              <a:rPr lang="en-US" dirty="0"/>
              <a:t> </a:t>
            </a:r>
            <a:r>
              <a:rPr lang="en-US" sz="1500" b="1" i="1" dirty="0">
                <a:effectLst>
                  <a:outerShdw blurRad="38100" dist="38100" dir="2700000" algn="tl">
                    <a:srgbClr val="000000">
                      <a:alpha val="43137"/>
                    </a:srgbClr>
                  </a:outerShdw>
                </a:effectLst>
              </a:rPr>
              <a:t>Accuracy:</a:t>
            </a:r>
            <a:r>
              <a:rPr lang="en-US" sz="1500" b="1" i="1" dirty="0"/>
              <a:t> </a:t>
            </a:r>
            <a:r>
              <a:rPr lang="en-US" sz="1500" dirty="0"/>
              <a:t>AdaBoost is known for its high accuracy in classification tasks. By combining multiple weak learners, it can capture complex patterns in the data and make accurate predictions.</a:t>
            </a:r>
          </a:p>
          <a:p>
            <a:pPr>
              <a:buFont typeface="Arial" panose="020B0604020202020204" pitchFamily="34" charset="0"/>
              <a:buChar char="•"/>
            </a:pPr>
            <a:r>
              <a:rPr lang="en-US" sz="1500" dirty="0"/>
              <a:t> </a:t>
            </a:r>
            <a:r>
              <a:rPr lang="en-US" sz="1500" b="1" i="1" dirty="0">
                <a:effectLst>
                  <a:outerShdw blurRad="38100" dist="38100" dir="2700000" algn="tl">
                    <a:srgbClr val="000000">
                      <a:alpha val="43137"/>
                    </a:srgbClr>
                  </a:outerShdw>
                </a:effectLst>
              </a:rPr>
              <a:t>Handling Imbalanced Data: </a:t>
            </a:r>
            <a:r>
              <a:rPr lang="en-US" sz="1500" dirty="0"/>
              <a:t>Mortgage loan approval datasets often suffer from class imbalance, where the number of approved loans is significantly different from the number of rejected loans. AdaBoost handles imbalanced data well by focusing on the misclassified samples in each boosting round, helping to mitigate the impact of class imbalance.</a:t>
            </a:r>
          </a:p>
          <a:p>
            <a:pPr>
              <a:buFont typeface="Arial" panose="020B0604020202020204" pitchFamily="34" charset="0"/>
              <a:buChar char="•"/>
            </a:pPr>
            <a:r>
              <a:rPr lang="en-US" sz="1500" dirty="0"/>
              <a:t> </a:t>
            </a:r>
            <a:r>
              <a:rPr lang="en-US" sz="1500" b="1" i="1" dirty="0">
                <a:effectLst>
                  <a:outerShdw blurRad="38100" dist="38100" dir="2700000" algn="tl">
                    <a:srgbClr val="000000">
                      <a:alpha val="43137"/>
                    </a:srgbClr>
                  </a:outerShdw>
                </a:effectLst>
              </a:rPr>
              <a:t>Robustness to Overfitting: </a:t>
            </a:r>
            <a:r>
              <a:rPr lang="en-US" sz="1500" dirty="0"/>
              <a:t>AdaBoost applies a boosting approach that gives more weight to misclassified samples in subsequent iterations. This process helps to reduce overfitting by focusing on the challenging instances during training.</a:t>
            </a:r>
          </a:p>
          <a:p>
            <a:pPr>
              <a:buFont typeface="Arial" panose="020B0604020202020204" pitchFamily="34" charset="0"/>
              <a:buChar char="•"/>
            </a:pPr>
            <a:r>
              <a:rPr lang="en-US" sz="1500" dirty="0"/>
              <a:t> </a:t>
            </a:r>
            <a:r>
              <a:rPr lang="en-US" sz="1500" b="1" i="1" dirty="0">
                <a:effectLst>
                  <a:outerShdw blurRad="38100" dist="38100" dir="2700000" algn="tl">
                    <a:srgbClr val="000000">
                      <a:alpha val="43137"/>
                    </a:srgbClr>
                  </a:outerShdw>
                </a:effectLst>
              </a:rPr>
              <a:t>Interpretability: </a:t>
            </a:r>
            <a:r>
              <a:rPr lang="en-US" sz="1500" dirty="0"/>
              <a:t>While AdaBoost uses an ensemble of weak learners, it can still provide insights into feature importance. By analyzing the weights assigned to each weak learner and their corresponding features, we can understand the relative importance of different factors in the loan approval process.</a:t>
            </a:r>
          </a:p>
          <a:p>
            <a:pPr>
              <a:buFont typeface="Arial" panose="020B0604020202020204" pitchFamily="34" charset="0"/>
              <a:buChar char="•"/>
            </a:pPr>
            <a:r>
              <a:rPr lang="en-US" sz="1500" dirty="0"/>
              <a:t> </a:t>
            </a:r>
            <a:r>
              <a:rPr lang="en-US" sz="1500" b="1" i="1" dirty="0">
                <a:effectLst>
                  <a:outerShdw blurRad="38100" dist="38100" dir="2700000" algn="tl">
                    <a:srgbClr val="000000">
                      <a:alpha val="43137"/>
                    </a:srgbClr>
                  </a:outerShdw>
                </a:effectLst>
              </a:rPr>
              <a:t>Availability and Ease of Use: </a:t>
            </a:r>
            <a:r>
              <a:rPr lang="en-US" sz="1500" dirty="0"/>
              <a:t>AdaBoost is a widely implemented algorithm, available in popular machine learning libraries such as scikit-learn. Its straightforward implementation and ease of use make it convenient for our project.</a:t>
            </a:r>
          </a:p>
        </p:txBody>
      </p:sp>
    </p:spTree>
    <p:extLst>
      <p:ext uri="{BB962C8B-B14F-4D97-AF65-F5344CB8AC3E}">
        <p14:creationId xmlns:p14="http://schemas.microsoft.com/office/powerpoint/2010/main" val="886513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76CB32-901A-4DA0-AA8A-9A7B5A88BFCD}"/>
              </a:ext>
            </a:extLst>
          </p:cNvPr>
          <p:cNvSpPr>
            <a:spLocks noGrp="1"/>
          </p:cNvSpPr>
          <p:nvPr>
            <p:ph type="title"/>
          </p:nvPr>
        </p:nvSpPr>
        <p:spPr>
          <a:xfrm>
            <a:off x="822960" y="214953"/>
            <a:ext cx="7543800" cy="1088068"/>
          </a:xfrm>
        </p:spPr>
        <p:txBody>
          <a:bodyPr>
            <a:normAutofit/>
          </a:bodyPr>
          <a:lstStyle/>
          <a:p>
            <a:r>
              <a:rPr lang="en-US" sz="3600" dirty="0"/>
              <a:t>Data preparation and model training process</a:t>
            </a:r>
          </a:p>
        </p:txBody>
      </p:sp>
      <p:sp>
        <p:nvSpPr>
          <p:cNvPr id="4" name="Content Placeholder 3">
            <a:extLst>
              <a:ext uri="{FF2B5EF4-FFF2-40B4-BE49-F238E27FC236}">
                <a16:creationId xmlns:a16="http://schemas.microsoft.com/office/drawing/2014/main" id="{6847BDDD-23F8-E20C-49B2-2BA82808A6C2}"/>
              </a:ext>
            </a:extLst>
          </p:cNvPr>
          <p:cNvSpPr>
            <a:spLocks noGrp="1"/>
          </p:cNvSpPr>
          <p:nvPr>
            <p:ph idx="1"/>
          </p:nvPr>
        </p:nvSpPr>
        <p:spPr/>
        <p:txBody>
          <a:bodyPr/>
          <a:lstStyle/>
          <a:p>
            <a:pPr>
              <a:buFont typeface="Arial" panose="020B0604020202020204" pitchFamily="34" charset="0"/>
              <a:buChar char="•"/>
            </a:pPr>
            <a:r>
              <a:rPr lang="en-US" sz="1600" dirty="0"/>
              <a:t> </a:t>
            </a:r>
            <a:r>
              <a:rPr lang="en-US" sz="1600" b="1" i="1" u="sng" dirty="0"/>
              <a:t>Obtained the data from Kaggle: </a:t>
            </a:r>
            <a:r>
              <a:rPr lang="en-US" sz="1600" dirty="0"/>
              <a:t>The data set is about loan approval status for different customers, including Gender, Marital Status, Education, Number of Dependents, Income, Loan Amount, Credit History and others.</a:t>
            </a:r>
          </a:p>
          <a:p>
            <a:pPr>
              <a:buFont typeface="Arial" panose="020B0604020202020204" pitchFamily="34" charset="0"/>
              <a:buChar char="•"/>
            </a:pPr>
            <a:r>
              <a:rPr lang="en-US" sz="1600" dirty="0"/>
              <a:t> </a:t>
            </a:r>
            <a:r>
              <a:rPr lang="en-US" sz="1600" b="1" i="1" u="sng" dirty="0"/>
              <a:t>Collected and preprocessed the data: </a:t>
            </a:r>
            <a:r>
              <a:rPr lang="en-US" sz="1600" dirty="0"/>
              <a:t>dropping unnecessary columns, encoding categorical variables, handling missing values, and scaling numerical features.</a:t>
            </a:r>
          </a:p>
          <a:p>
            <a:pPr>
              <a:buFont typeface="Arial" panose="020B0604020202020204" pitchFamily="34" charset="0"/>
              <a:buChar char="•"/>
            </a:pPr>
            <a:r>
              <a:rPr lang="en-US" sz="1600" dirty="0"/>
              <a:t> </a:t>
            </a:r>
            <a:r>
              <a:rPr lang="en-US" sz="1600" b="1" i="1" u="sng" dirty="0"/>
              <a:t>Model trained using the prepared dataset: </a:t>
            </a:r>
            <a:r>
              <a:rPr lang="en-US" sz="1600" dirty="0"/>
              <a:t>splitting of the data into training and testing sets, fitting model using training data, making prediction on testing data, and calculating accuracy score.</a:t>
            </a:r>
          </a:p>
          <a:p>
            <a:endParaRPr lang="en-US" dirty="0"/>
          </a:p>
        </p:txBody>
      </p:sp>
    </p:spTree>
    <p:extLst>
      <p:ext uri="{BB962C8B-B14F-4D97-AF65-F5344CB8AC3E}">
        <p14:creationId xmlns:p14="http://schemas.microsoft.com/office/powerpoint/2010/main" val="6080926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76CB32-901A-4DA0-AA8A-9A7B5A88BFCD}"/>
              </a:ext>
            </a:extLst>
          </p:cNvPr>
          <p:cNvSpPr>
            <a:spLocks noGrp="1"/>
          </p:cNvSpPr>
          <p:nvPr>
            <p:ph type="title"/>
          </p:nvPr>
        </p:nvSpPr>
        <p:spPr>
          <a:xfrm>
            <a:off x="822960" y="214953"/>
            <a:ext cx="7543800" cy="1088068"/>
          </a:xfrm>
        </p:spPr>
        <p:txBody>
          <a:bodyPr>
            <a:normAutofit/>
          </a:bodyPr>
          <a:lstStyle/>
          <a:p>
            <a:r>
              <a:rPr lang="en-US" dirty="0"/>
              <a:t>How it works…</a:t>
            </a:r>
          </a:p>
        </p:txBody>
      </p:sp>
      <p:pic>
        <p:nvPicPr>
          <p:cNvPr id="5" name="Content Placeholder 4">
            <a:extLst>
              <a:ext uri="{FF2B5EF4-FFF2-40B4-BE49-F238E27FC236}">
                <a16:creationId xmlns:a16="http://schemas.microsoft.com/office/drawing/2014/main" id="{E27E3B6A-3D69-CAA0-7629-517884D6DB76}"/>
              </a:ext>
            </a:extLst>
          </p:cNvPr>
          <p:cNvPicPr>
            <a:picLocks noGrp="1" noChangeAspect="1"/>
          </p:cNvPicPr>
          <p:nvPr>
            <p:ph idx="1"/>
          </p:nvPr>
        </p:nvPicPr>
        <p:blipFill rotWithShape="1">
          <a:blip r:embed="rId3"/>
          <a:srcRect l="72" t="13274" r="48063" b="9003"/>
          <a:stretch/>
        </p:blipFill>
        <p:spPr>
          <a:xfrm>
            <a:off x="822960" y="1581150"/>
            <a:ext cx="3348231" cy="2820988"/>
          </a:xfrm>
          <a:prstGeom prst="rect">
            <a:avLst/>
          </a:prstGeom>
        </p:spPr>
      </p:pic>
      <p:pic>
        <p:nvPicPr>
          <p:cNvPr id="6" name="Picture 5">
            <a:extLst>
              <a:ext uri="{FF2B5EF4-FFF2-40B4-BE49-F238E27FC236}">
                <a16:creationId xmlns:a16="http://schemas.microsoft.com/office/drawing/2014/main" id="{D4037D0C-A867-E0EC-FE1E-F26FA925BEE9}"/>
              </a:ext>
            </a:extLst>
          </p:cNvPr>
          <p:cNvPicPr>
            <a:picLocks noChangeAspect="1"/>
          </p:cNvPicPr>
          <p:nvPr/>
        </p:nvPicPr>
        <p:blipFill rotWithShape="1">
          <a:blip r:embed="rId4"/>
          <a:srcRect l="249" t="12820" r="41506" b="7276"/>
          <a:stretch/>
        </p:blipFill>
        <p:spPr>
          <a:xfrm>
            <a:off x="4599264" y="1581150"/>
            <a:ext cx="3767496" cy="2905828"/>
          </a:xfrm>
          <a:prstGeom prst="rect">
            <a:avLst/>
          </a:prstGeom>
        </p:spPr>
      </p:pic>
      <p:sp>
        <p:nvSpPr>
          <p:cNvPr id="7" name="TextBox 6">
            <a:extLst>
              <a:ext uri="{FF2B5EF4-FFF2-40B4-BE49-F238E27FC236}">
                <a16:creationId xmlns:a16="http://schemas.microsoft.com/office/drawing/2014/main" id="{DCB25FF9-6BA3-65C0-530A-2FAB609C84E5}"/>
              </a:ext>
            </a:extLst>
          </p:cNvPr>
          <p:cNvSpPr txBox="1"/>
          <p:nvPr/>
        </p:nvSpPr>
        <p:spPr>
          <a:xfrm>
            <a:off x="3895030" y="1513644"/>
            <a:ext cx="349804" cy="307777"/>
          </a:xfrm>
          <a:prstGeom prst="rect">
            <a:avLst/>
          </a:prstGeom>
          <a:noFill/>
        </p:spPr>
        <p:txBody>
          <a:bodyPr wrap="square" rtlCol="0">
            <a:spAutoFit/>
          </a:bodyPr>
          <a:lstStyle/>
          <a:p>
            <a:r>
              <a:rPr lang="en-US" dirty="0"/>
              <a:t>1</a:t>
            </a:r>
          </a:p>
        </p:txBody>
      </p:sp>
      <p:sp>
        <p:nvSpPr>
          <p:cNvPr id="8" name="TextBox 7">
            <a:extLst>
              <a:ext uri="{FF2B5EF4-FFF2-40B4-BE49-F238E27FC236}">
                <a16:creationId xmlns:a16="http://schemas.microsoft.com/office/drawing/2014/main" id="{8FB911FE-63B3-302E-5062-F9186AFE35C4}"/>
              </a:ext>
            </a:extLst>
          </p:cNvPr>
          <p:cNvSpPr txBox="1"/>
          <p:nvPr/>
        </p:nvSpPr>
        <p:spPr>
          <a:xfrm>
            <a:off x="8087530" y="1541260"/>
            <a:ext cx="349804" cy="307777"/>
          </a:xfrm>
          <a:prstGeom prst="rect">
            <a:avLst/>
          </a:prstGeom>
          <a:noFill/>
        </p:spPr>
        <p:txBody>
          <a:bodyPr wrap="square" rtlCol="0">
            <a:spAutoFit/>
          </a:bodyPr>
          <a:lstStyle/>
          <a:p>
            <a:r>
              <a:rPr lang="en-US" dirty="0"/>
              <a:t>2</a:t>
            </a:r>
          </a:p>
        </p:txBody>
      </p:sp>
    </p:spTree>
    <p:extLst>
      <p:ext uri="{BB962C8B-B14F-4D97-AF65-F5344CB8AC3E}">
        <p14:creationId xmlns:p14="http://schemas.microsoft.com/office/powerpoint/2010/main" val="18592102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76CB32-901A-4DA0-AA8A-9A7B5A88BFCD}"/>
              </a:ext>
            </a:extLst>
          </p:cNvPr>
          <p:cNvSpPr>
            <a:spLocks noGrp="1"/>
          </p:cNvSpPr>
          <p:nvPr>
            <p:ph type="title"/>
          </p:nvPr>
        </p:nvSpPr>
        <p:spPr>
          <a:xfrm>
            <a:off x="822960" y="214953"/>
            <a:ext cx="7543800" cy="1088068"/>
          </a:xfrm>
        </p:spPr>
        <p:txBody>
          <a:bodyPr>
            <a:normAutofit/>
          </a:bodyPr>
          <a:lstStyle/>
          <a:p>
            <a:r>
              <a:rPr lang="en-US" dirty="0"/>
              <a:t>How it works…</a:t>
            </a:r>
          </a:p>
        </p:txBody>
      </p:sp>
      <p:pic>
        <p:nvPicPr>
          <p:cNvPr id="5" name="Content Placeholder 4">
            <a:extLst>
              <a:ext uri="{FF2B5EF4-FFF2-40B4-BE49-F238E27FC236}">
                <a16:creationId xmlns:a16="http://schemas.microsoft.com/office/drawing/2014/main" id="{7B06F4ED-A40E-CECD-AAEE-488AA88F1BD7}"/>
              </a:ext>
            </a:extLst>
          </p:cNvPr>
          <p:cNvPicPr>
            <a:picLocks noGrp="1" noChangeAspect="1"/>
          </p:cNvPicPr>
          <p:nvPr>
            <p:ph idx="1"/>
          </p:nvPr>
        </p:nvPicPr>
        <p:blipFill rotWithShape="1">
          <a:blip r:embed="rId3"/>
          <a:srcRect l="64" t="13616" r="41343" b="6824"/>
          <a:stretch/>
        </p:blipFill>
        <p:spPr>
          <a:xfrm>
            <a:off x="822960" y="1571944"/>
            <a:ext cx="3695231" cy="2820988"/>
          </a:xfrm>
          <a:prstGeom prst="rect">
            <a:avLst/>
          </a:prstGeom>
        </p:spPr>
      </p:pic>
      <p:pic>
        <p:nvPicPr>
          <p:cNvPr id="6" name="Picture 5">
            <a:extLst>
              <a:ext uri="{FF2B5EF4-FFF2-40B4-BE49-F238E27FC236}">
                <a16:creationId xmlns:a16="http://schemas.microsoft.com/office/drawing/2014/main" id="{B83311F7-3306-0778-8604-90C5EDD15493}"/>
              </a:ext>
            </a:extLst>
          </p:cNvPr>
          <p:cNvPicPr>
            <a:picLocks noChangeAspect="1"/>
          </p:cNvPicPr>
          <p:nvPr/>
        </p:nvPicPr>
        <p:blipFill rotWithShape="1">
          <a:blip r:embed="rId4"/>
          <a:srcRect t="13768" r="40879" b="11360"/>
          <a:stretch/>
        </p:blipFill>
        <p:spPr>
          <a:xfrm>
            <a:off x="4585972" y="1636462"/>
            <a:ext cx="3780788" cy="2691951"/>
          </a:xfrm>
          <a:prstGeom prst="rect">
            <a:avLst/>
          </a:prstGeom>
        </p:spPr>
      </p:pic>
      <p:sp>
        <p:nvSpPr>
          <p:cNvPr id="7" name="TextBox 6">
            <a:extLst>
              <a:ext uri="{FF2B5EF4-FFF2-40B4-BE49-F238E27FC236}">
                <a16:creationId xmlns:a16="http://schemas.microsoft.com/office/drawing/2014/main" id="{B3756E84-F51E-D1BE-B653-7AF4C7A009F0}"/>
              </a:ext>
            </a:extLst>
          </p:cNvPr>
          <p:cNvSpPr txBox="1"/>
          <p:nvPr/>
        </p:nvSpPr>
        <p:spPr>
          <a:xfrm>
            <a:off x="4276007" y="1482573"/>
            <a:ext cx="349804" cy="307777"/>
          </a:xfrm>
          <a:prstGeom prst="rect">
            <a:avLst/>
          </a:prstGeom>
          <a:noFill/>
        </p:spPr>
        <p:txBody>
          <a:bodyPr wrap="square" rtlCol="0">
            <a:spAutoFit/>
          </a:bodyPr>
          <a:lstStyle/>
          <a:p>
            <a:r>
              <a:rPr lang="en-US" dirty="0"/>
              <a:t>3</a:t>
            </a:r>
          </a:p>
        </p:txBody>
      </p:sp>
      <p:sp>
        <p:nvSpPr>
          <p:cNvPr id="8" name="TextBox 7">
            <a:extLst>
              <a:ext uri="{FF2B5EF4-FFF2-40B4-BE49-F238E27FC236}">
                <a16:creationId xmlns:a16="http://schemas.microsoft.com/office/drawing/2014/main" id="{0D8ACFBA-CA6A-7DCD-7B9B-30E1F808AFB2}"/>
              </a:ext>
            </a:extLst>
          </p:cNvPr>
          <p:cNvSpPr txBox="1"/>
          <p:nvPr/>
        </p:nvSpPr>
        <p:spPr>
          <a:xfrm>
            <a:off x="8084737" y="1525023"/>
            <a:ext cx="349804" cy="307777"/>
          </a:xfrm>
          <a:prstGeom prst="rect">
            <a:avLst/>
          </a:prstGeom>
          <a:noFill/>
        </p:spPr>
        <p:txBody>
          <a:bodyPr wrap="square" rtlCol="0">
            <a:spAutoFit/>
          </a:bodyPr>
          <a:lstStyle/>
          <a:p>
            <a:r>
              <a:rPr lang="en-US" dirty="0"/>
              <a:t>4</a:t>
            </a:r>
          </a:p>
        </p:txBody>
      </p:sp>
    </p:spTree>
    <p:extLst>
      <p:ext uri="{BB962C8B-B14F-4D97-AF65-F5344CB8AC3E}">
        <p14:creationId xmlns:p14="http://schemas.microsoft.com/office/powerpoint/2010/main" val="10803539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76CB32-901A-4DA0-AA8A-9A7B5A88BFCD}"/>
              </a:ext>
            </a:extLst>
          </p:cNvPr>
          <p:cNvSpPr>
            <a:spLocks noGrp="1"/>
          </p:cNvSpPr>
          <p:nvPr>
            <p:ph type="title"/>
          </p:nvPr>
        </p:nvSpPr>
        <p:spPr>
          <a:xfrm>
            <a:off x="822960" y="214953"/>
            <a:ext cx="7543800" cy="1088068"/>
          </a:xfrm>
        </p:spPr>
        <p:txBody>
          <a:bodyPr>
            <a:normAutofit/>
          </a:bodyPr>
          <a:lstStyle/>
          <a:p>
            <a:r>
              <a:rPr lang="en-US" dirty="0"/>
              <a:t>How we evaluate…</a:t>
            </a:r>
          </a:p>
        </p:txBody>
      </p:sp>
      <p:pic>
        <p:nvPicPr>
          <p:cNvPr id="5" name="Content Placeholder 4">
            <a:extLst>
              <a:ext uri="{FF2B5EF4-FFF2-40B4-BE49-F238E27FC236}">
                <a16:creationId xmlns:a16="http://schemas.microsoft.com/office/drawing/2014/main" id="{D833CF1C-F640-415A-7ED6-D981AEDF5281}"/>
              </a:ext>
            </a:extLst>
          </p:cNvPr>
          <p:cNvPicPr>
            <a:picLocks noGrp="1" noChangeAspect="1"/>
          </p:cNvPicPr>
          <p:nvPr>
            <p:ph idx="1"/>
          </p:nvPr>
        </p:nvPicPr>
        <p:blipFill>
          <a:blip r:embed="rId3"/>
          <a:stretch>
            <a:fillRect/>
          </a:stretch>
        </p:blipFill>
        <p:spPr>
          <a:xfrm>
            <a:off x="822960" y="1541260"/>
            <a:ext cx="5153300" cy="2820988"/>
          </a:xfrm>
          <a:prstGeom prst="rect">
            <a:avLst/>
          </a:prstGeom>
        </p:spPr>
      </p:pic>
      <p:sp>
        <p:nvSpPr>
          <p:cNvPr id="6" name="Google Shape;78;p17">
            <a:extLst>
              <a:ext uri="{FF2B5EF4-FFF2-40B4-BE49-F238E27FC236}">
                <a16:creationId xmlns:a16="http://schemas.microsoft.com/office/drawing/2014/main" id="{86FBCAD1-D067-6623-7126-D2FC50ADDE89}"/>
              </a:ext>
            </a:extLst>
          </p:cNvPr>
          <p:cNvSpPr txBox="1">
            <a:spLocks/>
          </p:cNvSpPr>
          <p:nvPr/>
        </p:nvSpPr>
        <p:spPr>
          <a:xfrm>
            <a:off x="6086536" y="2009737"/>
            <a:ext cx="2388541" cy="1884033"/>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400050" marR="0" lvl="0" indent="-285750" algn="l" defTabSz="914400" rtl="0" eaLnBrk="1" fontAlgn="auto" latinLnBrk="0" hangingPunct="1">
              <a:lnSpc>
                <a:spcPct val="100000"/>
              </a:lnSpc>
              <a:spcBef>
                <a:spcPts val="0"/>
              </a:spcBef>
              <a:spcAft>
                <a:spcPts val="0"/>
              </a:spcAft>
              <a:buClr>
                <a:srgbClr val="000000"/>
              </a:buClr>
              <a:buSzPts val="1800"/>
              <a:buFont typeface="Wingdings" panose="05000000000000000000" pitchFamily="2" charset="2"/>
              <a:buChar char="ü"/>
              <a:tabLst/>
              <a:defRPr/>
            </a:pPr>
            <a:r>
              <a:rPr kumimoji="0" lang="en-US" sz="1800" b="0" i="0" u="none" strike="noStrike" kern="0" cap="none" spc="0" normalizeH="0" baseline="0" noProof="0" dirty="0">
                <a:ln>
                  <a:noFill/>
                </a:ln>
                <a:solidFill>
                  <a:srgbClr val="000000"/>
                </a:solidFill>
                <a:effectLst/>
                <a:uLnTx/>
                <a:uFillTx/>
                <a:latin typeface="Arial"/>
                <a:cs typeface="Arial"/>
                <a:sym typeface="Arial"/>
              </a:rPr>
              <a:t>Accuracy Score</a:t>
            </a:r>
          </a:p>
          <a:p>
            <a:pPr marL="400050" marR="0" lvl="0" indent="-285750" algn="l" defTabSz="914400" rtl="0" eaLnBrk="1" fontAlgn="auto" latinLnBrk="0" hangingPunct="1">
              <a:lnSpc>
                <a:spcPct val="100000"/>
              </a:lnSpc>
              <a:spcBef>
                <a:spcPts val="0"/>
              </a:spcBef>
              <a:spcAft>
                <a:spcPts val="0"/>
              </a:spcAft>
              <a:buClr>
                <a:srgbClr val="000000"/>
              </a:buClr>
              <a:buSzPts val="1800"/>
              <a:buFont typeface="Wingdings" panose="05000000000000000000" pitchFamily="2" charset="2"/>
              <a:buChar char="ü"/>
              <a:tabLst/>
              <a:defRPr/>
            </a:pPr>
            <a:r>
              <a:rPr kumimoji="0" lang="en-US" sz="1800" b="0" i="0" u="none" strike="noStrike" kern="0" cap="none" spc="0" normalizeH="0" baseline="0" noProof="0" dirty="0">
                <a:ln>
                  <a:noFill/>
                </a:ln>
                <a:solidFill>
                  <a:srgbClr val="000000"/>
                </a:solidFill>
                <a:effectLst/>
                <a:uLnTx/>
                <a:uFillTx/>
                <a:latin typeface="Arial"/>
                <a:cs typeface="Arial"/>
                <a:sym typeface="Arial"/>
              </a:rPr>
              <a:t>Precision Score</a:t>
            </a:r>
          </a:p>
          <a:p>
            <a:pPr marL="400050" marR="0" lvl="0" indent="-285750" algn="l" defTabSz="914400" rtl="0" eaLnBrk="1" fontAlgn="auto" latinLnBrk="0" hangingPunct="1">
              <a:lnSpc>
                <a:spcPct val="100000"/>
              </a:lnSpc>
              <a:spcBef>
                <a:spcPts val="0"/>
              </a:spcBef>
              <a:spcAft>
                <a:spcPts val="0"/>
              </a:spcAft>
              <a:buClr>
                <a:srgbClr val="000000"/>
              </a:buClr>
              <a:buSzPts val="1800"/>
              <a:buFont typeface="Wingdings" panose="05000000000000000000" pitchFamily="2" charset="2"/>
              <a:buChar char="ü"/>
              <a:tabLst/>
              <a:defRPr/>
            </a:pPr>
            <a:r>
              <a:rPr kumimoji="0" lang="en-US" sz="1800" b="0" i="0" u="none" strike="noStrike" kern="0" cap="none" spc="0" normalizeH="0" baseline="0" noProof="0" dirty="0">
                <a:ln>
                  <a:noFill/>
                </a:ln>
                <a:solidFill>
                  <a:srgbClr val="000000"/>
                </a:solidFill>
                <a:effectLst/>
                <a:uLnTx/>
                <a:uFillTx/>
                <a:latin typeface="Arial"/>
                <a:cs typeface="Arial"/>
                <a:sym typeface="Arial"/>
              </a:rPr>
              <a:t>Recall Score</a:t>
            </a:r>
          </a:p>
          <a:p>
            <a:pPr marL="400050" marR="0" lvl="0" indent="-285750" algn="l" defTabSz="914400" rtl="0" eaLnBrk="1" fontAlgn="auto" latinLnBrk="0" hangingPunct="1">
              <a:lnSpc>
                <a:spcPct val="100000"/>
              </a:lnSpc>
              <a:spcBef>
                <a:spcPts val="0"/>
              </a:spcBef>
              <a:spcAft>
                <a:spcPts val="0"/>
              </a:spcAft>
              <a:buClr>
                <a:srgbClr val="000000"/>
              </a:buClr>
              <a:buSzPts val="1800"/>
              <a:buFont typeface="Wingdings" panose="05000000000000000000" pitchFamily="2" charset="2"/>
              <a:buChar char="ü"/>
              <a:tabLst/>
              <a:defRPr/>
            </a:pPr>
            <a:r>
              <a:rPr kumimoji="0" lang="en-US" sz="1800" b="0" i="0" u="none" strike="noStrike" kern="0" cap="none" spc="0" normalizeH="0" baseline="0" noProof="0" dirty="0">
                <a:ln>
                  <a:noFill/>
                </a:ln>
                <a:solidFill>
                  <a:srgbClr val="000000"/>
                </a:solidFill>
                <a:effectLst/>
                <a:uLnTx/>
                <a:uFillTx/>
                <a:latin typeface="Arial"/>
                <a:cs typeface="Arial"/>
                <a:sym typeface="Arial"/>
              </a:rPr>
              <a:t>F1-Score</a:t>
            </a:r>
          </a:p>
        </p:txBody>
      </p:sp>
      <p:sp>
        <p:nvSpPr>
          <p:cNvPr id="7" name="Oval 6">
            <a:extLst>
              <a:ext uri="{FF2B5EF4-FFF2-40B4-BE49-F238E27FC236}">
                <a16:creationId xmlns:a16="http://schemas.microsoft.com/office/drawing/2014/main" id="{18EAB661-3525-287C-FE5E-DAACB064AE99}"/>
              </a:ext>
            </a:extLst>
          </p:cNvPr>
          <p:cNvSpPr/>
          <p:nvPr/>
        </p:nvSpPr>
        <p:spPr>
          <a:xfrm>
            <a:off x="822960" y="3982855"/>
            <a:ext cx="1067823" cy="138081"/>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925449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76CB32-901A-4DA0-AA8A-9A7B5A88BFCD}"/>
              </a:ext>
            </a:extLst>
          </p:cNvPr>
          <p:cNvSpPr>
            <a:spLocks noGrp="1"/>
          </p:cNvSpPr>
          <p:nvPr>
            <p:ph type="title"/>
          </p:nvPr>
        </p:nvSpPr>
        <p:spPr>
          <a:xfrm>
            <a:off x="822960" y="214953"/>
            <a:ext cx="7543800" cy="1088068"/>
          </a:xfrm>
        </p:spPr>
        <p:txBody>
          <a:bodyPr>
            <a:normAutofit/>
          </a:bodyPr>
          <a:lstStyle/>
          <a:p>
            <a:r>
              <a:rPr lang="en-US" dirty="0"/>
              <a:t>Challenges</a:t>
            </a:r>
          </a:p>
        </p:txBody>
      </p:sp>
      <p:sp>
        <p:nvSpPr>
          <p:cNvPr id="4" name="Content Placeholder 3">
            <a:extLst>
              <a:ext uri="{FF2B5EF4-FFF2-40B4-BE49-F238E27FC236}">
                <a16:creationId xmlns:a16="http://schemas.microsoft.com/office/drawing/2014/main" id="{0699471C-527F-9E6F-24A2-6547B3AB3B49}"/>
              </a:ext>
            </a:extLst>
          </p:cNvPr>
          <p:cNvSpPr>
            <a:spLocks noGrp="1"/>
          </p:cNvSpPr>
          <p:nvPr>
            <p:ph idx="1"/>
          </p:nvPr>
        </p:nvSpPr>
        <p:spPr/>
        <p:txBody>
          <a:bodyPr/>
          <a:lstStyle/>
          <a:p>
            <a:pPr>
              <a:buFont typeface="Arial" panose="020B0604020202020204" pitchFamily="34" charset="0"/>
              <a:buChar char="•"/>
            </a:pPr>
            <a:r>
              <a:rPr lang="en-US" sz="1800" dirty="0"/>
              <a:t> Data Quality Issues: Missing data can significantly impact the performance of machine learning models. We had to decide on appropriate strategies to handle missing values, such as replacing missing values with column mean. </a:t>
            </a:r>
          </a:p>
          <a:p>
            <a:pPr>
              <a:buFont typeface="Arial" panose="020B0604020202020204" pitchFamily="34" charset="0"/>
              <a:buChar char="•"/>
            </a:pPr>
            <a:r>
              <a:rPr lang="en-US" sz="1800" dirty="0"/>
              <a:t> Imbalanced Dataset: The number of approved loans is significantly higher than the rejected loans. Imbalanced data can lead to biased models that favor the majority class. We had to employ the synthetic minority oversampling technique (SMOTE) to address the class imbalance issue and ensure that the model can accurately predict loan approvals for both classes.</a:t>
            </a:r>
          </a:p>
          <a:p>
            <a:endParaRPr lang="en-US" dirty="0"/>
          </a:p>
        </p:txBody>
      </p:sp>
    </p:spTree>
    <p:extLst>
      <p:ext uri="{BB962C8B-B14F-4D97-AF65-F5344CB8AC3E}">
        <p14:creationId xmlns:p14="http://schemas.microsoft.com/office/powerpoint/2010/main" val="2891423107"/>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Custom 41">
    <a:dk1>
      <a:sysClr val="windowText" lastClr="000000"/>
    </a:dk1>
    <a:lt1>
      <a:sysClr val="window" lastClr="FFFFFF"/>
    </a:lt1>
    <a:dk2>
      <a:srgbClr val="39302A"/>
    </a:dk2>
    <a:lt2>
      <a:srgbClr val="E5DEDB"/>
    </a:lt2>
    <a:accent1>
      <a:srgbClr val="F36826"/>
    </a:accent1>
    <a:accent2>
      <a:srgbClr val="FB8E09"/>
    </a:accent2>
    <a:accent3>
      <a:srgbClr val="D48B32"/>
    </a:accent3>
    <a:accent4>
      <a:srgbClr val="E64823"/>
    </a:accent4>
    <a:accent5>
      <a:srgbClr val="FFCA08"/>
    </a:accent5>
    <a:accent6>
      <a:srgbClr val="AF695B"/>
    </a:accent6>
    <a:hlink>
      <a:srgbClr val="2998E3"/>
    </a:hlink>
    <a:folHlink>
      <a:srgbClr val="7F723D"/>
    </a:folHlink>
  </a:clrScheme>
</a:themeOverride>
</file>

<file path=ppt/theme/themeOverride10.xml><?xml version="1.0" encoding="utf-8"?>
<a:themeOverride xmlns:a="http://schemas.openxmlformats.org/drawingml/2006/main">
  <a:clrScheme name="Custom 41">
    <a:dk1>
      <a:sysClr val="windowText" lastClr="000000"/>
    </a:dk1>
    <a:lt1>
      <a:sysClr val="window" lastClr="FFFFFF"/>
    </a:lt1>
    <a:dk2>
      <a:srgbClr val="39302A"/>
    </a:dk2>
    <a:lt2>
      <a:srgbClr val="E5DEDB"/>
    </a:lt2>
    <a:accent1>
      <a:srgbClr val="F36826"/>
    </a:accent1>
    <a:accent2>
      <a:srgbClr val="FB8E09"/>
    </a:accent2>
    <a:accent3>
      <a:srgbClr val="D48B32"/>
    </a:accent3>
    <a:accent4>
      <a:srgbClr val="E64823"/>
    </a:accent4>
    <a:accent5>
      <a:srgbClr val="FFCA08"/>
    </a:accent5>
    <a:accent6>
      <a:srgbClr val="AF695B"/>
    </a:accent6>
    <a:hlink>
      <a:srgbClr val="2998E3"/>
    </a:hlink>
    <a:folHlink>
      <a:srgbClr val="7F723D"/>
    </a:folHlink>
  </a:clrScheme>
</a:themeOverride>
</file>

<file path=ppt/theme/themeOverride11.xml><?xml version="1.0" encoding="utf-8"?>
<a:themeOverride xmlns:a="http://schemas.openxmlformats.org/drawingml/2006/main">
  <a:clrScheme name="Custom 41">
    <a:dk1>
      <a:sysClr val="windowText" lastClr="000000"/>
    </a:dk1>
    <a:lt1>
      <a:sysClr val="window" lastClr="FFFFFF"/>
    </a:lt1>
    <a:dk2>
      <a:srgbClr val="39302A"/>
    </a:dk2>
    <a:lt2>
      <a:srgbClr val="E5DEDB"/>
    </a:lt2>
    <a:accent1>
      <a:srgbClr val="F36826"/>
    </a:accent1>
    <a:accent2>
      <a:srgbClr val="FB8E09"/>
    </a:accent2>
    <a:accent3>
      <a:srgbClr val="D48B32"/>
    </a:accent3>
    <a:accent4>
      <a:srgbClr val="E64823"/>
    </a:accent4>
    <a:accent5>
      <a:srgbClr val="FFCA08"/>
    </a:accent5>
    <a:accent6>
      <a:srgbClr val="AF695B"/>
    </a:accent6>
    <a:hlink>
      <a:srgbClr val="2998E3"/>
    </a:hlink>
    <a:folHlink>
      <a:srgbClr val="7F723D"/>
    </a:folHlink>
  </a:clrScheme>
</a:themeOverride>
</file>

<file path=ppt/theme/themeOverride12.xml><?xml version="1.0" encoding="utf-8"?>
<a:themeOverride xmlns:a="http://schemas.openxmlformats.org/drawingml/2006/main">
  <a:clrScheme name="Custom 41">
    <a:dk1>
      <a:sysClr val="windowText" lastClr="000000"/>
    </a:dk1>
    <a:lt1>
      <a:sysClr val="window" lastClr="FFFFFF"/>
    </a:lt1>
    <a:dk2>
      <a:srgbClr val="39302A"/>
    </a:dk2>
    <a:lt2>
      <a:srgbClr val="E5DEDB"/>
    </a:lt2>
    <a:accent1>
      <a:srgbClr val="F36826"/>
    </a:accent1>
    <a:accent2>
      <a:srgbClr val="FB8E09"/>
    </a:accent2>
    <a:accent3>
      <a:srgbClr val="D48B32"/>
    </a:accent3>
    <a:accent4>
      <a:srgbClr val="E64823"/>
    </a:accent4>
    <a:accent5>
      <a:srgbClr val="FFCA08"/>
    </a:accent5>
    <a:accent6>
      <a:srgbClr val="AF695B"/>
    </a:accent6>
    <a:hlink>
      <a:srgbClr val="2998E3"/>
    </a:hlink>
    <a:folHlink>
      <a:srgbClr val="7F723D"/>
    </a:folHlink>
  </a:clrScheme>
</a:themeOverride>
</file>

<file path=ppt/theme/themeOverride2.xml><?xml version="1.0" encoding="utf-8"?>
<a:themeOverride xmlns:a="http://schemas.openxmlformats.org/drawingml/2006/main">
  <a:clrScheme name="Custom 41">
    <a:dk1>
      <a:sysClr val="windowText" lastClr="000000"/>
    </a:dk1>
    <a:lt1>
      <a:sysClr val="window" lastClr="FFFFFF"/>
    </a:lt1>
    <a:dk2>
      <a:srgbClr val="39302A"/>
    </a:dk2>
    <a:lt2>
      <a:srgbClr val="E5DEDB"/>
    </a:lt2>
    <a:accent1>
      <a:srgbClr val="F36826"/>
    </a:accent1>
    <a:accent2>
      <a:srgbClr val="FB8E09"/>
    </a:accent2>
    <a:accent3>
      <a:srgbClr val="D48B32"/>
    </a:accent3>
    <a:accent4>
      <a:srgbClr val="E64823"/>
    </a:accent4>
    <a:accent5>
      <a:srgbClr val="FFCA08"/>
    </a:accent5>
    <a:accent6>
      <a:srgbClr val="AF695B"/>
    </a:accent6>
    <a:hlink>
      <a:srgbClr val="2998E3"/>
    </a:hlink>
    <a:folHlink>
      <a:srgbClr val="7F723D"/>
    </a:folHlink>
  </a:clrScheme>
</a:themeOverride>
</file>

<file path=ppt/theme/themeOverride3.xml><?xml version="1.0" encoding="utf-8"?>
<a:themeOverride xmlns:a="http://schemas.openxmlformats.org/drawingml/2006/main">
  <a:clrScheme name="Custom 41">
    <a:dk1>
      <a:sysClr val="windowText" lastClr="000000"/>
    </a:dk1>
    <a:lt1>
      <a:sysClr val="window" lastClr="FFFFFF"/>
    </a:lt1>
    <a:dk2>
      <a:srgbClr val="39302A"/>
    </a:dk2>
    <a:lt2>
      <a:srgbClr val="E5DEDB"/>
    </a:lt2>
    <a:accent1>
      <a:srgbClr val="F36826"/>
    </a:accent1>
    <a:accent2>
      <a:srgbClr val="FB8E09"/>
    </a:accent2>
    <a:accent3>
      <a:srgbClr val="D48B32"/>
    </a:accent3>
    <a:accent4>
      <a:srgbClr val="E64823"/>
    </a:accent4>
    <a:accent5>
      <a:srgbClr val="FFCA08"/>
    </a:accent5>
    <a:accent6>
      <a:srgbClr val="AF695B"/>
    </a:accent6>
    <a:hlink>
      <a:srgbClr val="2998E3"/>
    </a:hlink>
    <a:folHlink>
      <a:srgbClr val="7F723D"/>
    </a:folHlink>
  </a:clrScheme>
</a:themeOverride>
</file>

<file path=ppt/theme/themeOverride4.xml><?xml version="1.0" encoding="utf-8"?>
<a:themeOverride xmlns:a="http://schemas.openxmlformats.org/drawingml/2006/main">
  <a:clrScheme name="Custom 41">
    <a:dk1>
      <a:sysClr val="windowText" lastClr="000000"/>
    </a:dk1>
    <a:lt1>
      <a:sysClr val="window" lastClr="FFFFFF"/>
    </a:lt1>
    <a:dk2>
      <a:srgbClr val="39302A"/>
    </a:dk2>
    <a:lt2>
      <a:srgbClr val="E5DEDB"/>
    </a:lt2>
    <a:accent1>
      <a:srgbClr val="F36826"/>
    </a:accent1>
    <a:accent2>
      <a:srgbClr val="FB8E09"/>
    </a:accent2>
    <a:accent3>
      <a:srgbClr val="D48B32"/>
    </a:accent3>
    <a:accent4>
      <a:srgbClr val="E64823"/>
    </a:accent4>
    <a:accent5>
      <a:srgbClr val="FFCA08"/>
    </a:accent5>
    <a:accent6>
      <a:srgbClr val="AF695B"/>
    </a:accent6>
    <a:hlink>
      <a:srgbClr val="2998E3"/>
    </a:hlink>
    <a:folHlink>
      <a:srgbClr val="7F723D"/>
    </a:folHlink>
  </a:clrScheme>
</a:themeOverride>
</file>

<file path=ppt/theme/themeOverride5.xml><?xml version="1.0" encoding="utf-8"?>
<a:themeOverride xmlns:a="http://schemas.openxmlformats.org/drawingml/2006/main">
  <a:clrScheme name="Custom 41">
    <a:dk1>
      <a:sysClr val="windowText" lastClr="000000"/>
    </a:dk1>
    <a:lt1>
      <a:sysClr val="window" lastClr="FFFFFF"/>
    </a:lt1>
    <a:dk2>
      <a:srgbClr val="39302A"/>
    </a:dk2>
    <a:lt2>
      <a:srgbClr val="E5DEDB"/>
    </a:lt2>
    <a:accent1>
      <a:srgbClr val="F36826"/>
    </a:accent1>
    <a:accent2>
      <a:srgbClr val="FB8E09"/>
    </a:accent2>
    <a:accent3>
      <a:srgbClr val="D48B32"/>
    </a:accent3>
    <a:accent4>
      <a:srgbClr val="E64823"/>
    </a:accent4>
    <a:accent5>
      <a:srgbClr val="FFCA08"/>
    </a:accent5>
    <a:accent6>
      <a:srgbClr val="AF695B"/>
    </a:accent6>
    <a:hlink>
      <a:srgbClr val="2998E3"/>
    </a:hlink>
    <a:folHlink>
      <a:srgbClr val="7F723D"/>
    </a:folHlink>
  </a:clrScheme>
</a:themeOverride>
</file>

<file path=ppt/theme/themeOverride6.xml><?xml version="1.0" encoding="utf-8"?>
<a:themeOverride xmlns:a="http://schemas.openxmlformats.org/drawingml/2006/main">
  <a:clrScheme name="Custom 41">
    <a:dk1>
      <a:sysClr val="windowText" lastClr="000000"/>
    </a:dk1>
    <a:lt1>
      <a:sysClr val="window" lastClr="FFFFFF"/>
    </a:lt1>
    <a:dk2>
      <a:srgbClr val="39302A"/>
    </a:dk2>
    <a:lt2>
      <a:srgbClr val="E5DEDB"/>
    </a:lt2>
    <a:accent1>
      <a:srgbClr val="F36826"/>
    </a:accent1>
    <a:accent2>
      <a:srgbClr val="FB8E09"/>
    </a:accent2>
    <a:accent3>
      <a:srgbClr val="D48B32"/>
    </a:accent3>
    <a:accent4>
      <a:srgbClr val="E64823"/>
    </a:accent4>
    <a:accent5>
      <a:srgbClr val="FFCA08"/>
    </a:accent5>
    <a:accent6>
      <a:srgbClr val="AF695B"/>
    </a:accent6>
    <a:hlink>
      <a:srgbClr val="2998E3"/>
    </a:hlink>
    <a:folHlink>
      <a:srgbClr val="7F723D"/>
    </a:folHlink>
  </a:clrScheme>
</a:themeOverride>
</file>

<file path=ppt/theme/themeOverride7.xml><?xml version="1.0" encoding="utf-8"?>
<a:themeOverride xmlns:a="http://schemas.openxmlformats.org/drawingml/2006/main">
  <a:clrScheme name="Custom 41">
    <a:dk1>
      <a:sysClr val="windowText" lastClr="000000"/>
    </a:dk1>
    <a:lt1>
      <a:sysClr val="window" lastClr="FFFFFF"/>
    </a:lt1>
    <a:dk2>
      <a:srgbClr val="39302A"/>
    </a:dk2>
    <a:lt2>
      <a:srgbClr val="E5DEDB"/>
    </a:lt2>
    <a:accent1>
      <a:srgbClr val="F36826"/>
    </a:accent1>
    <a:accent2>
      <a:srgbClr val="FB8E09"/>
    </a:accent2>
    <a:accent3>
      <a:srgbClr val="D48B32"/>
    </a:accent3>
    <a:accent4>
      <a:srgbClr val="E64823"/>
    </a:accent4>
    <a:accent5>
      <a:srgbClr val="FFCA08"/>
    </a:accent5>
    <a:accent6>
      <a:srgbClr val="AF695B"/>
    </a:accent6>
    <a:hlink>
      <a:srgbClr val="2998E3"/>
    </a:hlink>
    <a:folHlink>
      <a:srgbClr val="7F723D"/>
    </a:folHlink>
  </a:clrScheme>
</a:themeOverride>
</file>

<file path=ppt/theme/themeOverride8.xml><?xml version="1.0" encoding="utf-8"?>
<a:themeOverride xmlns:a="http://schemas.openxmlformats.org/drawingml/2006/main">
  <a:clrScheme name="Custom 41">
    <a:dk1>
      <a:sysClr val="windowText" lastClr="000000"/>
    </a:dk1>
    <a:lt1>
      <a:sysClr val="window" lastClr="FFFFFF"/>
    </a:lt1>
    <a:dk2>
      <a:srgbClr val="39302A"/>
    </a:dk2>
    <a:lt2>
      <a:srgbClr val="E5DEDB"/>
    </a:lt2>
    <a:accent1>
      <a:srgbClr val="F36826"/>
    </a:accent1>
    <a:accent2>
      <a:srgbClr val="FB8E09"/>
    </a:accent2>
    <a:accent3>
      <a:srgbClr val="D48B32"/>
    </a:accent3>
    <a:accent4>
      <a:srgbClr val="E64823"/>
    </a:accent4>
    <a:accent5>
      <a:srgbClr val="FFCA08"/>
    </a:accent5>
    <a:accent6>
      <a:srgbClr val="AF695B"/>
    </a:accent6>
    <a:hlink>
      <a:srgbClr val="2998E3"/>
    </a:hlink>
    <a:folHlink>
      <a:srgbClr val="7F723D"/>
    </a:folHlink>
  </a:clrScheme>
</a:themeOverride>
</file>

<file path=ppt/theme/themeOverride9.xml><?xml version="1.0" encoding="utf-8"?>
<a:themeOverride xmlns:a="http://schemas.openxmlformats.org/drawingml/2006/main">
  <a:clrScheme name="Custom 41">
    <a:dk1>
      <a:sysClr val="windowText" lastClr="000000"/>
    </a:dk1>
    <a:lt1>
      <a:sysClr val="window" lastClr="FFFFFF"/>
    </a:lt1>
    <a:dk2>
      <a:srgbClr val="39302A"/>
    </a:dk2>
    <a:lt2>
      <a:srgbClr val="E5DEDB"/>
    </a:lt2>
    <a:accent1>
      <a:srgbClr val="F36826"/>
    </a:accent1>
    <a:accent2>
      <a:srgbClr val="FB8E09"/>
    </a:accent2>
    <a:accent3>
      <a:srgbClr val="D48B32"/>
    </a:accent3>
    <a:accent4>
      <a:srgbClr val="E64823"/>
    </a:accent4>
    <a:accent5>
      <a:srgbClr val="FFCA08"/>
    </a:accent5>
    <a:accent6>
      <a:srgbClr val="AF695B"/>
    </a:accent6>
    <a:hlink>
      <a:srgbClr val="2998E3"/>
    </a:hlink>
    <a:folHlink>
      <a:srgbClr val="7F723D"/>
    </a:folHlink>
  </a:clrScheme>
</a:themeOverride>
</file>

<file path=docProps/app.xml><?xml version="1.0" encoding="utf-8"?>
<Properties xmlns="http://schemas.openxmlformats.org/officeDocument/2006/extended-properties" xmlns:vt="http://schemas.openxmlformats.org/officeDocument/2006/docPropsVTypes">
  <TotalTime>112</TotalTime>
  <Words>732</Words>
  <Application>Microsoft Office PowerPoint</Application>
  <PresentationFormat>On-screen Show (16:9)</PresentationFormat>
  <Paragraphs>46</Paragraphs>
  <Slides>13</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13</vt:i4>
      </vt:variant>
    </vt:vector>
  </HeadingPairs>
  <TitlesOfParts>
    <vt:vector size="20" baseType="lpstr">
      <vt:lpstr>Arial</vt:lpstr>
      <vt:lpstr>Bookman Old Style</vt:lpstr>
      <vt:lpstr>Calibri</vt:lpstr>
      <vt:lpstr>Franklin Gothic Book</vt:lpstr>
      <vt:lpstr>Wingdings</vt:lpstr>
      <vt:lpstr>Simple Light</vt:lpstr>
      <vt:lpstr>1_RetrospectVTI</vt:lpstr>
      <vt:lpstr>Mortgage Loan Approval Bot</vt:lpstr>
      <vt:lpstr>Executive Summary</vt:lpstr>
      <vt:lpstr>What we selected?</vt:lpstr>
      <vt:lpstr>Why we selected?</vt:lpstr>
      <vt:lpstr>Data preparation and model training process</vt:lpstr>
      <vt:lpstr>How it works…</vt:lpstr>
      <vt:lpstr>How it works…</vt:lpstr>
      <vt:lpstr>How we evaluate…</vt:lpstr>
      <vt:lpstr>Challenges</vt:lpstr>
      <vt:lpstr>Conclusion</vt:lpstr>
      <vt:lpstr>Loan Approval Chatbot</vt:lpstr>
      <vt:lpstr>Next Steps</vt:lpstr>
      <vt:lpstr>Links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Mortgage Loan Approval Bot</dc:title>
  <cp:lastModifiedBy>zoeyli</cp:lastModifiedBy>
  <cp:revision>69</cp:revision>
  <dcterms:modified xsi:type="dcterms:W3CDTF">2023-07-06T05:44:23Z</dcterms:modified>
</cp:coreProperties>
</file>