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1" r:id="rId1"/>
  </p:sldMasterIdLst>
  <p:sldIdLst>
    <p:sldId id="256" r:id="rId2"/>
    <p:sldId id="257" r:id="rId3"/>
    <p:sldId id="258" r:id="rId4"/>
    <p:sldId id="271" r:id="rId5"/>
    <p:sldId id="259" r:id="rId6"/>
    <p:sldId id="272" r:id="rId7"/>
    <p:sldId id="265" r:id="rId8"/>
    <p:sldId id="260" r:id="rId9"/>
    <p:sldId id="266" r:id="rId10"/>
    <p:sldId id="262" r:id="rId11"/>
    <p:sldId id="263" r:id="rId12"/>
    <p:sldId id="264" r:id="rId13"/>
    <p:sldId id="267" r:id="rId14"/>
    <p:sldId id="268" r:id="rId15"/>
    <p:sldId id="269" r:id="rId16"/>
    <p:sldId id="270" r:id="rId17"/>
    <p:sldId id="277"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ADF9D5-088F-408B-9F95-A7E9C2F23CB8}" type="datetimeFigureOut">
              <a:rPr lang="en-AE" smtClean="0"/>
              <a:t>17/04/2023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A3B82111-9985-4AF6-9EDF-BDBD7A92D5C2}" type="slidenum">
              <a:rPr lang="en-AE" smtClean="0"/>
              <a:t>‹#›</a:t>
            </a:fld>
            <a:endParaRPr lang="en-A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239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ADF9D5-088F-408B-9F95-A7E9C2F23CB8}" type="datetimeFigureOut">
              <a:rPr lang="en-AE" smtClean="0"/>
              <a:t>17/04/2023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A3B82111-9985-4AF6-9EDF-BDBD7A92D5C2}" type="slidenum">
              <a:rPr lang="en-AE" smtClean="0"/>
              <a:t>‹#›</a:t>
            </a:fld>
            <a:endParaRPr lang="en-AE"/>
          </a:p>
        </p:txBody>
      </p:sp>
    </p:spTree>
    <p:extLst>
      <p:ext uri="{BB962C8B-B14F-4D97-AF65-F5344CB8AC3E}">
        <p14:creationId xmlns:p14="http://schemas.microsoft.com/office/powerpoint/2010/main" val="4042387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ADF9D5-088F-408B-9F95-A7E9C2F23CB8}" type="datetimeFigureOut">
              <a:rPr lang="en-AE" smtClean="0"/>
              <a:t>17/04/2023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A3B82111-9985-4AF6-9EDF-BDBD7A92D5C2}" type="slidenum">
              <a:rPr lang="en-AE" smtClean="0"/>
              <a:t>‹#›</a:t>
            </a:fld>
            <a:endParaRPr lang="en-AE"/>
          </a:p>
        </p:txBody>
      </p:sp>
    </p:spTree>
    <p:extLst>
      <p:ext uri="{BB962C8B-B14F-4D97-AF65-F5344CB8AC3E}">
        <p14:creationId xmlns:p14="http://schemas.microsoft.com/office/powerpoint/2010/main" val="1895200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ADF9D5-088F-408B-9F95-A7E9C2F23CB8}" type="datetimeFigureOut">
              <a:rPr lang="en-AE" smtClean="0"/>
              <a:t>17/04/2023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A3B82111-9985-4AF6-9EDF-BDBD7A92D5C2}" type="slidenum">
              <a:rPr lang="en-AE" smtClean="0"/>
              <a:t>‹#›</a:t>
            </a:fld>
            <a:endParaRPr lang="en-AE"/>
          </a:p>
        </p:txBody>
      </p:sp>
    </p:spTree>
    <p:extLst>
      <p:ext uri="{BB962C8B-B14F-4D97-AF65-F5344CB8AC3E}">
        <p14:creationId xmlns:p14="http://schemas.microsoft.com/office/powerpoint/2010/main" val="297789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ADF9D5-088F-408B-9F95-A7E9C2F23CB8}" type="datetimeFigureOut">
              <a:rPr lang="en-AE" smtClean="0"/>
              <a:t>17/04/2023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A3B82111-9985-4AF6-9EDF-BDBD7A92D5C2}" type="slidenum">
              <a:rPr lang="en-AE" smtClean="0"/>
              <a:t>‹#›</a:t>
            </a:fld>
            <a:endParaRPr lang="en-A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8053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ADF9D5-088F-408B-9F95-A7E9C2F23CB8}" type="datetimeFigureOut">
              <a:rPr lang="en-AE" smtClean="0"/>
              <a:t>17/04/2023</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A3B82111-9985-4AF6-9EDF-BDBD7A92D5C2}" type="slidenum">
              <a:rPr lang="en-AE" smtClean="0"/>
              <a:t>‹#›</a:t>
            </a:fld>
            <a:endParaRPr lang="en-AE"/>
          </a:p>
        </p:txBody>
      </p:sp>
    </p:spTree>
    <p:extLst>
      <p:ext uri="{BB962C8B-B14F-4D97-AF65-F5344CB8AC3E}">
        <p14:creationId xmlns:p14="http://schemas.microsoft.com/office/powerpoint/2010/main" val="2501670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ADF9D5-088F-408B-9F95-A7E9C2F23CB8}" type="datetimeFigureOut">
              <a:rPr lang="en-AE" smtClean="0"/>
              <a:t>17/04/2023</a:t>
            </a:fld>
            <a:endParaRPr lang="en-AE"/>
          </a:p>
        </p:txBody>
      </p:sp>
      <p:sp>
        <p:nvSpPr>
          <p:cNvPr id="8" name="Footer Placeholder 7"/>
          <p:cNvSpPr>
            <a:spLocks noGrp="1"/>
          </p:cNvSpPr>
          <p:nvPr>
            <p:ph type="ftr" sz="quarter" idx="11"/>
          </p:nvPr>
        </p:nvSpPr>
        <p:spPr/>
        <p:txBody>
          <a:bodyPr/>
          <a:lstStyle/>
          <a:p>
            <a:endParaRPr lang="en-AE"/>
          </a:p>
        </p:txBody>
      </p:sp>
      <p:sp>
        <p:nvSpPr>
          <p:cNvPr id="9" name="Slide Number Placeholder 8"/>
          <p:cNvSpPr>
            <a:spLocks noGrp="1"/>
          </p:cNvSpPr>
          <p:nvPr>
            <p:ph type="sldNum" sz="quarter" idx="12"/>
          </p:nvPr>
        </p:nvSpPr>
        <p:spPr/>
        <p:txBody>
          <a:bodyPr/>
          <a:lstStyle/>
          <a:p>
            <a:fld id="{A3B82111-9985-4AF6-9EDF-BDBD7A92D5C2}" type="slidenum">
              <a:rPr lang="en-AE" smtClean="0"/>
              <a:t>‹#›</a:t>
            </a:fld>
            <a:endParaRPr lang="en-AE"/>
          </a:p>
        </p:txBody>
      </p:sp>
    </p:spTree>
    <p:extLst>
      <p:ext uri="{BB962C8B-B14F-4D97-AF65-F5344CB8AC3E}">
        <p14:creationId xmlns:p14="http://schemas.microsoft.com/office/powerpoint/2010/main" val="2417983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ADF9D5-088F-408B-9F95-A7E9C2F23CB8}" type="datetimeFigureOut">
              <a:rPr lang="en-AE" smtClean="0"/>
              <a:t>17/04/2023</a:t>
            </a:fld>
            <a:endParaRPr lang="en-AE"/>
          </a:p>
        </p:txBody>
      </p:sp>
      <p:sp>
        <p:nvSpPr>
          <p:cNvPr id="4" name="Footer Placeholder 3"/>
          <p:cNvSpPr>
            <a:spLocks noGrp="1"/>
          </p:cNvSpPr>
          <p:nvPr>
            <p:ph type="ftr" sz="quarter" idx="11"/>
          </p:nvPr>
        </p:nvSpPr>
        <p:spPr/>
        <p:txBody>
          <a:bodyPr/>
          <a:lstStyle/>
          <a:p>
            <a:endParaRPr lang="en-AE"/>
          </a:p>
        </p:txBody>
      </p:sp>
      <p:sp>
        <p:nvSpPr>
          <p:cNvPr id="5" name="Slide Number Placeholder 4"/>
          <p:cNvSpPr>
            <a:spLocks noGrp="1"/>
          </p:cNvSpPr>
          <p:nvPr>
            <p:ph type="sldNum" sz="quarter" idx="12"/>
          </p:nvPr>
        </p:nvSpPr>
        <p:spPr/>
        <p:txBody>
          <a:bodyPr/>
          <a:lstStyle/>
          <a:p>
            <a:fld id="{A3B82111-9985-4AF6-9EDF-BDBD7A92D5C2}" type="slidenum">
              <a:rPr lang="en-AE" smtClean="0"/>
              <a:t>‹#›</a:t>
            </a:fld>
            <a:endParaRPr lang="en-AE"/>
          </a:p>
        </p:txBody>
      </p:sp>
    </p:spTree>
    <p:extLst>
      <p:ext uri="{BB962C8B-B14F-4D97-AF65-F5344CB8AC3E}">
        <p14:creationId xmlns:p14="http://schemas.microsoft.com/office/powerpoint/2010/main" val="4265919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2ADF9D5-088F-408B-9F95-A7E9C2F23CB8}" type="datetimeFigureOut">
              <a:rPr lang="en-AE" smtClean="0"/>
              <a:t>17/04/2023</a:t>
            </a:fld>
            <a:endParaRPr lang="en-A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E"/>
          </a:p>
        </p:txBody>
      </p:sp>
      <p:sp>
        <p:nvSpPr>
          <p:cNvPr id="9" name="Slide Number Placeholder 8"/>
          <p:cNvSpPr>
            <a:spLocks noGrp="1"/>
          </p:cNvSpPr>
          <p:nvPr>
            <p:ph type="sldNum" sz="quarter" idx="12"/>
          </p:nvPr>
        </p:nvSpPr>
        <p:spPr/>
        <p:txBody>
          <a:bodyPr/>
          <a:lstStyle/>
          <a:p>
            <a:fld id="{A3B82111-9985-4AF6-9EDF-BDBD7A92D5C2}" type="slidenum">
              <a:rPr lang="en-AE" smtClean="0"/>
              <a:t>‹#›</a:t>
            </a:fld>
            <a:endParaRPr lang="en-AE"/>
          </a:p>
        </p:txBody>
      </p:sp>
    </p:spTree>
    <p:extLst>
      <p:ext uri="{BB962C8B-B14F-4D97-AF65-F5344CB8AC3E}">
        <p14:creationId xmlns:p14="http://schemas.microsoft.com/office/powerpoint/2010/main" val="254547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2ADF9D5-088F-408B-9F95-A7E9C2F23CB8}" type="datetimeFigureOut">
              <a:rPr lang="en-AE" smtClean="0"/>
              <a:t>17/04/2023</a:t>
            </a:fld>
            <a:endParaRPr lang="en-A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3B82111-9985-4AF6-9EDF-BDBD7A92D5C2}" type="slidenum">
              <a:rPr lang="en-AE" smtClean="0"/>
              <a:t>‹#›</a:t>
            </a:fld>
            <a:endParaRPr lang="en-AE"/>
          </a:p>
        </p:txBody>
      </p:sp>
    </p:spTree>
    <p:extLst>
      <p:ext uri="{BB962C8B-B14F-4D97-AF65-F5344CB8AC3E}">
        <p14:creationId xmlns:p14="http://schemas.microsoft.com/office/powerpoint/2010/main" val="3539191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ADF9D5-088F-408B-9F95-A7E9C2F23CB8}" type="datetimeFigureOut">
              <a:rPr lang="en-AE" smtClean="0"/>
              <a:t>17/04/2023</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A3B82111-9985-4AF6-9EDF-BDBD7A92D5C2}" type="slidenum">
              <a:rPr lang="en-AE" smtClean="0"/>
              <a:t>‹#›</a:t>
            </a:fld>
            <a:endParaRPr lang="en-AE"/>
          </a:p>
        </p:txBody>
      </p:sp>
    </p:spTree>
    <p:extLst>
      <p:ext uri="{BB962C8B-B14F-4D97-AF65-F5344CB8AC3E}">
        <p14:creationId xmlns:p14="http://schemas.microsoft.com/office/powerpoint/2010/main" val="1149086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2ADF9D5-088F-408B-9F95-A7E9C2F23CB8}" type="datetimeFigureOut">
              <a:rPr lang="en-AE" smtClean="0"/>
              <a:t>17/04/2023</a:t>
            </a:fld>
            <a:endParaRPr lang="en-A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3B82111-9985-4AF6-9EDF-BDBD7A92D5C2}" type="slidenum">
              <a:rPr lang="en-AE" smtClean="0"/>
              <a:t>‹#›</a:t>
            </a:fld>
            <a:endParaRPr lang="en-A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724313"/>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A578F-6A05-4AF2-A152-EB0FC6005C29}"/>
              </a:ext>
            </a:extLst>
          </p:cNvPr>
          <p:cNvSpPr>
            <a:spLocks noGrp="1"/>
          </p:cNvSpPr>
          <p:nvPr>
            <p:ph type="ctrTitle"/>
          </p:nvPr>
        </p:nvSpPr>
        <p:spPr>
          <a:xfrm>
            <a:off x="1100051" y="329744"/>
            <a:ext cx="10058400" cy="3566160"/>
          </a:xfrm>
        </p:spPr>
        <p:txBody>
          <a:bodyPr>
            <a:normAutofit fontScale="90000"/>
          </a:bodyPr>
          <a:lstStyle/>
          <a:p>
            <a:pPr indent="-1270"/>
            <a:r>
              <a:rPr lang="en-US" sz="1800" b="1" dirty="0">
                <a:effectLst/>
                <a:latin typeface="Times New Roman" panose="02020603050405020304" pitchFamily="18" charset="0"/>
                <a:ea typeface="Times New Roman" panose="02020603050405020304" pitchFamily="18" charset="0"/>
              </a:rPr>
              <a:t/>
            </a:r>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r>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r>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r>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r>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r>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r>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r>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r>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r>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r>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r>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r>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r>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r>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r>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r>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r>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r>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r>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r>
            <a:br>
              <a:rPr lang="en-US" sz="1800" b="1" dirty="0">
                <a:effectLst/>
                <a:latin typeface="Times New Roman" panose="02020603050405020304" pitchFamily="18" charset="0"/>
                <a:ea typeface="Times New Roman" panose="02020603050405020304" pitchFamily="18" charset="0"/>
              </a:rPr>
            </a:br>
            <a:r>
              <a:rPr lang="en-AE" sz="1800" dirty="0">
                <a:effectLst/>
                <a:latin typeface="Times New Roman" panose="02020603050405020304" pitchFamily="18" charset="0"/>
                <a:ea typeface="Times New Roman" panose="02020603050405020304" pitchFamily="18" charset="0"/>
              </a:rPr>
              <a:t/>
            </a:r>
            <a:br>
              <a:rPr lang="en-AE" sz="1800" dirty="0">
                <a:effectLst/>
                <a:latin typeface="Times New Roman" panose="02020603050405020304" pitchFamily="18" charset="0"/>
                <a:ea typeface="Times New Roman" panose="02020603050405020304" pitchFamily="18" charset="0"/>
              </a:rPr>
            </a:br>
            <a:endParaRPr lang="en-AE" sz="2000" dirty="0"/>
          </a:p>
        </p:txBody>
      </p:sp>
      <p:sp>
        <p:nvSpPr>
          <p:cNvPr id="3" name="Subtitle 2">
            <a:extLst>
              <a:ext uri="{FF2B5EF4-FFF2-40B4-BE49-F238E27FC236}">
                <a16:creationId xmlns:a16="http://schemas.microsoft.com/office/drawing/2014/main" id="{D1094463-5731-4C99-9A8E-DCD643666F8F}"/>
              </a:ext>
            </a:extLst>
          </p:cNvPr>
          <p:cNvSpPr>
            <a:spLocks noGrp="1"/>
          </p:cNvSpPr>
          <p:nvPr>
            <p:ph type="subTitle" idx="1"/>
          </p:nvPr>
        </p:nvSpPr>
        <p:spPr>
          <a:xfrm>
            <a:off x="1100051" y="4506686"/>
            <a:ext cx="10058400" cy="1520890"/>
          </a:xfrm>
        </p:spPr>
        <p:txBody>
          <a:bodyPr>
            <a:normAutofit/>
          </a:bodyPr>
          <a:lstStyle/>
          <a:p>
            <a:pPr marL="635" indent="-1905" algn="ctr"/>
            <a:r>
              <a:rPr lang="en-US" sz="1800" dirty="0">
                <a:effectLst/>
                <a:latin typeface="Times New Roman" panose="02020603050405020304" pitchFamily="18" charset="0"/>
                <a:ea typeface="Times New Roman" panose="02020603050405020304" pitchFamily="18" charset="0"/>
              </a:rPr>
              <a:t> </a:t>
            </a:r>
            <a:endParaRPr lang="en-AE" sz="1800" dirty="0">
              <a:effectLst/>
              <a:latin typeface="Times New Roman" panose="02020603050405020304" pitchFamily="18" charset="0"/>
              <a:ea typeface="Times New Roman" panose="02020603050405020304" pitchFamily="18" charset="0"/>
            </a:endParaRPr>
          </a:p>
          <a:p>
            <a:pPr marL="635" indent="-1905" algn="ctr"/>
            <a:r>
              <a:rPr lang="en-US" u="sng" dirty="0">
                <a:effectLst/>
                <a:latin typeface="Times New Roman" panose="02020603050405020304" pitchFamily="18" charset="0"/>
                <a:ea typeface="Times New Roman" panose="02020603050405020304" pitchFamily="18" charset="0"/>
              </a:rPr>
              <a:t>PRODUCT PREMIUM OPTIMIZATION IN HEALTH INSURANCE</a:t>
            </a:r>
            <a:endParaRPr lang="en-AE" dirty="0">
              <a:effectLst/>
              <a:latin typeface="Times New Roman" panose="02020603050405020304" pitchFamily="18" charset="0"/>
              <a:ea typeface="Times New Roman" panose="02020603050405020304" pitchFamily="18" charset="0"/>
            </a:endParaRPr>
          </a:p>
          <a:p>
            <a:pPr marL="635" indent="-1905" algn="ctr"/>
            <a:r>
              <a:rPr lang="en-US" u="sng" dirty="0">
                <a:effectLst/>
                <a:latin typeface="Times New Roman" panose="02020603050405020304" pitchFamily="18" charset="0"/>
                <a:ea typeface="Times New Roman" panose="02020603050405020304" pitchFamily="18" charset="0"/>
              </a:rPr>
              <a:t>USING MACHINE LEARNING</a:t>
            </a:r>
          </a:p>
          <a:p>
            <a:endParaRPr lang="en-AE" dirty="0"/>
          </a:p>
        </p:txBody>
      </p:sp>
      <p:pic>
        <p:nvPicPr>
          <p:cNvPr id="21" name="Picture 20">
            <a:extLst>
              <a:ext uri="{FF2B5EF4-FFF2-40B4-BE49-F238E27FC236}">
                <a16:creationId xmlns:a16="http://schemas.microsoft.com/office/drawing/2014/main" id="{888B6F9A-8CD0-4090-A2CE-48F847AB3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268"/>
            <a:ext cx="12192000" cy="4319112"/>
          </a:xfrm>
          <a:prstGeom prst="rect">
            <a:avLst/>
          </a:prstGeom>
        </p:spPr>
      </p:pic>
    </p:spTree>
    <p:extLst>
      <p:ext uri="{BB962C8B-B14F-4D97-AF65-F5344CB8AC3E}">
        <p14:creationId xmlns:p14="http://schemas.microsoft.com/office/powerpoint/2010/main" val="31358691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3868-EFC4-4115-8A34-3713263229AE}"/>
              </a:ext>
            </a:extLst>
          </p:cNvPr>
          <p:cNvSpPr>
            <a:spLocks noGrp="1"/>
          </p:cNvSpPr>
          <p:nvPr>
            <p:ph type="title"/>
          </p:nvPr>
        </p:nvSpPr>
        <p:spPr/>
        <p:txBody>
          <a:bodyPr/>
          <a:lstStyle/>
          <a:p>
            <a:r>
              <a:rPr lang="en-GB" dirty="0">
                <a:latin typeface="+mn-lt"/>
              </a:rPr>
              <a:t>Predictive  Modelling </a:t>
            </a:r>
            <a:endParaRPr lang="en-AE" dirty="0">
              <a:latin typeface="+mn-lt"/>
            </a:endParaRPr>
          </a:p>
        </p:txBody>
      </p:sp>
      <p:sp>
        <p:nvSpPr>
          <p:cNvPr id="3" name="Content Placeholder 2">
            <a:extLst>
              <a:ext uri="{FF2B5EF4-FFF2-40B4-BE49-F238E27FC236}">
                <a16:creationId xmlns:a16="http://schemas.microsoft.com/office/drawing/2014/main" id="{822A84A8-E157-4128-9F93-0715809C1791}"/>
              </a:ext>
            </a:extLst>
          </p:cNvPr>
          <p:cNvSpPr>
            <a:spLocks noGrp="1"/>
          </p:cNvSpPr>
          <p:nvPr>
            <p:ph idx="1"/>
          </p:nvPr>
        </p:nvSpPr>
        <p:spPr/>
        <p:txBody>
          <a:bodyPr/>
          <a:lstStyle/>
          <a:p>
            <a:pPr indent="-635" fontAlgn="auto">
              <a:lnSpc>
                <a:spcPct val="100000"/>
              </a:lnSpc>
            </a:pPr>
            <a:r>
              <a:rPr lang="en-GB" sz="1600" dirty="0">
                <a:solidFill>
                  <a:srgbClr val="000000"/>
                </a:solidFill>
                <a:effectLst/>
                <a:ea typeface="Calibri" panose="020F0502020204030204" pitchFamily="34" charset="0"/>
              </a:rPr>
              <a:t>Predictive Modelling is the process of uncovering relationships within the data by using a </a:t>
            </a:r>
            <a:endParaRPr lang="en-AE" sz="1600" dirty="0">
              <a:effectLst/>
              <a:ea typeface="Times New Roman" panose="02020603050405020304" pitchFamily="18" charset="0"/>
            </a:endParaRPr>
          </a:p>
          <a:p>
            <a:pPr indent="-635" fontAlgn="auto">
              <a:lnSpc>
                <a:spcPct val="100000"/>
              </a:lnSpc>
            </a:pPr>
            <a:r>
              <a:rPr lang="en-GB" sz="1600" dirty="0">
                <a:solidFill>
                  <a:srgbClr val="000000"/>
                </a:solidFill>
                <a:effectLst/>
                <a:ea typeface="Calibri" panose="020F0502020204030204" pitchFamily="34" charset="0"/>
              </a:rPr>
              <a:t>mathematical model for predicting some desired outcome. It uses historical data to make </a:t>
            </a:r>
            <a:endParaRPr lang="en-AE" sz="1600" dirty="0">
              <a:effectLst/>
              <a:ea typeface="Times New Roman" panose="02020603050405020304" pitchFamily="18" charset="0"/>
            </a:endParaRPr>
          </a:p>
          <a:p>
            <a:pPr indent="-635" fontAlgn="auto">
              <a:lnSpc>
                <a:spcPct val="100000"/>
              </a:lnSpc>
            </a:pPr>
            <a:r>
              <a:rPr lang="en-GB" sz="1600" dirty="0">
                <a:solidFill>
                  <a:srgbClr val="000000"/>
                </a:solidFill>
                <a:effectLst/>
                <a:ea typeface="Calibri" panose="020F0502020204030204" pitchFamily="34" charset="0"/>
              </a:rPr>
              <a:t>predictions about unseen data. </a:t>
            </a:r>
            <a:r>
              <a:rPr lang="en-GB" sz="1600" dirty="0">
                <a:effectLst/>
                <a:ea typeface="Calibri" panose="020F0502020204030204" pitchFamily="34" charset="0"/>
              </a:rPr>
              <a:t> </a:t>
            </a:r>
            <a:endParaRPr lang="en-AE" sz="1600" dirty="0">
              <a:effectLst/>
              <a:ea typeface="Times New Roman" panose="02020603050405020304" pitchFamily="18" charset="0"/>
            </a:endParaRPr>
          </a:p>
          <a:p>
            <a:pPr indent="-635" fontAlgn="auto">
              <a:lnSpc>
                <a:spcPct val="100000"/>
              </a:lnSpc>
            </a:pPr>
            <a:r>
              <a:rPr lang="en-GB" sz="1600" dirty="0">
                <a:solidFill>
                  <a:srgbClr val="000000"/>
                </a:solidFill>
                <a:effectLst/>
                <a:ea typeface="Calibri" panose="020F0502020204030204" pitchFamily="34" charset="0"/>
              </a:rPr>
              <a:t>The following figure depicts the cycle of the predictive modelling:</a:t>
            </a:r>
            <a:endParaRPr lang="en-AE" sz="1600" dirty="0">
              <a:effectLst/>
              <a:ea typeface="Times New Roman" panose="02020603050405020304" pitchFamily="18" charset="0"/>
            </a:endParaRPr>
          </a:p>
          <a:p>
            <a:endParaRPr lang="en-AE" dirty="0"/>
          </a:p>
        </p:txBody>
      </p:sp>
      <p:pic>
        <p:nvPicPr>
          <p:cNvPr id="4" name="Picture 3">
            <a:extLst>
              <a:ext uri="{FF2B5EF4-FFF2-40B4-BE49-F238E27FC236}">
                <a16:creationId xmlns:a16="http://schemas.microsoft.com/office/drawing/2014/main" id="{1DD46EC8-3798-4227-9ECA-B1A43178ED5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01950" y="3525625"/>
            <a:ext cx="6388100" cy="2743200"/>
          </a:xfrm>
          <a:prstGeom prst="rect">
            <a:avLst/>
          </a:prstGeom>
          <a:noFill/>
          <a:ln>
            <a:noFill/>
          </a:ln>
        </p:spPr>
      </p:pic>
    </p:spTree>
    <p:extLst>
      <p:ext uri="{BB962C8B-B14F-4D97-AF65-F5344CB8AC3E}">
        <p14:creationId xmlns:p14="http://schemas.microsoft.com/office/powerpoint/2010/main" val="4040406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C4F96-527A-40C8-B35F-A7D44C95D9D5}"/>
              </a:ext>
            </a:extLst>
          </p:cNvPr>
          <p:cNvSpPr>
            <a:spLocks noGrp="1"/>
          </p:cNvSpPr>
          <p:nvPr>
            <p:ph type="title"/>
          </p:nvPr>
        </p:nvSpPr>
        <p:spPr/>
        <p:txBody>
          <a:bodyPr/>
          <a:lstStyle/>
          <a:p>
            <a:r>
              <a:rPr lang="en-GB" dirty="0">
                <a:latin typeface="+mn-lt"/>
              </a:rPr>
              <a:t>Measuring Model Performance</a:t>
            </a:r>
            <a:endParaRPr lang="en-AE" dirty="0">
              <a:latin typeface="+mn-lt"/>
            </a:endParaRPr>
          </a:p>
        </p:txBody>
      </p:sp>
      <p:sp>
        <p:nvSpPr>
          <p:cNvPr id="3" name="Content Placeholder 2">
            <a:extLst>
              <a:ext uri="{FF2B5EF4-FFF2-40B4-BE49-F238E27FC236}">
                <a16:creationId xmlns:a16="http://schemas.microsoft.com/office/drawing/2014/main" id="{6E397864-EF6E-4B65-B463-D6AE8FEA328A}"/>
              </a:ext>
            </a:extLst>
          </p:cNvPr>
          <p:cNvSpPr>
            <a:spLocks noGrp="1"/>
          </p:cNvSpPr>
          <p:nvPr>
            <p:ph idx="1"/>
          </p:nvPr>
        </p:nvSpPr>
        <p:spPr>
          <a:xfrm>
            <a:off x="1097280" y="1845734"/>
            <a:ext cx="10058400" cy="4023360"/>
          </a:xfrm>
        </p:spPr>
        <p:txBody>
          <a:bodyPr>
            <a:normAutofit fontScale="92500" lnSpcReduction="20000"/>
          </a:bodyPr>
          <a:lstStyle/>
          <a:p>
            <a:pPr indent="-635" fontAlgn="auto">
              <a:lnSpc>
                <a:spcPct val="110000"/>
              </a:lnSpc>
            </a:pPr>
            <a:r>
              <a:rPr lang="en-US" dirty="0"/>
              <a:t>When predictions are made using a model, there is a need to estimate the accuracy of the predictions through the evaluation metrics that are able to evaluate how well the model performs compared to other models. </a:t>
            </a:r>
            <a:endParaRPr lang="en-US" dirty="0" smtClean="0"/>
          </a:p>
          <a:p>
            <a:pPr indent="-635" fontAlgn="auto">
              <a:lnSpc>
                <a:spcPct val="110000"/>
              </a:lnSpc>
            </a:pPr>
            <a:r>
              <a:rPr lang="en-US" dirty="0" smtClean="0"/>
              <a:t>For </a:t>
            </a:r>
            <a:r>
              <a:rPr lang="en-US" dirty="0"/>
              <a:t>evaluating regression performance, the </a:t>
            </a:r>
            <a:r>
              <a:rPr lang="en-US" dirty="0" smtClean="0"/>
              <a:t>evaluation metrics commonly considered </a:t>
            </a:r>
            <a:r>
              <a:rPr lang="en-US" dirty="0"/>
              <a:t>are </a:t>
            </a:r>
            <a:r>
              <a:rPr lang="en-US" dirty="0" smtClean="0"/>
              <a:t>:</a:t>
            </a:r>
            <a:r>
              <a:rPr lang="en-GB" sz="6400" dirty="0" smtClean="0">
                <a:solidFill>
                  <a:srgbClr val="000000"/>
                </a:solidFill>
                <a:effectLst/>
                <a:ea typeface="Calibri" panose="020F0502020204030204" pitchFamily="34" charset="0"/>
              </a:rPr>
              <a:t> </a:t>
            </a:r>
            <a:r>
              <a:rPr lang="en-GB" sz="6400" b="1" dirty="0" smtClean="0">
                <a:solidFill>
                  <a:srgbClr val="000000"/>
                </a:solidFill>
                <a:effectLst/>
                <a:ea typeface="Calibri" panose="020F0502020204030204" pitchFamily="34" charset="0"/>
              </a:rPr>
              <a:t> </a:t>
            </a:r>
            <a:endParaRPr lang="en-AE" sz="6400" dirty="0" smtClean="0">
              <a:effectLst/>
              <a:ea typeface="Times New Roman" panose="02020603050405020304" pitchFamily="18" charset="0"/>
            </a:endParaRPr>
          </a:p>
          <a:p>
            <a:pPr marL="342900" lvl="0" indent="-342900" fontAlgn="auto">
              <a:buFont typeface="Symbol" panose="05050102010706020507" pitchFamily="18" charset="2"/>
              <a:buBlip>
                <a:blip r:embed="rId2"/>
              </a:buBlip>
            </a:pPr>
            <a:r>
              <a:rPr lang="en-US" b="1" dirty="0" smtClean="0"/>
              <a:t>Variance Score </a:t>
            </a:r>
          </a:p>
          <a:p>
            <a:pPr marL="342900" lvl="0" indent="-342900" fontAlgn="auto">
              <a:buFont typeface="Symbol" panose="05050102010706020507" pitchFamily="18" charset="2"/>
              <a:buBlip>
                <a:blip r:embed="rId2"/>
              </a:buBlip>
            </a:pPr>
            <a:r>
              <a:rPr lang="en-US" b="1" dirty="0" smtClean="0"/>
              <a:t>Mean </a:t>
            </a:r>
            <a:r>
              <a:rPr lang="en-US" b="1" dirty="0"/>
              <a:t>Absolute </a:t>
            </a:r>
            <a:r>
              <a:rPr lang="en-US" b="1" dirty="0" smtClean="0"/>
              <a:t>Error</a:t>
            </a:r>
          </a:p>
          <a:p>
            <a:pPr marL="342900" lvl="0" indent="-342900" fontAlgn="auto">
              <a:buFont typeface="Symbol" panose="05050102010706020507" pitchFamily="18" charset="2"/>
              <a:buBlip>
                <a:blip r:embed="rId2"/>
              </a:buBlip>
            </a:pPr>
            <a:r>
              <a:rPr lang="en-US" b="1" dirty="0"/>
              <a:t>Mean Square </a:t>
            </a:r>
            <a:r>
              <a:rPr lang="en-US" b="1" dirty="0" smtClean="0"/>
              <a:t>Error</a:t>
            </a:r>
          </a:p>
          <a:p>
            <a:pPr marL="342900" lvl="0" indent="-342900" fontAlgn="auto">
              <a:buFont typeface="Symbol" panose="05050102010706020507" pitchFamily="18" charset="2"/>
              <a:buBlip>
                <a:blip r:embed="rId2"/>
              </a:buBlip>
            </a:pPr>
            <a:r>
              <a:rPr lang="en-US" b="1" dirty="0"/>
              <a:t>Median Absolute </a:t>
            </a:r>
            <a:r>
              <a:rPr lang="en-US" b="1" dirty="0" smtClean="0"/>
              <a:t>Error</a:t>
            </a:r>
          </a:p>
          <a:p>
            <a:pPr marL="342900" lvl="0" indent="-342900" fontAlgn="auto">
              <a:buFont typeface="Symbol" panose="05050102010706020507" pitchFamily="18" charset="2"/>
              <a:buBlip>
                <a:blip r:embed="rId2"/>
              </a:buBlip>
            </a:pPr>
            <a:r>
              <a:rPr lang="en-US" b="1" dirty="0"/>
              <a:t>R² </a:t>
            </a:r>
            <a:r>
              <a:rPr lang="en-US" b="1" dirty="0" smtClean="0"/>
              <a:t>Error</a:t>
            </a:r>
            <a:endParaRPr lang="en-AE" sz="6400" dirty="0">
              <a:effectLst/>
              <a:ea typeface="Times New Roman" panose="02020603050405020304" pitchFamily="18" charset="0"/>
            </a:endParaRPr>
          </a:p>
          <a:p>
            <a:endParaRPr lang="en-AE" dirty="0"/>
          </a:p>
        </p:txBody>
      </p:sp>
    </p:spTree>
    <p:extLst>
      <p:ext uri="{BB962C8B-B14F-4D97-AF65-F5344CB8AC3E}">
        <p14:creationId xmlns:p14="http://schemas.microsoft.com/office/powerpoint/2010/main" val="4278302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8D38F-3FCA-4284-A1A9-5873600DBDA6}"/>
              </a:ext>
            </a:extLst>
          </p:cNvPr>
          <p:cNvSpPr>
            <a:spLocks noGrp="1"/>
          </p:cNvSpPr>
          <p:nvPr>
            <p:ph type="title"/>
          </p:nvPr>
        </p:nvSpPr>
        <p:spPr>
          <a:xfrm>
            <a:off x="726890" y="251878"/>
            <a:ext cx="10058400" cy="1450757"/>
          </a:xfrm>
        </p:spPr>
        <p:txBody>
          <a:bodyPr>
            <a:normAutofit/>
          </a:bodyPr>
          <a:lstStyle/>
          <a:p>
            <a:r>
              <a:rPr lang="en-GB" dirty="0">
                <a:latin typeface="+mn-lt"/>
              </a:rPr>
              <a:t>Predictive Models – Algorithms selected</a:t>
            </a:r>
            <a:endParaRPr lang="en-AE" dirty="0">
              <a:latin typeface="+mn-lt"/>
            </a:endParaRPr>
          </a:p>
        </p:txBody>
      </p:sp>
      <p:sp>
        <p:nvSpPr>
          <p:cNvPr id="3" name="Content Placeholder 2">
            <a:extLst>
              <a:ext uri="{FF2B5EF4-FFF2-40B4-BE49-F238E27FC236}">
                <a16:creationId xmlns:a16="http://schemas.microsoft.com/office/drawing/2014/main" id="{2A23A01A-8A66-43DC-A6F5-653BA9E86AE5}"/>
              </a:ext>
            </a:extLst>
          </p:cNvPr>
          <p:cNvSpPr>
            <a:spLocks noGrp="1"/>
          </p:cNvSpPr>
          <p:nvPr>
            <p:ph idx="1"/>
          </p:nvPr>
        </p:nvSpPr>
        <p:spPr/>
        <p:txBody>
          <a:bodyPr/>
          <a:lstStyle/>
          <a:p>
            <a:pPr indent="-635" fontAlgn="auto"/>
            <a:r>
              <a:rPr lang="en-GB" sz="1800" i="1" u="none" strike="noStrike" dirty="0">
                <a:solidFill>
                  <a:srgbClr val="000000"/>
                </a:solidFill>
                <a:effectLst/>
                <a:latin typeface="Times New Roman" panose="02020603050405020304" pitchFamily="18" charset="0"/>
                <a:ea typeface="Calibri" panose="020F0502020204030204" pitchFamily="34" charset="0"/>
              </a:rPr>
              <a:t> </a:t>
            </a:r>
            <a:endParaRPr lang="en-AE" sz="1800" dirty="0">
              <a:effectLst/>
              <a:latin typeface="Times New Roman" panose="02020603050405020304" pitchFamily="18" charset="0"/>
              <a:ea typeface="Times New Roman" panose="02020603050405020304" pitchFamily="18" charset="0"/>
            </a:endParaRPr>
          </a:p>
          <a:p>
            <a:pPr indent="-635" fontAlgn="auto"/>
            <a:r>
              <a:rPr lang="en-GB" sz="1600" dirty="0">
                <a:solidFill>
                  <a:srgbClr val="000000"/>
                </a:solidFill>
                <a:ea typeface="Calibri" panose="020F0502020204030204" pitchFamily="34" charset="0"/>
              </a:rPr>
              <a:t>To</a:t>
            </a:r>
            <a:r>
              <a:rPr lang="en-GB" sz="1600" dirty="0">
                <a:solidFill>
                  <a:srgbClr val="000000"/>
                </a:solidFill>
                <a:effectLst/>
                <a:ea typeface="Calibri" panose="020F0502020204030204" pitchFamily="34" charset="0"/>
              </a:rPr>
              <a:t> predict the premium, four predictive models are using and compared against each other. </a:t>
            </a:r>
          </a:p>
          <a:p>
            <a:pPr indent="-635" fontAlgn="auto"/>
            <a:r>
              <a:rPr lang="en-GB" sz="1600" dirty="0">
                <a:solidFill>
                  <a:srgbClr val="000000"/>
                </a:solidFill>
                <a:effectLst/>
                <a:ea typeface="Calibri" panose="020F0502020204030204" pitchFamily="34" charset="0"/>
              </a:rPr>
              <a:t>Each model is explained in detail in the following pages: </a:t>
            </a:r>
            <a:endParaRPr lang="en-AE" sz="1600" dirty="0">
              <a:effectLst/>
              <a:ea typeface="Times New Roman" panose="02020603050405020304" pitchFamily="18" charset="0"/>
            </a:endParaRPr>
          </a:p>
          <a:p>
            <a:pPr marL="342900" lvl="0" indent="-342900" fontAlgn="auto">
              <a:buFont typeface="Courier New" panose="02070309020205020404" pitchFamily="49" charset="0"/>
              <a:buChar char="o"/>
            </a:pPr>
            <a:r>
              <a:rPr lang="en-GB" sz="1600" dirty="0">
                <a:solidFill>
                  <a:srgbClr val="000000"/>
                </a:solidFill>
                <a:effectLst/>
                <a:ea typeface="Calibri" panose="020F0502020204030204" pitchFamily="34" charset="0"/>
              </a:rPr>
              <a:t> Multiple Linear Regression </a:t>
            </a:r>
            <a:endParaRPr lang="en-AE" sz="1600" dirty="0">
              <a:effectLst/>
              <a:ea typeface="Times New Roman" panose="02020603050405020304" pitchFamily="18" charset="0"/>
            </a:endParaRPr>
          </a:p>
          <a:p>
            <a:pPr marL="342900" lvl="0" indent="-342900" fontAlgn="auto">
              <a:buFont typeface="Courier New" panose="02070309020205020404" pitchFamily="49" charset="0"/>
              <a:buChar char="o"/>
            </a:pPr>
            <a:r>
              <a:rPr lang="en-GB" sz="1600" dirty="0" smtClean="0">
                <a:solidFill>
                  <a:srgbClr val="000000"/>
                </a:solidFill>
                <a:effectLst/>
                <a:ea typeface="Calibri" panose="020F0502020204030204" pitchFamily="34" charset="0"/>
              </a:rPr>
              <a:t>SVR </a:t>
            </a:r>
            <a:r>
              <a:rPr lang="en-GB" sz="1600" dirty="0">
                <a:solidFill>
                  <a:srgbClr val="000000"/>
                </a:solidFill>
                <a:effectLst/>
                <a:ea typeface="Calibri" panose="020F0502020204030204" pitchFamily="34" charset="0"/>
              </a:rPr>
              <a:t>(Support Vector Regression</a:t>
            </a:r>
            <a:r>
              <a:rPr lang="en-GB" sz="1600" dirty="0" smtClean="0">
                <a:solidFill>
                  <a:srgbClr val="000000"/>
                </a:solidFill>
                <a:effectLst/>
                <a:ea typeface="Calibri" panose="020F0502020204030204" pitchFamily="34" charset="0"/>
              </a:rPr>
              <a:t>)</a:t>
            </a:r>
          </a:p>
          <a:p>
            <a:pPr marL="342900" indent="-342900">
              <a:buFont typeface="Courier New" panose="02070309020205020404" pitchFamily="49" charset="0"/>
              <a:buChar char="o"/>
            </a:pPr>
            <a:r>
              <a:rPr lang="en-GB" sz="1600" dirty="0">
                <a:solidFill>
                  <a:srgbClr val="000000"/>
                </a:solidFill>
                <a:ea typeface="Calibri" panose="020F0502020204030204" pitchFamily="34" charset="0"/>
              </a:rPr>
              <a:t>Random Forest </a:t>
            </a:r>
            <a:endParaRPr lang="en-AE" sz="1600" dirty="0">
              <a:ea typeface="Times New Roman" panose="02020603050405020304" pitchFamily="18" charset="0"/>
            </a:endParaRPr>
          </a:p>
          <a:p>
            <a:pPr marL="342900" lvl="0" indent="-342900" fontAlgn="auto">
              <a:buFont typeface="Courier New" panose="02070309020205020404" pitchFamily="49" charset="0"/>
              <a:buChar char="o"/>
            </a:pPr>
            <a:r>
              <a:rPr lang="en-GB" sz="1600" dirty="0" smtClean="0">
                <a:solidFill>
                  <a:srgbClr val="000000"/>
                </a:solidFill>
                <a:effectLst/>
                <a:ea typeface="Calibri" panose="020F0502020204030204" pitchFamily="34" charset="0"/>
              </a:rPr>
              <a:t>Gradient </a:t>
            </a:r>
            <a:r>
              <a:rPr lang="en-GB" sz="1600" dirty="0">
                <a:solidFill>
                  <a:srgbClr val="000000"/>
                </a:solidFill>
                <a:effectLst/>
                <a:ea typeface="Calibri" panose="020F0502020204030204" pitchFamily="34" charset="0"/>
              </a:rPr>
              <a:t>Boosting Regression </a:t>
            </a:r>
            <a:endParaRPr lang="en-AE" sz="1600" dirty="0"/>
          </a:p>
        </p:txBody>
      </p:sp>
    </p:spTree>
    <p:extLst>
      <p:ext uri="{BB962C8B-B14F-4D97-AF65-F5344CB8AC3E}">
        <p14:creationId xmlns:p14="http://schemas.microsoft.com/office/powerpoint/2010/main" val="3592914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27A42F-EAC4-4543-8591-0B9E2D9D241F}"/>
              </a:ext>
            </a:extLst>
          </p:cNvPr>
          <p:cNvSpPr txBox="1"/>
          <p:nvPr/>
        </p:nvSpPr>
        <p:spPr>
          <a:xfrm>
            <a:off x="644165" y="235669"/>
            <a:ext cx="11547835" cy="1107996"/>
          </a:xfrm>
          <a:prstGeom prst="rect">
            <a:avLst/>
          </a:prstGeom>
          <a:noFill/>
        </p:spPr>
        <p:txBody>
          <a:bodyPr wrap="square" rtlCol="0">
            <a:spAutoFit/>
          </a:bodyPr>
          <a:lstStyle/>
          <a:p>
            <a:pPr marL="457200" indent="-457200">
              <a:buAutoNum type="arabicPeriod"/>
            </a:pPr>
            <a:r>
              <a:rPr lang="en-GB" sz="2400" b="1" u="sng" dirty="0">
                <a:solidFill>
                  <a:srgbClr val="000000"/>
                </a:solidFill>
                <a:effectLst/>
                <a:latin typeface="Times New Roman" panose="02020603050405020304" pitchFamily="18" charset="0"/>
                <a:ea typeface="Calibri" panose="020F0502020204030204" pitchFamily="34" charset="0"/>
              </a:rPr>
              <a:t>Multiple Linear Regression </a:t>
            </a:r>
          </a:p>
          <a:p>
            <a:endParaRPr lang="en-AE" sz="2400" b="1" u="sng" dirty="0">
              <a:effectLst/>
              <a:latin typeface="Times New Roman" panose="02020603050405020304" pitchFamily="18" charset="0"/>
              <a:ea typeface="Times New Roman" panose="02020603050405020304" pitchFamily="18" charset="0"/>
            </a:endParaRPr>
          </a:p>
          <a:p>
            <a:r>
              <a:rPr lang="en-GB" dirty="0"/>
              <a:t> </a:t>
            </a:r>
            <a:endParaRPr lang="en-AE" dirty="0"/>
          </a:p>
        </p:txBody>
      </p:sp>
      <p:pic>
        <p:nvPicPr>
          <p:cNvPr id="8" name="Picture 7">
            <a:extLst>
              <a:ext uri="{FF2B5EF4-FFF2-40B4-BE49-F238E27FC236}">
                <a16:creationId xmlns:a16="http://schemas.microsoft.com/office/drawing/2014/main" id="{DE6320AE-8E60-4984-8A24-B383E820E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44" y="1055801"/>
            <a:ext cx="5341856" cy="4091234"/>
          </a:xfrm>
          <a:prstGeom prst="rect">
            <a:avLst/>
          </a:prstGeom>
        </p:spPr>
      </p:pic>
      <p:sp>
        <p:nvSpPr>
          <p:cNvPr id="10" name="TextBox 9">
            <a:extLst>
              <a:ext uri="{FF2B5EF4-FFF2-40B4-BE49-F238E27FC236}">
                <a16:creationId xmlns:a16="http://schemas.microsoft.com/office/drawing/2014/main" id="{67CE7C19-ACA9-4B51-BB43-5E0ADC20801F}"/>
              </a:ext>
            </a:extLst>
          </p:cNvPr>
          <p:cNvSpPr txBox="1"/>
          <p:nvPr/>
        </p:nvSpPr>
        <p:spPr>
          <a:xfrm>
            <a:off x="6249971" y="1055801"/>
            <a:ext cx="5627802" cy="4555093"/>
          </a:xfrm>
          <a:prstGeom prst="rect">
            <a:avLst/>
          </a:prstGeom>
          <a:noFill/>
        </p:spPr>
        <p:txBody>
          <a:bodyPr wrap="square" rtlCol="0">
            <a:spAutoFit/>
          </a:bodyPr>
          <a:lstStyle/>
          <a:p>
            <a:r>
              <a:rPr lang="en-GB" sz="1600" b="0" dirty="0">
                <a:solidFill>
                  <a:srgbClr val="333333"/>
                </a:solidFill>
                <a:effectLst/>
                <a:latin typeface="Cambria" panose="02040503050406030204" pitchFamily="18" charset="0"/>
              </a:rPr>
              <a:t>Multiple Linear Regression is one of the important regression algorithms which models the linear relationship between a single dependent continuous </a:t>
            </a:r>
            <a:r>
              <a:rPr lang="en-GB" sz="1600" dirty="0">
                <a:solidFill>
                  <a:srgbClr val="333333"/>
                </a:solidFill>
                <a:latin typeface="Cambria" panose="02040503050406030204" pitchFamily="18" charset="0"/>
              </a:rPr>
              <a:t>variable and more than one independent variable.</a:t>
            </a:r>
          </a:p>
          <a:p>
            <a:pPr algn="just">
              <a:buFont typeface="Arial" panose="020B0604020202020204" pitchFamily="34" charset="0"/>
              <a:buChar char="•"/>
            </a:pPr>
            <a:r>
              <a:rPr lang="en-GB" sz="1600" dirty="0">
                <a:solidFill>
                  <a:srgbClr val="333333"/>
                </a:solidFill>
                <a:latin typeface="Cambria" panose="02040503050406030204" pitchFamily="18" charset="0"/>
              </a:rPr>
              <a:t>For MLR, the dependent or target variable(Y) must be the continuous/real, but the predictor or independent variable may be of continuous or categorical form.</a:t>
            </a:r>
          </a:p>
          <a:p>
            <a:pPr algn="just">
              <a:buFont typeface="Arial" panose="020B0604020202020204" pitchFamily="34" charset="0"/>
              <a:buChar char="•"/>
            </a:pPr>
            <a:r>
              <a:rPr lang="en-GB" sz="1600" dirty="0">
                <a:solidFill>
                  <a:srgbClr val="333333"/>
                </a:solidFill>
                <a:latin typeface="Cambria" panose="02040503050406030204" pitchFamily="18" charset="0"/>
              </a:rPr>
              <a:t>Each feature variable must model the linear relationship with the dependent variable.</a:t>
            </a:r>
          </a:p>
          <a:p>
            <a:pPr algn="just">
              <a:buFont typeface="Arial" panose="020B0604020202020204" pitchFamily="34" charset="0"/>
              <a:buChar char="•"/>
            </a:pPr>
            <a:r>
              <a:rPr lang="en-GB" sz="1600" dirty="0">
                <a:solidFill>
                  <a:srgbClr val="333333"/>
                </a:solidFill>
                <a:latin typeface="Cambria" panose="02040503050406030204" pitchFamily="18" charset="0"/>
              </a:rPr>
              <a:t>MLR tries to fit a regression line through a multidimensional space of data-points.</a:t>
            </a:r>
          </a:p>
          <a:p>
            <a:r>
              <a:rPr lang="en-GB" sz="1600" b="0" dirty="0">
                <a:solidFill>
                  <a:srgbClr val="610B4B"/>
                </a:solidFill>
                <a:effectLst/>
                <a:latin typeface="erdana"/>
              </a:rPr>
              <a:t>MLR equation:</a:t>
            </a:r>
          </a:p>
          <a:p>
            <a:endParaRPr lang="en-AE" sz="1600" dirty="0"/>
          </a:p>
          <a:p>
            <a:endParaRPr lang="en-AE" sz="1600" dirty="0"/>
          </a:p>
          <a:p>
            <a:pPr algn="just"/>
            <a:r>
              <a:rPr lang="en-GB" sz="1600" b="1" dirty="0">
                <a:solidFill>
                  <a:srgbClr val="333333"/>
                </a:solidFill>
                <a:effectLst/>
                <a:latin typeface="inter-bold"/>
              </a:rPr>
              <a:t>Y= Output/Response variable</a:t>
            </a:r>
            <a:endParaRPr lang="en-GB" sz="1600" b="0" dirty="0">
              <a:solidFill>
                <a:srgbClr val="333333"/>
              </a:solidFill>
              <a:effectLst/>
              <a:latin typeface="inter-regular"/>
            </a:endParaRPr>
          </a:p>
          <a:p>
            <a:pPr algn="just"/>
            <a:r>
              <a:rPr lang="en-GB" sz="1600" b="1" dirty="0">
                <a:solidFill>
                  <a:srgbClr val="333333"/>
                </a:solidFill>
                <a:effectLst/>
                <a:latin typeface="inter-bold"/>
              </a:rPr>
              <a:t>b</a:t>
            </a:r>
            <a:r>
              <a:rPr lang="en-GB" sz="1600" b="1" baseline="-25000" dirty="0">
                <a:solidFill>
                  <a:srgbClr val="333333"/>
                </a:solidFill>
                <a:effectLst/>
                <a:latin typeface="inter-bold"/>
              </a:rPr>
              <a:t>0</a:t>
            </a:r>
            <a:r>
              <a:rPr lang="en-GB" sz="1600" b="1" dirty="0">
                <a:solidFill>
                  <a:srgbClr val="333333"/>
                </a:solidFill>
                <a:effectLst/>
                <a:latin typeface="inter-bold"/>
              </a:rPr>
              <a:t>, b</a:t>
            </a:r>
            <a:r>
              <a:rPr lang="en-GB" sz="1600" b="1" baseline="-25000" dirty="0">
                <a:solidFill>
                  <a:srgbClr val="333333"/>
                </a:solidFill>
                <a:effectLst/>
                <a:latin typeface="inter-bold"/>
              </a:rPr>
              <a:t>1</a:t>
            </a:r>
            <a:r>
              <a:rPr lang="en-GB" sz="1600" b="1" dirty="0">
                <a:solidFill>
                  <a:srgbClr val="333333"/>
                </a:solidFill>
                <a:effectLst/>
                <a:latin typeface="inter-bold"/>
              </a:rPr>
              <a:t>, b</a:t>
            </a:r>
            <a:r>
              <a:rPr lang="en-GB" sz="1600" b="1" baseline="-25000" dirty="0">
                <a:solidFill>
                  <a:srgbClr val="333333"/>
                </a:solidFill>
                <a:effectLst/>
                <a:latin typeface="inter-bold"/>
              </a:rPr>
              <a:t>2</a:t>
            </a:r>
            <a:r>
              <a:rPr lang="en-GB" sz="1600" b="1" dirty="0">
                <a:solidFill>
                  <a:srgbClr val="333333"/>
                </a:solidFill>
                <a:effectLst/>
                <a:latin typeface="inter-bold"/>
              </a:rPr>
              <a:t>, b</a:t>
            </a:r>
            <a:r>
              <a:rPr lang="en-GB" sz="1600" b="1" baseline="-25000" dirty="0">
                <a:solidFill>
                  <a:srgbClr val="333333"/>
                </a:solidFill>
                <a:effectLst/>
                <a:latin typeface="inter-bold"/>
              </a:rPr>
              <a:t>3</a:t>
            </a:r>
            <a:r>
              <a:rPr lang="en-GB" sz="1600" b="1" dirty="0">
                <a:solidFill>
                  <a:srgbClr val="333333"/>
                </a:solidFill>
                <a:effectLst/>
                <a:latin typeface="inter-bold"/>
              </a:rPr>
              <a:t> , b</a:t>
            </a:r>
            <a:r>
              <a:rPr lang="en-GB" sz="1600" b="1" baseline="-25000" dirty="0">
                <a:solidFill>
                  <a:srgbClr val="333333"/>
                </a:solidFill>
                <a:effectLst/>
                <a:latin typeface="inter-bold"/>
              </a:rPr>
              <a:t>n</a:t>
            </a:r>
            <a:r>
              <a:rPr lang="en-GB" sz="1600" b="1" dirty="0">
                <a:solidFill>
                  <a:srgbClr val="333333"/>
                </a:solidFill>
                <a:effectLst/>
                <a:latin typeface="inter-bold"/>
              </a:rPr>
              <a:t>....= Coefficients of the model.</a:t>
            </a:r>
            <a:endParaRPr lang="en-GB" sz="1600" b="0" dirty="0">
              <a:solidFill>
                <a:srgbClr val="333333"/>
              </a:solidFill>
              <a:effectLst/>
              <a:latin typeface="inter-regular"/>
            </a:endParaRPr>
          </a:p>
          <a:p>
            <a:pPr algn="just"/>
            <a:r>
              <a:rPr lang="en-GB" sz="1600" b="1" dirty="0">
                <a:solidFill>
                  <a:srgbClr val="333333"/>
                </a:solidFill>
                <a:effectLst/>
                <a:latin typeface="inter-bold"/>
              </a:rPr>
              <a:t>x</a:t>
            </a:r>
            <a:r>
              <a:rPr lang="en-GB" sz="1600" b="1" baseline="-25000" dirty="0">
                <a:solidFill>
                  <a:srgbClr val="333333"/>
                </a:solidFill>
                <a:effectLst/>
                <a:latin typeface="inter-bold"/>
              </a:rPr>
              <a:t>1</a:t>
            </a:r>
            <a:r>
              <a:rPr lang="en-GB" sz="1600" b="1" dirty="0">
                <a:solidFill>
                  <a:srgbClr val="333333"/>
                </a:solidFill>
                <a:effectLst/>
                <a:latin typeface="inter-bold"/>
              </a:rPr>
              <a:t>, x</a:t>
            </a:r>
            <a:r>
              <a:rPr lang="en-GB" sz="1600" b="1" baseline="-25000" dirty="0">
                <a:solidFill>
                  <a:srgbClr val="333333"/>
                </a:solidFill>
                <a:effectLst/>
                <a:latin typeface="inter-bold"/>
              </a:rPr>
              <a:t>2</a:t>
            </a:r>
            <a:r>
              <a:rPr lang="en-GB" sz="1600" b="1" dirty="0">
                <a:solidFill>
                  <a:srgbClr val="333333"/>
                </a:solidFill>
                <a:effectLst/>
                <a:latin typeface="inter-bold"/>
              </a:rPr>
              <a:t>, x</a:t>
            </a:r>
            <a:r>
              <a:rPr lang="en-GB" sz="1600" b="1" baseline="-25000" dirty="0">
                <a:solidFill>
                  <a:srgbClr val="333333"/>
                </a:solidFill>
                <a:effectLst/>
                <a:latin typeface="inter-bold"/>
              </a:rPr>
              <a:t>3</a:t>
            </a:r>
            <a:r>
              <a:rPr lang="en-GB" sz="1600" b="1" dirty="0">
                <a:solidFill>
                  <a:srgbClr val="333333"/>
                </a:solidFill>
                <a:effectLst/>
                <a:latin typeface="inter-bold"/>
              </a:rPr>
              <a:t>, x</a:t>
            </a:r>
            <a:r>
              <a:rPr lang="en-GB" sz="1600" b="1" baseline="-25000" dirty="0">
                <a:solidFill>
                  <a:srgbClr val="333333"/>
                </a:solidFill>
                <a:effectLst/>
                <a:latin typeface="inter-bold"/>
              </a:rPr>
              <a:t>4</a:t>
            </a:r>
            <a:r>
              <a:rPr lang="en-GB" sz="1600" b="1" dirty="0">
                <a:solidFill>
                  <a:srgbClr val="333333"/>
                </a:solidFill>
                <a:effectLst/>
                <a:latin typeface="inter-bold"/>
              </a:rPr>
              <a:t>,...= Various Independent/feature variable</a:t>
            </a:r>
            <a:endParaRPr lang="en-GB" sz="1600" b="0" dirty="0">
              <a:solidFill>
                <a:srgbClr val="333333"/>
              </a:solidFill>
              <a:effectLst/>
              <a:latin typeface="inter-regular"/>
            </a:endParaRPr>
          </a:p>
          <a:p>
            <a:endParaRPr lang="en-AE" dirty="0"/>
          </a:p>
        </p:txBody>
      </p:sp>
      <p:pic>
        <p:nvPicPr>
          <p:cNvPr id="12" name="Picture 11">
            <a:extLst>
              <a:ext uri="{FF2B5EF4-FFF2-40B4-BE49-F238E27FC236}">
                <a16:creationId xmlns:a16="http://schemas.microsoft.com/office/drawing/2014/main" id="{EE7BA441-C925-4168-80CC-9CE0BD9E580B}"/>
              </a:ext>
            </a:extLst>
          </p:cNvPr>
          <p:cNvPicPr>
            <a:picLocks noChangeAspect="1"/>
          </p:cNvPicPr>
          <p:nvPr/>
        </p:nvPicPr>
        <p:blipFill>
          <a:blip r:embed="rId3"/>
          <a:stretch>
            <a:fillRect/>
          </a:stretch>
        </p:blipFill>
        <p:spPr>
          <a:xfrm>
            <a:off x="6249971" y="4119513"/>
            <a:ext cx="4714875" cy="377072"/>
          </a:xfrm>
          <a:prstGeom prst="rect">
            <a:avLst/>
          </a:prstGeom>
        </p:spPr>
      </p:pic>
    </p:spTree>
    <p:extLst>
      <p:ext uri="{BB962C8B-B14F-4D97-AF65-F5344CB8AC3E}">
        <p14:creationId xmlns:p14="http://schemas.microsoft.com/office/powerpoint/2010/main" val="5591829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EAD2B9-B09B-42B9-AA3E-37053693B450}"/>
              </a:ext>
            </a:extLst>
          </p:cNvPr>
          <p:cNvSpPr txBox="1"/>
          <p:nvPr/>
        </p:nvSpPr>
        <p:spPr>
          <a:xfrm>
            <a:off x="584462" y="433632"/>
            <a:ext cx="9568206" cy="461665"/>
          </a:xfrm>
          <a:prstGeom prst="rect">
            <a:avLst/>
          </a:prstGeom>
          <a:noFill/>
        </p:spPr>
        <p:txBody>
          <a:bodyPr wrap="square" rtlCol="0">
            <a:spAutoFit/>
          </a:bodyPr>
          <a:lstStyle/>
          <a:p>
            <a:r>
              <a:rPr lang="en-GB" sz="2400" b="1" u="sng" dirty="0">
                <a:solidFill>
                  <a:srgbClr val="000000"/>
                </a:solidFill>
                <a:latin typeface="Times New Roman" panose="02020603050405020304" pitchFamily="18" charset="0"/>
              </a:rPr>
              <a:t>2. Random Forest</a:t>
            </a:r>
            <a:endParaRPr lang="en-AE" sz="2400" b="1" u="sng" dirty="0">
              <a:solidFill>
                <a:srgbClr val="000000"/>
              </a:solidFill>
              <a:latin typeface="Times New Roman" panose="02020603050405020304" pitchFamily="18" charset="0"/>
            </a:endParaRPr>
          </a:p>
        </p:txBody>
      </p:sp>
      <p:pic>
        <p:nvPicPr>
          <p:cNvPr id="6" name="Picture 5">
            <a:extLst>
              <a:ext uri="{FF2B5EF4-FFF2-40B4-BE49-F238E27FC236}">
                <a16:creationId xmlns:a16="http://schemas.microsoft.com/office/drawing/2014/main" id="{F4F82105-615D-4118-99E6-18F1DAEC7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304" y="1168923"/>
            <a:ext cx="5062193" cy="4166647"/>
          </a:xfrm>
          <a:prstGeom prst="rect">
            <a:avLst/>
          </a:prstGeom>
        </p:spPr>
      </p:pic>
      <p:sp>
        <p:nvSpPr>
          <p:cNvPr id="7" name="TextBox 6">
            <a:extLst>
              <a:ext uri="{FF2B5EF4-FFF2-40B4-BE49-F238E27FC236}">
                <a16:creationId xmlns:a16="http://schemas.microsoft.com/office/drawing/2014/main" id="{B83B5BC3-29A3-4840-AE5E-143A40B44955}"/>
              </a:ext>
            </a:extLst>
          </p:cNvPr>
          <p:cNvSpPr txBox="1"/>
          <p:nvPr/>
        </p:nvSpPr>
        <p:spPr>
          <a:xfrm>
            <a:off x="5825765" y="1168923"/>
            <a:ext cx="6165130" cy="2616101"/>
          </a:xfrm>
          <a:prstGeom prst="rect">
            <a:avLst/>
          </a:prstGeom>
          <a:noFill/>
        </p:spPr>
        <p:txBody>
          <a:bodyPr wrap="square" rtlCol="0">
            <a:spAutoFit/>
          </a:bodyPr>
          <a:lstStyle/>
          <a:p>
            <a:pPr algn="l"/>
            <a:r>
              <a:rPr lang="en-GB" sz="1600" b="0" i="0" dirty="0">
                <a:solidFill>
                  <a:srgbClr val="404040"/>
                </a:solidFill>
                <a:effectLst/>
              </a:rPr>
              <a:t>A random forest is a machine learning technique that’s used to solve regression and classification problems. It utilizes ensemble learning, which is a technique that combines many classifiers to provide solutions to complex problems.</a:t>
            </a:r>
          </a:p>
          <a:p>
            <a:pPr algn="l"/>
            <a:r>
              <a:rPr lang="en-GB" sz="1600" b="0" i="0" dirty="0">
                <a:solidFill>
                  <a:srgbClr val="404040"/>
                </a:solidFill>
                <a:effectLst/>
              </a:rPr>
              <a:t>A random forest algorithm consists of many decision trees. The ‘forest’ generated by the random forest algorithm is trained through bagging or bootstrap aggregating. Bagging is an ensemble meta-algorithm that improves the accuracy of machine learning algorithms.</a:t>
            </a:r>
          </a:p>
          <a:p>
            <a:pPr algn="l"/>
            <a:endParaRPr lang="en-GB" b="0" i="0" dirty="0">
              <a:solidFill>
                <a:srgbClr val="404040"/>
              </a:solidFill>
              <a:effectLst/>
              <a:latin typeface="gt-regular"/>
            </a:endParaRPr>
          </a:p>
          <a:p>
            <a:endParaRPr lang="en-AE" dirty="0"/>
          </a:p>
        </p:txBody>
      </p:sp>
      <p:pic>
        <p:nvPicPr>
          <p:cNvPr id="9" name="Picture 8">
            <a:extLst>
              <a:ext uri="{FF2B5EF4-FFF2-40B4-BE49-F238E27FC236}">
                <a16:creationId xmlns:a16="http://schemas.microsoft.com/office/drawing/2014/main" id="{6C345C71-8B46-427F-A21A-74F5F0F285A5}"/>
              </a:ext>
            </a:extLst>
          </p:cNvPr>
          <p:cNvPicPr>
            <a:picLocks noChangeAspect="1"/>
          </p:cNvPicPr>
          <p:nvPr/>
        </p:nvPicPr>
        <p:blipFill>
          <a:blip r:embed="rId3"/>
          <a:stretch>
            <a:fillRect/>
          </a:stretch>
        </p:blipFill>
        <p:spPr>
          <a:xfrm>
            <a:off x="5825765" y="3223967"/>
            <a:ext cx="5458120" cy="2866559"/>
          </a:xfrm>
          <a:prstGeom prst="rect">
            <a:avLst/>
          </a:prstGeom>
        </p:spPr>
      </p:pic>
    </p:spTree>
    <p:extLst>
      <p:ext uri="{BB962C8B-B14F-4D97-AF65-F5344CB8AC3E}">
        <p14:creationId xmlns:p14="http://schemas.microsoft.com/office/powerpoint/2010/main" val="12895031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343F9B-FDA3-4E03-99FB-15782F715FB6}"/>
              </a:ext>
            </a:extLst>
          </p:cNvPr>
          <p:cNvSpPr txBox="1"/>
          <p:nvPr/>
        </p:nvSpPr>
        <p:spPr>
          <a:xfrm>
            <a:off x="367645" y="329938"/>
            <a:ext cx="7871382" cy="738664"/>
          </a:xfrm>
          <a:prstGeom prst="rect">
            <a:avLst/>
          </a:prstGeom>
          <a:noFill/>
        </p:spPr>
        <p:txBody>
          <a:bodyPr wrap="square" rtlCol="0">
            <a:spAutoFit/>
          </a:bodyPr>
          <a:lstStyle/>
          <a:p>
            <a:r>
              <a:rPr lang="en-GB" sz="2400" b="1" u="sng" dirty="0">
                <a:solidFill>
                  <a:srgbClr val="000000"/>
                </a:solidFill>
                <a:effectLst/>
                <a:latin typeface="Times New Roman" panose="02020603050405020304" pitchFamily="18" charset="0"/>
              </a:rPr>
              <a:t>3. </a:t>
            </a:r>
            <a:r>
              <a:rPr lang="en-GB" sz="2400" b="1" u="sng" dirty="0">
                <a:solidFill>
                  <a:srgbClr val="000000"/>
                </a:solidFill>
                <a:latin typeface="Times New Roman" panose="02020603050405020304" pitchFamily="18" charset="0"/>
              </a:rPr>
              <a:t>SVR (Support Vector Regression)</a:t>
            </a:r>
          </a:p>
          <a:p>
            <a:endParaRPr lang="en-AE" dirty="0"/>
          </a:p>
        </p:txBody>
      </p:sp>
      <p:pic>
        <p:nvPicPr>
          <p:cNvPr id="6" name="Picture 5">
            <a:extLst>
              <a:ext uri="{FF2B5EF4-FFF2-40B4-BE49-F238E27FC236}">
                <a16:creationId xmlns:a16="http://schemas.microsoft.com/office/drawing/2014/main" id="{DCA95C5C-70F8-4CE3-AAB3-825BB76D9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013" y="1159496"/>
            <a:ext cx="5175630" cy="4204355"/>
          </a:xfrm>
          <a:prstGeom prst="rect">
            <a:avLst/>
          </a:prstGeom>
        </p:spPr>
      </p:pic>
      <p:sp>
        <p:nvSpPr>
          <p:cNvPr id="7" name="TextBox 6">
            <a:extLst>
              <a:ext uri="{FF2B5EF4-FFF2-40B4-BE49-F238E27FC236}">
                <a16:creationId xmlns:a16="http://schemas.microsoft.com/office/drawing/2014/main" id="{AF44C866-8778-45C9-9BD5-1E5E22E0A783}"/>
              </a:ext>
            </a:extLst>
          </p:cNvPr>
          <p:cNvSpPr txBox="1"/>
          <p:nvPr/>
        </p:nvSpPr>
        <p:spPr>
          <a:xfrm>
            <a:off x="5835192" y="1159496"/>
            <a:ext cx="6356808" cy="1077218"/>
          </a:xfrm>
          <a:prstGeom prst="rect">
            <a:avLst/>
          </a:prstGeom>
          <a:noFill/>
        </p:spPr>
        <p:txBody>
          <a:bodyPr wrap="square" rtlCol="0">
            <a:spAutoFit/>
          </a:bodyPr>
          <a:lstStyle/>
          <a:p>
            <a:r>
              <a:rPr lang="en-GB" sz="1600" b="0" i="0" dirty="0">
                <a:solidFill>
                  <a:srgbClr val="222222"/>
                </a:solidFill>
                <a:effectLst/>
              </a:rPr>
              <a:t>Support Vector Regression (SVR) uses the same principle as SVM, but for regression problems. The problem of regression is to find a function that approximates mapping from an input domain to real numbers on the basis of a training sample. </a:t>
            </a:r>
            <a:endParaRPr lang="en-AE" dirty="0"/>
          </a:p>
        </p:txBody>
      </p:sp>
      <p:pic>
        <p:nvPicPr>
          <p:cNvPr id="9" name="Picture 8">
            <a:extLst>
              <a:ext uri="{FF2B5EF4-FFF2-40B4-BE49-F238E27FC236}">
                <a16:creationId xmlns:a16="http://schemas.microsoft.com/office/drawing/2014/main" id="{486C9973-CF5F-4976-A694-742E9F81F8DC}"/>
              </a:ext>
            </a:extLst>
          </p:cNvPr>
          <p:cNvPicPr>
            <a:picLocks noChangeAspect="1"/>
          </p:cNvPicPr>
          <p:nvPr/>
        </p:nvPicPr>
        <p:blipFill>
          <a:blip r:embed="rId3"/>
          <a:stretch>
            <a:fillRect/>
          </a:stretch>
        </p:blipFill>
        <p:spPr>
          <a:xfrm>
            <a:off x="5835192" y="2236714"/>
            <a:ext cx="4911365" cy="1477328"/>
          </a:xfrm>
          <a:prstGeom prst="rect">
            <a:avLst/>
          </a:prstGeom>
        </p:spPr>
      </p:pic>
      <p:sp>
        <p:nvSpPr>
          <p:cNvPr id="10" name="TextBox 9">
            <a:extLst>
              <a:ext uri="{FF2B5EF4-FFF2-40B4-BE49-F238E27FC236}">
                <a16:creationId xmlns:a16="http://schemas.microsoft.com/office/drawing/2014/main" id="{BF1B0AED-F250-4641-98EF-558BF421F1A3}"/>
              </a:ext>
            </a:extLst>
          </p:cNvPr>
          <p:cNvSpPr txBox="1"/>
          <p:nvPr/>
        </p:nvSpPr>
        <p:spPr>
          <a:xfrm>
            <a:off x="5835192" y="3827282"/>
            <a:ext cx="6240544" cy="2308324"/>
          </a:xfrm>
          <a:prstGeom prst="rect">
            <a:avLst/>
          </a:prstGeom>
          <a:noFill/>
        </p:spPr>
        <p:txBody>
          <a:bodyPr wrap="square" rtlCol="0">
            <a:spAutoFit/>
          </a:bodyPr>
          <a:lstStyle/>
          <a:p>
            <a:pPr algn="l"/>
            <a:r>
              <a:rPr lang="en-GB" sz="1600" dirty="0">
                <a:solidFill>
                  <a:srgbClr val="222222"/>
                </a:solidFill>
              </a:rPr>
              <a:t>Consider these two red lines as the decision boundary and the green line as the hyperplane. Our objective, when we are moving on with SVR, is to basically consider the points that are within the decision boundary line. Our best fit line is the hyperplane that has a maximum number of points.</a:t>
            </a:r>
          </a:p>
          <a:p>
            <a:pPr algn="l"/>
            <a:r>
              <a:rPr lang="en-GB" sz="1600" dirty="0">
                <a:solidFill>
                  <a:srgbClr val="222222"/>
                </a:solidFill>
              </a:rPr>
              <a:t>The first thing that we’ll understand is what is the decision boundary (the danger red line above!). Consider these lines as being at any distance, say ‘a’, from the hyperplane. So, these are the lines that we draw at distance ‘+a’ and ‘-a’ from the hyperplane. </a:t>
            </a:r>
            <a:endParaRPr lang="en-AE" dirty="0"/>
          </a:p>
        </p:txBody>
      </p:sp>
    </p:spTree>
    <p:extLst>
      <p:ext uri="{BB962C8B-B14F-4D97-AF65-F5344CB8AC3E}">
        <p14:creationId xmlns:p14="http://schemas.microsoft.com/office/powerpoint/2010/main" val="1383536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E435C0-4D31-47A0-9081-E07CA112EAC9}"/>
              </a:ext>
            </a:extLst>
          </p:cNvPr>
          <p:cNvSpPr txBox="1"/>
          <p:nvPr/>
        </p:nvSpPr>
        <p:spPr>
          <a:xfrm>
            <a:off x="414780" y="424207"/>
            <a:ext cx="10397765" cy="738664"/>
          </a:xfrm>
          <a:prstGeom prst="rect">
            <a:avLst/>
          </a:prstGeom>
          <a:noFill/>
        </p:spPr>
        <p:txBody>
          <a:bodyPr wrap="square" rtlCol="0">
            <a:spAutoFit/>
          </a:bodyPr>
          <a:lstStyle/>
          <a:p>
            <a:r>
              <a:rPr lang="en-GB" sz="2400" b="1" u="sng" dirty="0">
                <a:solidFill>
                  <a:srgbClr val="000000"/>
                </a:solidFill>
                <a:latin typeface="Times New Roman" panose="02020603050405020304" pitchFamily="18" charset="0"/>
              </a:rPr>
              <a:t>4. Gradient Boosting Regression </a:t>
            </a:r>
            <a:endParaRPr lang="en-AE" sz="2400" b="1" u="sng" dirty="0">
              <a:solidFill>
                <a:srgbClr val="000000"/>
              </a:solidFill>
              <a:latin typeface="Times New Roman" panose="02020603050405020304" pitchFamily="18" charset="0"/>
            </a:endParaRPr>
          </a:p>
          <a:p>
            <a:endParaRPr lang="en-AE" dirty="0"/>
          </a:p>
        </p:txBody>
      </p:sp>
      <p:pic>
        <p:nvPicPr>
          <p:cNvPr id="5" name="Picture 4">
            <a:extLst>
              <a:ext uri="{FF2B5EF4-FFF2-40B4-BE49-F238E27FC236}">
                <a16:creationId xmlns:a16="http://schemas.microsoft.com/office/drawing/2014/main" id="{59FC54DD-73DF-479C-A230-C9623330B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969" y="1162871"/>
            <a:ext cx="4902151" cy="4342384"/>
          </a:xfrm>
          <a:prstGeom prst="rect">
            <a:avLst/>
          </a:prstGeom>
        </p:spPr>
      </p:pic>
      <p:sp>
        <p:nvSpPr>
          <p:cNvPr id="6" name="TextBox 5">
            <a:extLst>
              <a:ext uri="{FF2B5EF4-FFF2-40B4-BE49-F238E27FC236}">
                <a16:creationId xmlns:a16="http://schemas.microsoft.com/office/drawing/2014/main" id="{DC192878-D331-468F-B0E9-C1E9A6AC606F}"/>
              </a:ext>
            </a:extLst>
          </p:cNvPr>
          <p:cNvSpPr txBox="1"/>
          <p:nvPr/>
        </p:nvSpPr>
        <p:spPr>
          <a:xfrm>
            <a:off x="5608947" y="1234911"/>
            <a:ext cx="6099143" cy="2831544"/>
          </a:xfrm>
          <a:prstGeom prst="rect">
            <a:avLst/>
          </a:prstGeom>
          <a:noFill/>
        </p:spPr>
        <p:txBody>
          <a:bodyPr wrap="square" rtlCol="0">
            <a:spAutoFit/>
          </a:bodyPr>
          <a:lstStyle/>
          <a:p>
            <a:pPr algn="l"/>
            <a:r>
              <a:rPr lang="en-GB" sz="1600" b="0" i="0" dirty="0">
                <a:solidFill>
                  <a:srgbClr val="292929"/>
                </a:solidFill>
                <a:effectLst/>
              </a:rPr>
              <a:t>Gradient boosting is a machine learning ensemble technique for regression and classification problems which produce output by ensemble several weak learners especially decision trees.</a:t>
            </a:r>
          </a:p>
          <a:p>
            <a:pPr algn="l"/>
            <a:r>
              <a:rPr lang="en-GB" sz="1600" b="0" i="0" dirty="0">
                <a:solidFill>
                  <a:srgbClr val="292929"/>
                </a:solidFill>
                <a:effectLst/>
              </a:rPr>
              <a:t>Gradient boosting can be simplified in 3 sentences:</a:t>
            </a:r>
          </a:p>
          <a:p>
            <a:pPr algn="l">
              <a:buFont typeface="+mj-lt"/>
              <a:buAutoNum type="arabicPeriod"/>
            </a:pPr>
            <a:r>
              <a:rPr lang="en-GB" sz="1600" b="0" i="0" dirty="0">
                <a:solidFill>
                  <a:srgbClr val="292929"/>
                </a:solidFill>
                <a:effectLst/>
              </a:rPr>
              <a:t>A loss function to be optimized</a:t>
            </a:r>
          </a:p>
          <a:p>
            <a:pPr algn="l">
              <a:buFont typeface="+mj-lt"/>
              <a:buAutoNum type="arabicPeriod"/>
            </a:pPr>
            <a:r>
              <a:rPr lang="en-GB" sz="1600" b="0" i="0" dirty="0">
                <a:solidFill>
                  <a:srgbClr val="292929"/>
                </a:solidFill>
                <a:effectLst/>
              </a:rPr>
              <a:t>A weak learner to make prediction</a:t>
            </a:r>
          </a:p>
          <a:p>
            <a:pPr algn="l">
              <a:buFont typeface="+mj-lt"/>
              <a:buAutoNum type="arabicPeriod"/>
            </a:pPr>
            <a:r>
              <a:rPr lang="en-GB" sz="1600" b="0" i="0" dirty="0">
                <a:solidFill>
                  <a:srgbClr val="292929"/>
                </a:solidFill>
                <a:effectLst/>
              </a:rPr>
              <a:t>Final model which adds these weak learners to minimize loss and make better predictions.</a:t>
            </a:r>
          </a:p>
          <a:p>
            <a:pPr algn="l"/>
            <a:endParaRPr lang="en-GB" sz="1600" dirty="0">
              <a:solidFill>
                <a:srgbClr val="292929"/>
              </a:solidFill>
            </a:endParaRPr>
          </a:p>
          <a:p>
            <a:pPr algn="l"/>
            <a:endParaRPr lang="en-GB" sz="1600" b="0" i="0" dirty="0">
              <a:solidFill>
                <a:srgbClr val="292929"/>
              </a:solidFill>
              <a:effectLst/>
            </a:endParaRPr>
          </a:p>
          <a:p>
            <a:endParaRPr lang="en-AE" dirty="0"/>
          </a:p>
        </p:txBody>
      </p:sp>
      <p:pic>
        <p:nvPicPr>
          <p:cNvPr id="5122" name="Picture 2">
            <a:extLst>
              <a:ext uri="{FF2B5EF4-FFF2-40B4-BE49-F238E27FC236}">
                <a16:creationId xmlns:a16="http://schemas.microsoft.com/office/drawing/2014/main" id="{C39423BB-542D-408C-AAAA-D0AFEF53F9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0680" y="3334063"/>
            <a:ext cx="6027409" cy="2575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0774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ea typeface="Times New Roman" panose="02020603050405020304" pitchFamily="18" charset="0"/>
              </a:rPr>
              <a:t>Evaluation of Prediction Models</a:t>
            </a:r>
            <a:endParaRPr lang="en-US" sz="3600" dirty="0">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b="1" dirty="0">
                <a:solidFill>
                  <a:srgbClr val="222222"/>
                </a:solidFill>
                <a:latin typeface="Times New Roman" panose="02020603050405020304" pitchFamily="18" charset="0"/>
                <a:ea typeface="Times New Roman" panose="02020603050405020304" pitchFamily="18" charset="0"/>
              </a:rPr>
              <a:t>Compare performance visually</a:t>
            </a:r>
            <a:endParaRPr lang="en-US" dirty="0">
              <a:latin typeface="Times New Roman" panose="02020603050405020304" pitchFamily="18" charset="0"/>
              <a:ea typeface="Times New Roman" panose="02020603050405020304" pitchFamily="18" charset="0"/>
            </a:endParaRPr>
          </a:p>
          <a:p>
            <a:pPr algn="just"/>
            <a:r>
              <a:rPr lang="en-US" dirty="0">
                <a:solidFill>
                  <a:srgbClr val="222222"/>
                </a:solidFill>
                <a:latin typeface="Times New Roman" panose="02020603050405020304" pitchFamily="18" charset="0"/>
                <a:ea typeface="Times New Roman" panose="02020603050405020304" pitchFamily="18" charset="0"/>
              </a:rPr>
              <a:t>Since the number of data are very high if we plot with whole data its difficult to identify the best model. So here we are taking first 20 sample to show the comparison. Below figure shows the comparison</a:t>
            </a:r>
            <a:r>
              <a:rPr lang="en-US" dirty="0" smtClean="0">
                <a:solidFill>
                  <a:srgbClr val="222222"/>
                </a:solidFill>
                <a:latin typeface="Times New Roman" panose="02020603050405020304" pitchFamily="18" charset="0"/>
                <a:ea typeface="Times New Roman" panose="02020603050405020304" pitchFamily="18" charset="0"/>
              </a:rPr>
              <a:t>.</a:t>
            </a:r>
          </a:p>
          <a:p>
            <a:pPr algn="just"/>
            <a:endParaRPr lang="en-US" dirty="0">
              <a:latin typeface="Times New Roman" panose="02020603050405020304" pitchFamily="18" charset="0"/>
              <a:ea typeface="Times New Roman" panose="02020603050405020304" pitchFamily="18" charset="0"/>
            </a:endParaRPr>
          </a:p>
        </p:txBody>
      </p:sp>
      <p:pic>
        <p:nvPicPr>
          <p:cNvPr id="4" name="Picture 3"/>
          <p:cNvPicPr/>
          <p:nvPr/>
        </p:nvPicPr>
        <p:blipFill>
          <a:blip r:embed="rId2"/>
          <a:stretch>
            <a:fillRect/>
          </a:stretch>
        </p:blipFill>
        <p:spPr>
          <a:xfrm>
            <a:off x="2321030" y="3460829"/>
            <a:ext cx="5636260" cy="2418627"/>
          </a:xfrm>
          <a:prstGeom prst="rect">
            <a:avLst/>
          </a:prstGeom>
        </p:spPr>
      </p:pic>
    </p:spTree>
    <p:extLst>
      <p:ext uri="{BB962C8B-B14F-4D97-AF65-F5344CB8AC3E}">
        <p14:creationId xmlns:p14="http://schemas.microsoft.com/office/powerpoint/2010/main" val="36733654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3459" y="369331"/>
            <a:ext cx="3553428" cy="369332"/>
          </a:xfrm>
          <a:prstGeom prst="rect">
            <a:avLst/>
          </a:prstGeom>
        </p:spPr>
        <p:txBody>
          <a:bodyPr wrap="square">
            <a:spAutoFit/>
          </a:bodyPr>
          <a:lstStyle/>
          <a:p>
            <a:pPr indent="-1270" algn="just">
              <a:spcAft>
                <a:spcPts val="0"/>
              </a:spcAft>
            </a:pPr>
            <a:r>
              <a:rPr lang="en-US" b="1" dirty="0">
                <a:latin typeface="Times New Roman" panose="02020603050405020304" pitchFamily="18" charset="0"/>
                <a:ea typeface="Times New Roman" panose="02020603050405020304" pitchFamily="18" charset="0"/>
              </a:rPr>
              <a:t>Evaluating the algorithms</a:t>
            </a:r>
            <a:endParaRPr lang="en-US" dirty="0">
              <a:latin typeface="Times New Roman" panose="02020603050405020304" pitchFamily="18" charset="0"/>
              <a:ea typeface="Times New Roman" panose="02020603050405020304" pitchFamily="18" charset="0"/>
            </a:endParaRPr>
          </a:p>
        </p:txBody>
      </p:sp>
      <p:sp>
        <p:nvSpPr>
          <p:cNvPr id="3" name="Rectangle 2"/>
          <p:cNvSpPr/>
          <p:nvPr/>
        </p:nvSpPr>
        <p:spPr>
          <a:xfrm>
            <a:off x="613458" y="1122744"/>
            <a:ext cx="5660019" cy="369332"/>
          </a:xfrm>
          <a:prstGeom prst="rect">
            <a:avLst/>
          </a:prstGeom>
        </p:spPr>
        <p:txBody>
          <a:bodyPr wrap="square">
            <a:spAutoFit/>
          </a:bodyPr>
          <a:lstStyle/>
          <a:p>
            <a:r>
              <a:rPr lang="en-US" dirty="0">
                <a:solidFill>
                  <a:srgbClr val="000000"/>
                </a:solidFill>
                <a:latin typeface="Times New Roman" panose="02020603050405020304" pitchFamily="18" charset="0"/>
                <a:ea typeface="Calibri" panose="020F0502020204030204" pitchFamily="34" charset="0"/>
              </a:rPr>
              <a:t>Comparison of Regression metrics for Validation Set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01991511"/>
              </p:ext>
            </p:extLst>
          </p:nvPr>
        </p:nvGraphicFramePr>
        <p:xfrm>
          <a:off x="856526" y="1886672"/>
          <a:ext cx="9086125" cy="2939970"/>
        </p:xfrm>
        <a:graphic>
          <a:graphicData uri="http://schemas.openxmlformats.org/drawingml/2006/table">
            <a:tbl>
              <a:tblPr>
                <a:tableStyleId>{5C22544A-7EE6-4342-B048-85BDC9FD1C3A}</a:tableStyleId>
              </a:tblPr>
              <a:tblGrid>
                <a:gridCol w="2202441">
                  <a:extLst>
                    <a:ext uri="{9D8B030D-6E8A-4147-A177-3AD203B41FA5}">
                      <a16:colId xmlns:a16="http://schemas.microsoft.com/office/drawing/2014/main" val="2098178843"/>
                    </a:ext>
                  </a:extLst>
                </a:gridCol>
                <a:gridCol w="1202483">
                  <a:extLst>
                    <a:ext uri="{9D8B030D-6E8A-4147-A177-3AD203B41FA5}">
                      <a16:colId xmlns:a16="http://schemas.microsoft.com/office/drawing/2014/main" val="3994189794"/>
                    </a:ext>
                  </a:extLst>
                </a:gridCol>
                <a:gridCol w="1566391">
                  <a:extLst>
                    <a:ext uri="{9D8B030D-6E8A-4147-A177-3AD203B41FA5}">
                      <a16:colId xmlns:a16="http://schemas.microsoft.com/office/drawing/2014/main" val="2960970647"/>
                    </a:ext>
                  </a:extLst>
                </a:gridCol>
                <a:gridCol w="1722503">
                  <a:extLst>
                    <a:ext uri="{9D8B030D-6E8A-4147-A177-3AD203B41FA5}">
                      <a16:colId xmlns:a16="http://schemas.microsoft.com/office/drawing/2014/main" val="1288028520"/>
                    </a:ext>
                  </a:extLst>
                </a:gridCol>
                <a:gridCol w="1587487">
                  <a:extLst>
                    <a:ext uri="{9D8B030D-6E8A-4147-A177-3AD203B41FA5}">
                      <a16:colId xmlns:a16="http://schemas.microsoft.com/office/drawing/2014/main" val="1047748390"/>
                    </a:ext>
                  </a:extLst>
                </a:gridCol>
                <a:gridCol w="804820">
                  <a:extLst>
                    <a:ext uri="{9D8B030D-6E8A-4147-A177-3AD203B41FA5}">
                      <a16:colId xmlns:a16="http://schemas.microsoft.com/office/drawing/2014/main" val="178679288"/>
                    </a:ext>
                  </a:extLst>
                </a:gridCol>
              </a:tblGrid>
              <a:tr h="988158">
                <a:tc>
                  <a:txBody>
                    <a:bodyPr/>
                    <a:lstStyle/>
                    <a:p>
                      <a:pPr indent="-635" algn="just" fontAlgn="auto">
                        <a:lnSpc>
                          <a:spcPct val="107000"/>
                        </a:lnSpc>
                        <a:spcAft>
                          <a:spcPts val="0"/>
                        </a:spcAft>
                      </a:pPr>
                      <a:r>
                        <a:rPr lang="en-US" sz="1200">
                          <a:effectLst/>
                        </a:rPr>
                        <a:t>Method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635" algn="just" fontAlgn="auto">
                        <a:lnSpc>
                          <a:spcPct val="107000"/>
                        </a:lnSpc>
                        <a:spcAft>
                          <a:spcPts val="0"/>
                        </a:spcAft>
                      </a:pPr>
                      <a:r>
                        <a:rPr lang="en-US" sz="1200">
                          <a:effectLst/>
                        </a:rPr>
                        <a:t>Explained variance score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635" algn="just" fontAlgn="auto">
                        <a:lnSpc>
                          <a:spcPct val="107000"/>
                        </a:lnSpc>
                        <a:spcAft>
                          <a:spcPts val="0"/>
                        </a:spcAft>
                      </a:pPr>
                      <a:r>
                        <a:rPr lang="en-US" sz="1200">
                          <a:effectLst/>
                        </a:rPr>
                        <a:t>Mean absolute error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635" algn="just" fontAlgn="auto">
                        <a:lnSpc>
                          <a:spcPct val="107000"/>
                        </a:lnSpc>
                        <a:spcAft>
                          <a:spcPts val="0"/>
                        </a:spcAft>
                      </a:pPr>
                      <a:r>
                        <a:rPr lang="en-US" sz="1200">
                          <a:effectLst/>
                        </a:rPr>
                        <a:t>Mean squared error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635" algn="just" fontAlgn="auto">
                        <a:lnSpc>
                          <a:spcPct val="107000"/>
                        </a:lnSpc>
                        <a:spcAft>
                          <a:spcPts val="0"/>
                        </a:spcAft>
                      </a:pPr>
                      <a:r>
                        <a:rPr lang="en-US" sz="1200">
                          <a:effectLst/>
                        </a:rPr>
                        <a:t>Median absolute error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635" algn="just" fontAlgn="auto">
                        <a:lnSpc>
                          <a:spcPct val="107000"/>
                        </a:lnSpc>
                        <a:spcAft>
                          <a:spcPts val="0"/>
                        </a:spcAft>
                      </a:pPr>
                      <a:r>
                        <a:rPr lang="en-US" sz="1200" dirty="0">
                          <a:effectLst/>
                        </a:rPr>
                        <a:t>R2 score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3690574"/>
                  </a:ext>
                </a:extLst>
              </a:tr>
              <a:tr h="487953">
                <a:tc>
                  <a:txBody>
                    <a:bodyPr/>
                    <a:lstStyle/>
                    <a:p>
                      <a:pPr indent="-635" algn="just" fontAlgn="auto">
                        <a:lnSpc>
                          <a:spcPct val="107000"/>
                        </a:lnSpc>
                        <a:spcAft>
                          <a:spcPts val="0"/>
                        </a:spcAft>
                      </a:pPr>
                      <a:r>
                        <a:rPr lang="en-US" sz="1200">
                          <a:effectLst/>
                        </a:rPr>
                        <a:t>Multilinear Regressor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635" algn="just" fontAlgn="auto">
                        <a:lnSpc>
                          <a:spcPct val="107000"/>
                        </a:lnSpc>
                        <a:spcAft>
                          <a:spcPts val="0"/>
                        </a:spcAft>
                      </a:pPr>
                      <a:r>
                        <a:rPr lang="en-US" sz="1200">
                          <a:effectLst/>
                        </a:rPr>
                        <a:t>0.80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270" algn="just">
                        <a:lnSpc>
                          <a:spcPct val="107000"/>
                        </a:lnSpc>
                        <a:spcAft>
                          <a:spcPts val="0"/>
                        </a:spcAft>
                      </a:pPr>
                      <a:r>
                        <a:rPr lang="en-US" sz="1200">
                          <a:effectLst/>
                        </a:rPr>
                        <a:t>3121.38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270" algn="just">
                        <a:lnSpc>
                          <a:spcPct val="107000"/>
                        </a:lnSpc>
                        <a:spcAft>
                          <a:spcPts val="0"/>
                        </a:spcAft>
                      </a:pPr>
                      <a:r>
                        <a:rPr lang="en-US" sz="1200">
                          <a:effectLst/>
                        </a:rPr>
                        <a:t>19453052.70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270" algn="just">
                        <a:lnSpc>
                          <a:spcPct val="107000"/>
                        </a:lnSpc>
                        <a:spcAft>
                          <a:spcPts val="0"/>
                        </a:spcAft>
                      </a:pPr>
                      <a:r>
                        <a:rPr lang="en-US" sz="1200">
                          <a:effectLst/>
                        </a:rPr>
                        <a:t>2356.34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270" algn="just">
                        <a:lnSpc>
                          <a:spcPct val="107000"/>
                        </a:lnSpc>
                        <a:spcAft>
                          <a:spcPts val="0"/>
                        </a:spcAft>
                      </a:pPr>
                      <a:r>
                        <a:rPr lang="en-US" sz="1200">
                          <a:effectLst/>
                        </a:rPr>
                        <a:t>0.80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32459551"/>
                  </a:ext>
                </a:extLst>
              </a:tr>
              <a:tr h="487953">
                <a:tc>
                  <a:txBody>
                    <a:bodyPr/>
                    <a:lstStyle/>
                    <a:p>
                      <a:pPr indent="-635" algn="just" fontAlgn="auto">
                        <a:lnSpc>
                          <a:spcPct val="107000"/>
                        </a:lnSpc>
                        <a:spcAft>
                          <a:spcPts val="0"/>
                        </a:spcAft>
                      </a:pPr>
                      <a:r>
                        <a:rPr lang="en-US" sz="1200">
                          <a:effectLst/>
                        </a:rPr>
                        <a:t>Sample Vector Regressor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270" algn="just">
                        <a:lnSpc>
                          <a:spcPct val="107000"/>
                        </a:lnSpc>
                        <a:spcAft>
                          <a:spcPts val="0"/>
                        </a:spcAft>
                      </a:pPr>
                      <a:r>
                        <a:rPr lang="en-US" sz="1200">
                          <a:effectLst/>
                        </a:rPr>
                        <a:t>0.02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270" algn="just">
                        <a:lnSpc>
                          <a:spcPct val="107000"/>
                        </a:lnSpc>
                        <a:spcAft>
                          <a:spcPts val="0"/>
                        </a:spcAft>
                      </a:pPr>
                      <a:r>
                        <a:rPr lang="en-US" sz="1200">
                          <a:effectLst/>
                        </a:rPr>
                        <a:t>7351.76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270" algn="just">
                        <a:lnSpc>
                          <a:spcPct val="107000"/>
                        </a:lnSpc>
                        <a:spcAft>
                          <a:spcPts val="0"/>
                        </a:spcAft>
                      </a:pPr>
                      <a:r>
                        <a:rPr lang="en-US" sz="1200">
                          <a:effectLst/>
                        </a:rPr>
                        <a:t>101418172.36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270" algn="just">
                        <a:lnSpc>
                          <a:spcPct val="107000"/>
                        </a:lnSpc>
                        <a:spcAft>
                          <a:spcPts val="0"/>
                        </a:spcAft>
                      </a:pPr>
                      <a:r>
                        <a:rPr lang="en-US" sz="1200">
                          <a:effectLst/>
                        </a:rPr>
                        <a:t>6265.19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270" algn="just">
                        <a:lnSpc>
                          <a:spcPct val="107000"/>
                        </a:lnSpc>
                        <a:spcAft>
                          <a:spcPts val="0"/>
                        </a:spcAft>
                      </a:pPr>
                      <a:r>
                        <a:rPr lang="en-US" sz="1200">
                          <a:effectLst/>
                        </a:rPr>
                        <a:t>-0.03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88382517"/>
                  </a:ext>
                </a:extLst>
              </a:tr>
              <a:tr h="487953">
                <a:tc>
                  <a:txBody>
                    <a:bodyPr/>
                    <a:lstStyle/>
                    <a:p>
                      <a:pPr indent="-635" algn="just" fontAlgn="auto">
                        <a:lnSpc>
                          <a:spcPct val="107000"/>
                        </a:lnSpc>
                        <a:spcAft>
                          <a:spcPts val="0"/>
                        </a:spcAft>
                      </a:pPr>
                      <a:r>
                        <a:rPr lang="en-US" sz="1200">
                          <a:effectLst/>
                        </a:rPr>
                        <a:t>Random Forest Regressor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270" algn="just">
                        <a:lnSpc>
                          <a:spcPct val="107000"/>
                        </a:lnSpc>
                        <a:spcAft>
                          <a:spcPts val="0"/>
                        </a:spcAft>
                      </a:pPr>
                      <a:r>
                        <a:rPr lang="en-US" sz="1200">
                          <a:effectLst/>
                        </a:rPr>
                        <a:t>0.99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270" algn="just">
                        <a:lnSpc>
                          <a:spcPct val="107000"/>
                        </a:lnSpc>
                        <a:spcAft>
                          <a:spcPts val="0"/>
                        </a:spcAft>
                      </a:pPr>
                      <a:r>
                        <a:rPr lang="en-US" sz="1200">
                          <a:effectLst/>
                        </a:rPr>
                        <a:t>433.74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270" algn="just">
                        <a:lnSpc>
                          <a:spcPct val="107000"/>
                        </a:lnSpc>
                        <a:spcAft>
                          <a:spcPts val="0"/>
                        </a:spcAft>
                      </a:pPr>
                      <a:r>
                        <a:rPr lang="en-US" sz="1200">
                          <a:effectLst/>
                        </a:rPr>
                        <a:t>1373418.24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270" algn="just">
                        <a:lnSpc>
                          <a:spcPct val="107000"/>
                        </a:lnSpc>
                        <a:spcAft>
                          <a:spcPts val="0"/>
                        </a:spcAft>
                      </a:pPr>
                      <a:r>
                        <a:rPr lang="en-US" sz="1200">
                          <a:effectLst/>
                        </a:rPr>
                        <a:t>103.09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270" algn="just">
                        <a:lnSpc>
                          <a:spcPct val="107000"/>
                        </a:lnSpc>
                        <a:spcAft>
                          <a:spcPts val="0"/>
                        </a:spcAft>
                      </a:pPr>
                      <a:r>
                        <a:rPr lang="en-US" sz="1200">
                          <a:effectLst/>
                        </a:rPr>
                        <a:t>0.99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19523487"/>
                  </a:ext>
                </a:extLst>
              </a:tr>
              <a:tr h="487953">
                <a:tc>
                  <a:txBody>
                    <a:bodyPr/>
                    <a:lstStyle/>
                    <a:p>
                      <a:pPr indent="-635" algn="just" fontAlgn="auto">
                        <a:lnSpc>
                          <a:spcPct val="107000"/>
                        </a:lnSpc>
                        <a:spcAft>
                          <a:spcPts val="0"/>
                        </a:spcAft>
                      </a:pPr>
                      <a:r>
                        <a:rPr lang="en-US" sz="1200">
                          <a:effectLst/>
                        </a:rPr>
                        <a:t>Gradient Boosting Regressor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270" algn="just">
                        <a:lnSpc>
                          <a:spcPct val="107000"/>
                        </a:lnSpc>
                        <a:spcAft>
                          <a:spcPts val="0"/>
                        </a:spcAft>
                      </a:pPr>
                      <a:r>
                        <a:rPr lang="en-US" sz="1200">
                          <a:effectLst/>
                        </a:rPr>
                        <a:t>0.98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270" algn="just">
                        <a:lnSpc>
                          <a:spcPct val="107000"/>
                        </a:lnSpc>
                        <a:spcAft>
                          <a:spcPts val="0"/>
                        </a:spcAft>
                      </a:pPr>
                      <a:r>
                        <a:rPr lang="en-US" sz="1200">
                          <a:effectLst/>
                        </a:rPr>
                        <a:t>677.64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270" algn="just">
                        <a:lnSpc>
                          <a:spcPct val="107000"/>
                        </a:lnSpc>
                        <a:spcAft>
                          <a:spcPts val="0"/>
                        </a:spcAft>
                      </a:pPr>
                      <a:r>
                        <a:rPr lang="en-US" sz="1200">
                          <a:effectLst/>
                        </a:rPr>
                        <a:t>1722918.44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270" algn="just">
                        <a:lnSpc>
                          <a:spcPct val="107000"/>
                        </a:lnSpc>
                        <a:spcAft>
                          <a:spcPts val="0"/>
                        </a:spcAft>
                      </a:pPr>
                      <a:r>
                        <a:rPr lang="en-US" sz="1200">
                          <a:effectLst/>
                        </a:rPr>
                        <a:t>363.81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270" algn="just">
                        <a:lnSpc>
                          <a:spcPct val="107000"/>
                        </a:lnSpc>
                        <a:spcAft>
                          <a:spcPts val="0"/>
                        </a:spcAft>
                      </a:pPr>
                      <a:r>
                        <a:rPr lang="en-US" sz="1200" dirty="0">
                          <a:effectLst/>
                        </a:rPr>
                        <a:t>0.98</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751595242"/>
                  </a:ext>
                </a:extLst>
              </a:tr>
            </a:tbl>
          </a:graphicData>
        </a:graphic>
      </p:graphicFrame>
    </p:spTree>
    <p:extLst>
      <p:ext uri="{BB962C8B-B14F-4D97-AF65-F5344CB8AC3E}">
        <p14:creationId xmlns:p14="http://schemas.microsoft.com/office/powerpoint/2010/main" val="41629284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38025"/>
          </a:xfrm>
        </p:spPr>
        <p:txBody>
          <a:bodyPr/>
          <a:lstStyle/>
          <a:p>
            <a:r>
              <a:rPr lang="en-US" dirty="0" smtClean="0"/>
              <a:t>Conclusion &amp; Future Work</a:t>
            </a:r>
            <a:endParaRPr lang="en-US" dirty="0"/>
          </a:p>
        </p:txBody>
      </p:sp>
      <p:sp>
        <p:nvSpPr>
          <p:cNvPr id="3" name="Rectangle 2"/>
          <p:cNvSpPr/>
          <p:nvPr/>
        </p:nvSpPr>
        <p:spPr>
          <a:xfrm>
            <a:off x="1097279" y="1967696"/>
            <a:ext cx="10384807" cy="2339102"/>
          </a:xfrm>
          <a:prstGeom prst="rect">
            <a:avLst/>
          </a:prstGeom>
        </p:spPr>
        <p:txBody>
          <a:bodyPr wrap="square">
            <a:spAutoFit/>
          </a:bodyPr>
          <a:lstStyle/>
          <a:p>
            <a:pPr marL="635" indent="-1905" algn="just">
              <a:spcAft>
                <a:spcPts val="0"/>
              </a:spcAft>
            </a:pPr>
            <a:r>
              <a:rPr lang="en-US" sz="2000" b="1" dirty="0">
                <a:solidFill>
                  <a:srgbClr val="000000"/>
                </a:solidFill>
                <a:latin typeface="Times New Roman" panose="02020603050405020304" pitchFamily="18" charset="0"/>
                <a:ea typeface="Calibri" panose="020F0502020204030204" pitchFamily="34" charset="0"/>
              </a:rPr>
              <a:t>Conclusions </a:t>
            </a:r>
            <a:endParaRPr lang="en-US" dirty="0">
              <a:solidFill>
                <a:srgbClr val="000000"/>
              </a:solidFill>
              <a:latin typeface="Times New Roman" panose="02020603050405020304" pitchFamily="18" charset="0"/>
              <a:ea typeface="Calibri" panose="020F0502020204030204" pitchFamily="34" charset="0"/>
            </a:endParaRPr>
          </a:p>
          <a:p>
            <a:pPr indent="-1270" algn="just">
              <a:spcAft>
                <a:spcPts val="0"/>
              </a:spcAft>
            </a:pPr>
            <a:r>
              <a:rPr lang="en-US" dirty="0">
                <a:solidFill>
                  <a:srgbClr val="000000"/>
                </a:solidFill>
                <a:latin typeface="Times New Roman" panose="02020603050405020304" pitchFamily="18" charset="0"/>
                <a:ea typeface="Calibri" panose="020F0502020204030204" pitchFamily="34" charset="0"/>
              </a:rPr>
              <a:t>In this thesis, four regression models are evaluated for health insurance market place data. The health insurance market place data we have collected from gateway insurance broker was used to develop the four regression models, and the predicted premiums from these models were compared with premiums to compare the accuracies of these models. It has been found that Random Forest is the best performing model </a:t>
            </a:r>
          </a:p>
          <a:p>
            <a:pPr indent="-1270" algn="just">
              <a:spcAft>
                <a:spcPts val="0"/>
              </a:spcAft>
            </a:pPr>
            <a:r>
              <a:rPr lang="en-US" dirty="0">
                <a:solidFill>
                  <a:srgbClr val="000000"/>
                </a:solidFill>
                <a:latin typeface="Times New Roman" panose="02020603050405020304" pitchFamily="18" charset="0"/>
                <a:ea typeface="Calibri" panose="020F0502020204030204" pitchFamily="34" charset="0"/>
              </a:rPr>
              <a:t>The models can be applied to the data collected in coming years to predict the premium. Since the model was built on the historic data, when it was made public, the best accuracy of the model was 0.99. It is expected that if the model is built on larger dataset with several years than the accuracy of the model may further increase. </a:t>
            </a:r>
          </a:p>
        </p:txBody>
      </p:sp>
    </p:spTree>
    <p:extLst>
      <p:ext uri="{BB962C8B-B14F-4D97-AF65-F5344CB8AC3E}">
        <p14:creationId xmlns:p14="http://schemas.microsoft.com/office/powerpoint/2010/main" val="1831400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DEA3-83B3-47ED-B7F8-F0225100FD6A}"/>
              </a:ext>
            </a:extLst>
          </p:cNvPr>
          <p:cNvSpPr>
            <a:spLocks noGrp="1"/>
          </p:cNvSpPr>
          <p:nvPr>
            <p:ph type="title"/>
          </p:nvPr>
        </p:nvSpPr>
        <p:spPr/>
        <p:txBody>
          <a:bodyPr/>
          <a:lstStyle/>
          <a:p>
            <a:r>
              <a:rPr lang="en-GB" dirty="0">
                <a:latin typeface="+mn-lt"/>
              </a:rPr>
              <a:t>Problem statement </a:t>
            </a:r>
            <a:endParaRPr lang="en-AE" dirty="0">
              <a:latin typeface="+mn-lt"/>
            </a:endParaRPr>
          </a:p>
        </p:txBody>
      </p:sp>
      <p:sp>
        <p:nvSpPr>
          <p:cNvPr id="3" name="Content Placeholder 2">
            <a:extLst>
              <a:ext uri="{FF2B5EF4-FFF2-40B4-BE49-F238E27FC236}">
                <a16:creationId xmlns:a16="http://schemas.microsoft.com/office/drawing/2014/main" id="{51B8D239-4666-4BA6-ACFB-F19A66B48B4E}"/>
              </a:ext>
            </a:extLst>
          </p:cNvPr>
          <p:cNvSpPr>
            <a:spLocks noGrp="1"/>
          </p:cNvSpPr>
          <p:nvPr>
            <p:ph idx="1"/>
          </p:nvPr>
        </p:nvSpPr>
        <p:spPr/>
        <p:txBody>
          <a:bodyPr>
            <a:normAutofit fontScale="92500" lnSpcReduction="10000"/>
          </a:bodyPr>
          <a:lstStyle/>
          <a:p>
            <a:pPr indent="-635" fontAlgn="auto"/>
            <a:endParaRPr lang="en-GB" sz="1700" dirty="0">
              <a:solidFill>
                <a:srgbClr val="000000"/>
              </a:solidFill>
              <a:effectLst/>
              <a:ea typeface="Calibri" panose="020F0502020204030204" pitchFamily="34" charset="0"/>
            </a:endParaRPr>
          </a:p>
          <a:p>
            <a:pPr indent="-635"/>
            <a:r>
              <a:rPr lang="en-GB" sz="1700" dirty="0">
                <a:solidFill>
                  <a:srgbClr val="000000"/>
                </a:solidFill>
                <a:effectLst/>
                <a:ea typeface="Calibri" panose="020F0502020204030204" pitchFamily="34" charset="0"/>
              </a:rPr>
              <a:t>The main foundational block of health insurance industry is to estimate the future events and measure the associated risk/value of these events, hence it is needless to say that predictive analytics is used widely to determine the risk, insurance premium and enrich overall customer experience. </a:t>
            </a:r>
            <a:endParaRPr lang="en-AE" sz="1700" dirty="0">
              <a:effectLst/>
              <a:ea typeface="Times New Roman" panose="02020603050405020304" pitchFamily="18" charset="0"/>
            </a:endParaRPr>
          </a:p>
          <a:p>
            <a:pPr indent="-635" fontAlgn="auto"/>
            <a:endParaRPr lang="en-GB" sz="1700" dirty="0">
              <a:solidFill>
                <a:srgbClr val="000000"/>
              </a:solidFill>
              <a:ea typeface="Calibri" panose="020F0502020204030204" pitchFamily="34" charset="0"/>
            </a:endParaRPr>
          </a:p>
          <a:p>
            <a:pPr indent="-635" fontAlgn="auto"/>
            <a:r>
              <a:rPr lang="en-GB" sz="1700" dirty="0">
                <a:solidFill>
                  <a:srgbClr val="000000"/>
                </a:solidFill>
                <a:effectLst/>
                <a:ea typeface="Calibri" panose="020F0502020204030204" pitchFamily="34" charset="0"/>
              </a:rPr>
              <a:t>Judicious use of predictive analysis has empowered health insurers to improve their premium pricing accuracy, create customized health insurance plans and services, and build stronger customer relationships. </a:t>
            </a:r>
            <a:endParaRPr lang="en-AE" sz="1700" dirty="0">
              <a:effectLst/>
              <a:ea typeface="Times New Roman" panose="02020603050405020304" pitchFamily="18" charset="0"/>
            </a:endParaRPr>
          </a:p>
          <a:p>
            <a:pPr indent="-635" fontAlgn="auto"/>
            <a:r>
              <a:rPr lang="en-GB" sz="1700" dirty="0">
                <a:solidFill>
                  <a:srgbClr val="000000"/>
                </a:solidFill>
                <a:effectLst/>
                <a:ea typeface="Calibri" panose="020F0502020204030204" pitchFamily="34" charset="0"/>
              </a:rPr>
              <a:t>Thus, the main goal of this project is to predict the insurance premiums based on the behavioural data collected from the individuals so that insurance companies can make useful and accurate predictions. Based on these predictions, they can then evaluate the following decisions and make better.</a:t>
            </a:r>
            <a:endParaRPr lang="en-AE" sz="1700" dirty="0">
              <a:effectLst/>
              <a:ea typeface="Times New Roman" panose="02020603050405020304" pitchFamily="18" charset="0"/>
            </a:endParaRPr>
          </a:p>
          <a:p>
            <a:pPr indent="-635" fontAlgn="auto"/>
            <a:r>
              <a:rPr lang="en-GB" sz="1700" dirty="0">
                <a:solidFill>
                  <a:srgbClr val="000000"/>
                </a:solidFill>
                <a:effectLst/>
                <a:ea typeface="Calibri" panose="020F0502020204030204" pitchFamily="34" charset="0"/>
              </a:rPr>
              <a:t>judgement calls: </a:t>
            </a:r>
            <a:endParaRPr lang="en-AE" sz="1700" dirty="0">
              <a:effectLst/>
              <a:ea typeface="Times New Roman" panose="02020603050405020304" pitchFamily="18" charset="0"/>
            </a:endParaRPr>
          </a:p>
          <a:p>
            <a:pPr indent="-635" fontAlgn="auto"/>
            <a:r>
              <a:rPr lang="en-GB" sz="1700" dirty="0">
                <a:solidFill>
                  <a:srgbClr val="000000"/>
                </a:solidFill>
                <a:effectLst/>
                <a:ea typeface="Calibri" panose="020F0502020204030204" pitchFamily="34" charset="0"/>
              </a:rPr>
              <a:t>• Which individuals deserve which kind of insurance plan? </a:t>
            </a:r>
            <a:endParaRPr lang="en-AE" sz="1700" dirty="0">
              <a:effectLst/>
              <a:ea typeface="Times New Roman" panose="02020603050405020304" pitchFamily="18" charset="0"/>
            </a:endParaRPr>
          </a:p>
          <a:p>
            <a:pPr indent="-635" fontAlgn="auto"/>
            <a:r>
              <a:rPr lang="en-GB" sz="1700" dirty="0">
                <a:solidFill>
                  <a:srgbClr val="000000"/>
                </a:solidFill>
                <a:effectLst/>
                <a:ea typeface="Calibri" panose="020F0502020204030204" pitchFamily="34" charset="0"/>
              </a:rPr>
              <a:t>• Based upon an individual’s behaviour, predicting their premium helps in better risk management.</a:t>
            </a:r>
            <a:endParaRPr lang="en-AE" sz="1700" dirty="0">
              <a:effectLst/>
              <a:ea typeface="Times New Roman" panose="02020603050405020304" pitchFamily="18" charset="0"/>
            </a:endParaRPr>
          </a:p>
          <a:p>
            <a:endParaRPr lang="en-AE" dirty="0"/>
          </a:p>
        </p:txBody>
      </p:sp>
    </p:spTree>
    <p:extLst>
      <p:ext uri="{BB962C8B-B14F-4D97-AF65-F5344CB8AC3E}">
        <p14:creationId xmlns:p14="http://schemas.microsoft.com/office/powerpoint/2010/main" val="8472081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1722" y="972273"/>
            <a:ext cx="10220444" cy="5386090"/>
          </a:xfrm>
          <a:prstGeom prst="rect">
            <a:avLst/>
          </a:prstGeom>
        </p:spPr>
        <p:txBody>
          <a:bodyPr wrap="square">
            <a:spAutoFit/>
          </a:bodyPr>
          <a:lstStyle/>
          <a:p>
            <a:pPr marL="635" indent="-1905" algn="just">
              <a:spcAft>
                <a:spcPts val="0"/>
              </a:spcAft>
            </a:pPr>
            <a:r>
              <a:rPr lang="en-US" sz="2000" b="1" dirty="0" smtClean="0">
                <a:solidFill>
                  <a:srgbClr val="000000"/>
                </a:solidFill>
                <a:latin typeface="Times New Roman" panose="02020603050405020304" pitchFamily="18" charset="0"/>
                <a:ea typeface="Calibri" panose="020F0502020204030204" pitchFamily="34" charset="0"/>
              </a:rPr>
              <a:t>Future </a:t>
            </a:r>
            <a:r>
              <a:rPr lang="en-US" sz="2000" b="1" dirty="0">
                <a:solidFill>
                  <a:srgbClr val="000000"/>
                </a:solidFill>
                <a:latin typeface="Times New Roman" panose="02020603050405020304" pitchFamily="18" charset="0"/>
                <a:ea typeface="Calibri" panose="020F0502020204030204" pitchFamily="34" charset="0"/>
              </a:rPr>
              <a:t>Work </a:t>
            </a:r>
            <a:endParaRPr lang="en-US" sz="2000" b="1" dirty="0" smtClean="0">
              <a:solidFill>
                <a:srgbClr val="000000"/>
              </a:solidFill>
              <a:latin typeface="Times New Roman" panose="02020603050405020304" pitchFamily="18" charset="0"/>
              <a:ea typeface="Calibri" panose="020F0502020204030204" pitchFamily="34" charset="0"/>
            </a:endParaRPr>
          </a:p>
          <a:p>
            <a:pPr marL="635" indent="-1905" algn="just">
              <a:spcAft>
                <a:spcPts val="0"/>
              </a:spcAft>
            </a:pPr>
            <a:endParaRPr lang="en-US" dirty="0">
              <a:solidFill>
                <a:srgbClr val="000000"/>
              </a:solidFill>
              <a:latin typeface="Times New Roman" panose="02020603050405020304" pitchFamily="18" charset="0"/>
              <a:ea typeface="Calibri" panose="020F0502020204030204" pitchFamily="34" charset="0"/>
            </a:endParaRPr>
          </a:p>
          <a:p>
            <a:pPr indent="-1270" algn="just">
              <a:spcAft>
                <a:spcPts val="0"/>
              </a:spcAft>
            </a:pPr>
            <a:r>
              <a:rPr lang="en-US" dirty="0">
                <a:solidFill>
                  <a:srgbClr val="000000"/>
                </a:solidFill>
                <a:latin typeface="Times New Roman" panose="02020603050405020304" pitchFamily="18" charset="0"/>
                <a:ea typeface="Calibri" panose="020F0502020204030204" pitchFamily="34" charset="0"/>
              </a:rPr>
              <a:t>A web application can be built that takes two parts; client side application and server side application. On the client side, predictions based on plan options can be visualized and compared. On the server side, the training of data and prediction queries from clients are handled. The server should have the necessary computing power and implementation libraries. Such a web application should consider the following functionalities: </a:t>
            </a:r>
          </a:p>
          <a:p>
            <a:pPr indent="-1270" algn="just">
              <a:spcAft>
                <a:spcPts val="0"/>
              </a:spcAft>
            </a:pPr>
            <a:r>
              <a:rPr lang="en-US" dirty="0">
                <a:solidFill>
                  <a:srgbClr val="000000"/>
                </a:solidFill>
                <a:latin typeface="Times New Roman" panose="02020603050405020304" pitchFamily="18" charset="0"/>
                <a:ea typeface="Calibri" panose="020F0502020204030204" pitchFamily="34" charset="0"/>
              </a:rPr>
              <a:t>1) Future premium rates that are based on user specifications such as age, </a:t>
            </a:r>
            <a:r>
              <a:rPr lang="en-US" dirty="0" smtClean="0">
                <a:solidFill>
                  <a:srgbClr val="000000"/>
                </a:solidFill>
                <a:latin typeface="Times New Roman" panose="02020603050405020304" pitchFamily="18" charset="0"/>
                <a:ea typeface="Calibri" panose="020F0502020204030204" pitchFamily="34" charset="0"/>
              </a:rPr>
              <a:t>demographics, inline diseases, </a:t>
            </a:r>
            <a:r>
              <a:rPr lang="en-US" dirty="0">
                <a:solidFill>
                  <a:srgbClr val="000000"/>
                </a:solidFill>
                <a:latin typeface="Times New Roman" panose="02020603050405020304" pitchFamily="18" charset="0"/>
                <a:ea typeface="Calibri" panose="020F0502020204030204" pitchFamily="34" charset="0"/>
              </a:rPr>
              <a:t>plan types etc. </a:t>
            </a:r>
          </a:p>
          <a:p>
            <a:pPr indent="-1270" algn="just">
              <a:spcAft>
                <a:spcPts val="0"/>
              </a:spcAft>
            </a:pPr>
            <a:r>
              <a:rPr lang="en-US" dirty="0">
                <a:latin typeface="Times New Roman" panose="02020603050405020304" pitchFamily="18" charset="0"/>
                <a:ea typeface="Times New Roman" panose="02020603050405020304" pitchFamily="18" charset="0"/>
              </a:rPr>
              <a:t>2) Suggest different plans based on user’s anticipated services such as no of visits, requirements of prescription drugs, future pregnancy or joint replacement surgeries etc.</a:t>
            </a:r>
          </a:p>
          <a:p>
            <a:pPr indent="-1270" algn="just">
              <a:spcAft>
                <a:spcPts val="0"/>
              </a:spcAft>
            </a:pPr>
            <a:r>
              <a:rPr lang="en-US" dirty="0">
                <a:solidFill>
                  <a:srgbClr val="000000"/>
                </a:solidFill>
                <a:latin typeface="Times New Roman" panose="02020603050405020304" pitchFamily="18" charset="0"/>
                <a:ea typeface="Calibri" panose="020F0502020204030204" pitchFamily="34" charset="0"/>
              </a:rPr>
              <a:t>As possible future work for this project, we can add new features to the dataset we are already using. These newly added features can be totally new or can be derived from the dataset itself. More features can improve the accuracy of prediction as we can add randomness in the selection of features while building the individual trees for the Random Forest algorithm. </a:t>
            </a:r>
          </a:p>
          <a:p>
            <a:pPr indent="-1270" algn="just">
              <a:spcAft>
                <a:spcPts val="0"/>
              </a:spcAft>
            </a:pPr>
            <a:r>
              <a:rPr lang="en-US" dirty="0">
                <a:latin typeface="Times New Roman" panose="02020603050405020304" pitchFamily="18" charset="0"/>
                <a:ea typeface="Times New Roman" panose="02020603050405020304" pitchFamily="18" charset="0"/>
              </a:rPr>
              <a:t>Another addition in the future work can be, making the system even more scalable. Right now we are using few thousands of records to train and test the algorithm. In future, we can try to scale the algorithm for a larger dataset having at least a million records and see the results for it. To make the system scalable we can make use of distributed frameworks like Spark and Hadoop. These frameworks can handle big data efficiently.</a:t>
            </a:r>
          </a:p>
        </p:txBody>
      </p:sp>
    </p:spTree>
    <p:extLst>
      <p:ext uri="{BB962C8B-B14F-4D97-AF65-F5344CB8AC3E}">
        <p14:creationId xmlns:p14="http://schemas.microsoft.com/office/powerpoint/2010/main" val="1959081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61CDE-894A-4D21-9B86-D8BA54E4D1A2}"/>
              </a:ext>
            </a:extLst>
          </p:cNvPr>
          <p:cNvSpPr>
            <a:spLocks noGrp="1"/>
          </p:cNvSpPr>
          <p:nvPr>
            <p:ph type="title"/>
          </p:nvPr>
        </p:nvSpPr>
        <p:spPr/>
        <p:txBody>
          <a:bodyPr/>
          <a:lstStyle/>
          <a:p>
            <a:r>
              <a:rPr lang="en-GB" dirty="0">
                <a:latin typeface="+mn-lt"/>
              </a:rPr>
              <a:t>Data Description</a:t>
            </a:r>
            <a:endParaRPr lang="en-AE" dirty="0">
              <a:latin typeface="+mn-lt"/>
            </a:endParaRPr>
          </a:p>
        </p:txBody>
      </p:sp>
      <p:sp>
        <p:nvSpPr>
          <p:cNvPr id="3" name="Content Placeholder 2">
            <a:extLst>
              <a:ext uri="{FF2B5EF4-FFF2-40B4-BE49-F238E27FC236}">
                <a16:creationId xmlns:a16="http://schemas.microsoft.com/office/drawing/2014/main" id="{8C93FF3F-5DC1-4790-A1E1-535360D25462}"/>
              </a:ext>
            </a:extLst>
          </p:cNvPr>
          <p:cNvSpPr>
            <a:spLocks noGrp="1"/>
          </p:cNvSpPr>
          <p:nvPr>
            <p:ph idx="1"/>
          </p:nvPr>
        </p:nvSpPr>
        <p:spPr/>
        <p:txBody>
          <a:bodyPr/>
          <a:lstStyle/>
          <a:p>
            <a:r>
              <a:rPr lang="en-GB" sz="1600" dirty="0"/>
              <a:t>The dataset </a:t>
            </a:r>
            <a:r>
              <a:rPr lang="en-GB" sz="1600" dirty="0" smtClean="0"/>
              <a:t>used in this project is with dummy values prepared by myself.</a:t>
            </a:r>
            <a:endParaRPr lang="en-GB" sz="1600" dirty="0"/>
          </a:p>
          <a:p>
            <a:r>
              <a:rPr lang="en-GB" sz="1600" dirty="0"/>
              <a:t>This dataset contains </a:t>
            </a:r>
            <a:r>
              <a:rPr lang="en-GB" sz="1600" dirty="0" smtClean="0"/>
              <a:t>information </a:t>
            </a:r>
            <a:r>
              <a:rPr lang="en-GB" sz="1600" dirty="0"/>
              <a:t>on individual attributes such as </a:t>
            </a:r>
            <a:r>
              <a:rPr lang="en-GB" sz="1600" dirty="0" err="1" smtClean="0"/>
              <a:t>memberID</a:t>
            </a:r>
            <a:r>
              <a:rPr lang="en-GB" sz="1600" dirty="0" smtClean="0"/>
              <a:t>, </a:t>
            </a:r>
            <a:r>
              <a:rPr lang="en-GB" sz="1600" dirty="0"/>
              <a:t>Name, DOB, age, BMI, gender, relation, nationality, marital status, emirates id, nationality, No. of maternity claims, </a:t>
            </a:r>
            <a:r>
              <a:rPr lang="en-GB" sz="1600" dirty="0" smtClean="0"/>
              <a:t>no</a:t>
            </a:r>
            <a:r>
              <a:rPr lang="en-GB" sz="1600" dirty="0"/>
              <a:t>. of chronic illness, no. of critical illness, no. of other claims, Is </a:t>
            </a:r>
            <a:r>
              <a:rPr lang="en-GB" sz="1600" dirty="0" smtClean="0"/>
              <a:t>high-risk </a:t>
            </a:r>
            <a:r>
              <a:rPr lang="en-GB" sz="1600" dirty="0"/>
              <a:t>professional, </a:t>
            </a:r>
            <a:r>
              <a:rPr lang="en-GB" sz="1600" dirty="0" err="1"/>
              <a:t>covid</a:t>
            </a:r>
            <a:r>
              <a:rPr lang="en-GB" sz="1600" dirty="0"/>
              <a:t> high claim, </a:t>
            </a:r>
            <a:r>
              <a:rPr lang="en-GB" sz="1600" dirty="0" smtClean="0"/>
              <a:t>premium, etc. </a:t>
            </a:r>
          </a:p>
          <a:p>
            <a:r>
              <a:rPr lang="en-US" sz="1600" dirty="0" smtClean="0"/>
              <a:t>It </a:t>
            </a:r>
            <a:r>
              <a:rPr lang="en-US" sz="1600" dirty="0"/>
              <a:t>has</a:t>
            </a:r>
            <a:r>
              <a:rPr lang="en-US" sz="1600" dirty="0" smtClean="0"/>
              <a:t>:</a:t>
            </a:r>
            <a:endParaRPr lang="en-US" sz="1600" dirty="0"/>
          </a:p>
          <a:p>
            <a:r>
              <a:rPr lang="en-US" sz="1600" dirty="0" smtClean="0"/>
              <a:t>- 5511 </a:t>
            </a:r>
            <a:r>
              <a:rPr lang="en-US" sz="1600" dirty="0"/>
              <a:t>rows </a:t>
            </a:r>
          </a:p>
          <a:p>
            <a:r>
              <a:rPr lang="en-US" sz="1600" dirty="0" smtClean="0"/>
              <a:t>- 17 </a:t>
            </a:r>
            <a:r>
              <a:rPr lang="en-US" sz="1600" dirty="0"/>
              <a:t>columns </a:t>
            </a:r>
            <a:endParaRPr lang="en-US" sz="1600" dirty="0" smtClean="0"/>
          </a:p>
          <a:p>
            <a:endParaRPr lang="en-GB" sz="1600" dirty="0"/>
          </a:p>
          <a:p>
            <a:endParaRPr lang="en-GB" sz="1600" dirty="0" smtClean="0"/>
          </a:p>
          <a:p>
            <a:endParaRPr lang="en-US" sz="1600" dirty="0"/>
          </a:p>
          <a:p>
            <a:pPr indent="-635" fontAlgn="auto"/>
            <a:endParaRPr lang="en-GB" sz="1800" dirty="0" smtClean="0">
              <a:solidFill>
                <a:srgbClr val="000000"/>
              </a:solidFill>
              <a:latin typeface="Times New Roman" panose="02020603050405020304" pitchFamily="18" charset="0"/>
              <a:ea typeface="Times New Roman" panose="02020603050405020304" pitchFamily="18" charset="0"/>
            </a:endParaRPr>
          </a:p>
          <a:p>
            <a:pPr marL="90805" indent="0" fontAlgn="auto">
              <a:buNone/>
            </a:pPr>
            <a:endParaRPr lang="en-AE" sz="1800" dirty="0">
              <a:effectLst/>
              <a:latin typeface="Times New Roman" panose="02020603050405020304" pitchFamily="18" charset="0"/>
              <a:ea typeface="Times New Roman" panose="02020603050405020304" pitchFamily="18" charset="0"/>
            </a:endParaRPr>
          </a:p>
          <a:p>
            <a:endParaRPr lang="en-GB" dirty="0"/>
          </a:p>
          <a:p>
            <a:endParaRPr lang="en-AE" dirty="0"/>
          </a:p>
          <a:p>
            <a:endParaRPr lang="en-AE" dirty="0"/>
          </a:p>
        </p:txBody>
      </p:sp>
    </p:spTree>
    <p:extLst>
      <p:ext uri="{BB962C8B-B14F-4D97-AF65-F5344CB8AC3E}">
        <p14:creationId xmlns:p14="http://schemas.microsoft.com/office/powerpoint/2010/main" val="4200552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668797952"/>
              </p:ext>
            </p:extLst>
          </p:nvPr>
        </p:nvGraphicFramePr>
        <p:xfrm>
          <a:off x="1228436" y="988296"/>
          <a:ext cx="9927244" cy="5079990"/>
        </p:xfrm>
        <a:graphic>
          <a:graphicData uri="http://schemas.openxmlformats.org/drawingml/2006/table">
            <a:tbl>
              <a:tblPr firstRow="1" firstCol="1" bandRow="1">
                <a:tableStyleId>{5C22544A-7EE6-4342-B048-85BDC9FD1C3A}</a:tableStyleId>
              </a:tblPr>
              <a:tblGrid>
                <a:gridCol w="748146">
                  <a:extLst>
                    <a:ext uri="{9D8B030D-6E8A-4147-A177-3AD203B41FA5}">
                      <a16:colId xmlns:a16="http://schemas.microsoft.com/office/drawing/2014/main" val="760771366"/>
                    </a:ext>
                  </a:extLst>
                </a:gridCol>
                <a:gridCol w="2407337">
                  <a:extLst>
                    <a:ext uri="{9D8B030D-6E8A-4147-A177-3AD203B41FA5}">
                      <a16:colId xmlns:a16="http://schemas.microsoft.com/office/drawing/2014/main" val="3299476122"/>
                    </a:ext>
                  </a:extLst>
                </a:gridCol>
                <a:gridCol w="4289419">
                  <a:extLst>
                    <a:ext uri="{9D8B030D-6E8A-4147-A177-3AD203B41FA5}">
                      <a16:colId xmlns:a16="http://schemas.microsoft.com/office/drawing/2014/main" val="3801202897"/>
                    </a:ext>
                  </a:extLst>
                </a:gridCol>
                <a:gridCol w="2482342">
                  <a:extLst>
                    <a:ext uri="{9D8B030D-6E8A-4147-A177-3AD203B41FA5}">
                      <a16:colId xmlns:a16="http://schemas.microsoft.com/office/drawing/2014/main" val="962716581"/>
                    </a:ext>
                  </a:extLst>
                </a:gridCol>
              </a:tblGrid>
              <a:tr h="328482">
                <a:tc>
                  <a:txBody>
                    <a:bodyPr/>
                    <a:lstStyle/>
                    <a:p>
                      <a:pPr indent="-635" algn="just" fontAlgn="auto">
                        <a:spcAft>
                          <a:spcPts val="0"/>
                        </a:spcAft>
                      </a:pPr>
                      <a:r>
                        <a:rPr lang="en-GB" sz="1000">
                          <a:effectLst/>
                        </a:rPr>
                        <a:t>No:</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Column Name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Description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Data Type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extLst>
                  <a:ext uri="{0D108BD9-81ED-4DB2-BD59-A6C34878D82A}">
                    <a16:rowId xmlns:a16="http://schemas.microsoft.com/office/drawing/2014/main" val="667990734"/>
                  </a:ext>
                </a:extLst>
              </a:tr>
              <a:tr h="328482">
                <a:tc>
                  <a:txBody>
                    <a:bodyPr/>
                    <a:lstStyle/>
                    <a:p>
                      <a:pPr indent="-635" algn="just" fontAlgn="auto">
                        <a:spcAft>
                          <a:spcPts val="0"/>
                        </a:spcAft>
                      </a:pPr>
                      <a:r>
                        <a:rPr lang="en-GB" sz="1000">
                          <a:effectLst/>
                        </a:rPr>
                        <a:t>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Member ID</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Beneficiary’s unique identification number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Character</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extLst>
                  <a:ext uri="{0D108BD9-81ED-4DB2-BD59-A6C34878D82A}">
                    <a16:rowId xmlns:a16="http://schemas.microsoft.com/office/drawing/2014/main" val="3427547264"/>
                  </a:ext>
                </a:extLst>
              </a:tr>
              <a:tr h="328482">
                <a:tc>
                  <a:txBody>
                    <a:bodyPr/>
                    <a:lstStyle/>
                    <a:p>
                      <a:pPr indent="-635" algn="just" fontAlgn="auto">
                        <a:spcAft>
                          <a:spcPts val="0"/>
                        </a:spcAft>
                      </a:pPr>
                      <a:r>
                        <a:rPr lang="en-GB" sz="1000">
                          <a:effectLst/>
                        </a:rPr>
                        <a:t>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Age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dirty="0">
                          <a:effectLst/>
                        </a:rPr>
                        <a:t>Beneficiary’s age</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Integer</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extLst>
                  <a:ext uri="{0D108BD9-81ED-4DB2-BD59-A6C34878D82A}">
                    <a16:rowId xmlns:a16="http://schemas.microsoft.com/office/drawing/2014/main" val="3070672973"/>
                  </a:ext>
                </a:extLst>
              </a:tr>
              <a:tr h="328482">
                <a:tc>
                  <a:txBody>
                    <a:bodyPr/>
                    <a:lstStyle/>
                    <a:p>
                      <a:pPr indent="-635" algn="just" fontAlgn="auto">
                        <a:spcAft>
                          <a:spcPts val="0"/>
                        </a:spcAft>
                      </a:pPr>
                      <a:r>
                        <a:rPr lang="en-GB" sz="1000" dirty="0">
                          <a:effectLst/>
                        </a:rPr>
                        <a:t>3</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Gender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Beneficiary’s gender</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Character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extLst>
                  <a:ext uri="{0D108BD9-81ED-4DB2-BD59-A6C34878D82A}">
                    <a16:rowId xmlns:a16="http://schemas.microsoft.com/office/drawing/2014/main" val="1495238498"/>
                  </a:ext>
                </a:extLst>
              </a:tr>
              <a:tr h="328482">
                <a:tc>
                  <a:txBody>
                    <a:bodyPr/>
                    <a:lstStyle/>
                    <a:p>
                      <a:pPr indent="-635" algn="just" fontAlgn="auto">
                        <a:spcAft>
                          <a:spcPts val="0"/>
                        </a:spcAft>
                      </a:pPr>
                      <a:r>
                        <a:rPr lang="en-GB" sz="1000">
                          <a:effectLst/>
                        </a:rPr>
                        <a:t>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Relation</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Beneficiary’s relationship ased on visa status</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Character</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extLst>
                  <a:ext uri="{0D108BD9-81ED-4DB2-BD59-A6C34878D82A}">
                    <a16:rowId xmlns:a16="http://schemas.microsoft.com/office/drawing/2014/main" val="3219630847"/>
                  </a:ext>
                </a:extLst>
              </a:tr>
              <a:tr h="328482">
                <a:tc>
                  <a:txBody>
                    <a:bodyPr/>
                    <a:lstStyle/>
                    <a:p>
                      <a:pPr indent="-635" algn="just" fontAlgn="auto">
                        <a:spcAft>
                          <a:spcPts val="0"/>
                        </a:spcAft>
                      </a:pPr>
                      <a:r>
                        <a:rPr lang="en-GB" sz="1000">
                          <a:effectLst/>
                        </a:rPr>
                        <a:t>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Marital Status</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Beneficiary’s Marital status</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Character</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extLst>
                  <a:ext uri="{0D108BD9-81ED-4DB2-BD59-A6C34878D82A}">
                    <a16:rowId xmlns:a16="http://schemas.microsoft.com/office/drawing/2014/main" val="1192627312"/>
                  </a:ext>
                </a:extLst>
              </a:tr>
              <a:tr h="328482">
                <a:tc>
                  <a:txBody>
                    <a:bodyPr/>
                    <a:lstStyle/>
                    <a:p>
                      <a:pPr indent="-635" algn="just" fontAlgn="auto">
                        <a:spcAft>
                          <a:spcPts val="0"/>
                        </a:spcAft>
                      </a:pPr>
                      <a:r>
                        <a:rPr lang="en-GB" sz="1000">
                          <a:effectLst/>
                        </a:rPr>
                        <a:t>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Nationality</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Beneficiary’s nationality region</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Character</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extLst>
                  <a:ext uri="{0D108BD9-81ED-4DB2-BD59-A6C34878D82A}">
                    <a16:rowId xmlns:a16="http://schemas.microsoft.com/office/drawing/2014/main" val="3532757788"/>
                  </a:ext>
                </a:extLst>
              </a:tr>
              <a:tr h="656966">
                <a:tc>
                  <a:txBody>
                    <a:bodyPr/>
                    <a:lstStyle/>
                    <a:p>
                      <a:pPr indent="-635" algn="just" fontAlgn="auto">
                        <a:spcAft>
                          <a:spcPts val="0"/>
                        </a:spcAft>
                      </a:pPr>
                      <a:r>
                        <a:rPr lang="en-GB" sz="1000">
                          <a:effectLst/>
                        </a:rPr>
                        <a:t>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BMI</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1270" algn="just" fontAlgn="auto">
                        <a:spcAft>
                          <a:spcPts val="0"/>
                        </a:spcAft>
                      </a:pPr>
                      <a:r>
                        <a:rPr lang="en-GB" sz="1000">
                          <a:effectLst/>
                        </a:rPr>
                        <a:t>Body Mass Index, providing an understanding of body weights that are relatively high or low relative to height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Numeric- float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extLst>
                  <a:ext uri="{0D108BD9-81ED-4DB2-BD59-A6C34878D82A}">
                    <a16:rowId xmlns:a16="http://schemas.microsoft.com/office/drawing/2014/main" val="663313088"/>
                  </a:ext>
                </a:extLst>
              </a:tr>
              <a:tr h="328482">
                <a:tc>
                  <a:txBody>
                    <a:bodyPr/>
                    <a:lstStyle/>
                    <a:p>
                      <a:pPr indent="-635" algn="just" fontAlgn="auto">
                        <a:spcAft>
                          <a:spcPts val="0"/>
                        </a:spcAft>
                      </a:pPr>
                      <a:r>
                        <a:rPr lang="en-GB" sz="1000">
                          <a:effectLst/>
                        </a:rPr>
                        <a:t>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Is high risk profession</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1270" algn="just" fontAlgn="auto">
                        <a:spcAft>
                          <a:spcPts val="0"/>
                        </a:spcAft>
                      </a:pPr>
                      <a:r>
                        <a:rPr lang="en-GB" sz="1000">
                          <a:effectLst/>
                        </a:rPr>
                        <a:t>Whether the employee works in high risk profession</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Binary - character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extLst>
                  <a:ext uri="{0D108BD9-81ED-4DB2-BD59-A6C34878D82A}">
                    <a16:rowId xmlns:a16="http://schemas.microsoft.com/office/drawing/2014/main" val="3881710050"/>
                  </a:ext>
                </a:extLst>
              </a:tr>
              <a:tr h="328482">
                <a:tc>
                  <a:txBody>
                    <a:bodyPr/>
                    <a:lstStyle/>
                    <a:p>
                      <a:pPr indent="-635" algn="just" fontAlgn="auto">
                        <a:spcAft>
                          <a:spcPts val="0"/>
                        </a:spcAft>
                      </a:pPr>
                      <a:r>
                        <a:rPr lang="en-GB" sz="1000">
                          <a:effectLst/>
                        </a:rPr>
                        <a:t>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No. of maternity claims</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1270" algn="just" fontAlgn="auto">
                        <a:spcAft>
                          <a:spcPts val="0"/>
                        </a:spcAft>
                      </a:pPr>
                      <a:r>
                        <a:rPr lang="en-GB" sz="1000">
                          <a:effectLst/>
                        </a:rPr>
                        <a:t>The no. of maternity claims member has  claimed in the policy period</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Numeric</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extLst>
                  <a:ext uri="{0D108BD9-81ED-4DB2-BD59-A6C34878D82A}">
                    <a16:rowId xmlns:a16="http://schemas.microsoft.com/office/drawing/2014/main" val="310157951"/>
                  </a:ext>
                </a:extLst>
              </a:tr>
              <a:tr h="404861">
                <a:tc>
                  <a:txBody>
                    <a:bodyPr/>
                    <a:lstStyle/>
                    <a:p>
                      <a:pPr indent="-635" algn="just" fontAlgn="auto">
                        <a:spcAft>
                          <a:spcPts val="0"/>
                        </a:spcAft>
                      </a:pPr>
                      <a:r>
                        <a:rPr lang="en-GB" sz="1000">
                          <a:effectLst/>
                        </a:rPr>
                        <a:t>10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No. of critical illness claims</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1270" algn="just" fontAlgn="auto">
                        <a:spcAft>
                          <a:spcPts val="0"/>
                        </a:spcAft>
                      </a:pPr>
                      <a:r>
                        <a:rPr lang="en-GB" sz="1000">
                          <a:effectLst/>
                        </a:rPr>
                        <a:t>The no. of critical illness claims member has  claimed in the policy period</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Numeric</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extLst>
                  <a:ext uri="{0D108BD9-81ED-4DB2-BD59-A6C34878D82A}">
                    <a16:rowId xmlns:a16="http://schemas.microsoft.com/office/drawing/2014/main" val="4013851765"/>
                  </a:ext>
                </a:extLst>
              </a:tr>
              <a:tr h="404861">
                <a:tc>
                  <a:txBody>
                    <a:bodyPr/>
                    <a:lstStyle/>
                    <a:p>
                      <a:pPr indent="-635" algn="just" fontAlgn="auto">
                        <a:spcAft>
                          <a:spcPts val="0"/>
                        </a:spcAft>
                      </a:pPr>
                      <a:r>
                        <a:rPr lang="en-GB" sz="1000">
                          <a:effectLst/>
                        </a:rPr>
                        <a:t>11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No. of chronic illness claims</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1270" algn="just" fontAlgn="auto">
                        <a:spcAft>
                          <a:spcPts val="0"/>
                        </a:spcAft>
                      </a:pPr>
                      <a:r>
                        <a:rPr lang="en-GB" sz="1000">
                          <a:effectLst/>
                        </a:rPr>
                        <a:t>The no. of chronic illness claims member has  claimed in the policy period</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Numeric</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extLst>
                  <a:ext uri="{0D108BD9-81ED-4DB2-BD59-A6C34878D82A}">
                    <a16:rowId xmlns:a16="http://schemas.microsoft.com/office/drawing/2014/main" val="886527436"/>
                  </a:ext>
                </a:extLst>
              </a:tr>
              <a:tr h="328482">
                <a:tc>
                  <a:txBody>
                    <a:bodyPr/>
                    <a:lstStyle/>
                    <a:p>
                      <a:pPr indent="-635" algn="just" fontAlgn="auto">
                        <a:spcAft>
                          <a:spcPts val="0"/>
                        </a:spcAft>
                      </a:pPr>
                      <a:r>
                        <a:rPr lang="en-GB" sz="1000">
                          <a:effectLst/>
                        </a:rPr>
                        <a:t>12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No. of other claims</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1270" algn="just" fontAlgn="auto">
                        <a:spcAft>
                          <a:spcPts val="0"/>
                        </a:spcAft>
                      </a:pPr>
                      <a:r>
                        <a:rPr lang="en-GB" sz="1000">
                          <a:effectLst/>
                        </a:rPr>
                        <a:t>The no. of other claims member has  claimed in the policy period</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Numeric</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extLst>
                  <a:ext uri="{0D108BD9-81ED-4DB2-BD59-A6C34878D82A}">
                    <a16:rowId xmlns:a16="http://schemas.microsoft.com/office/drawing/2014/main" val="741622249"/>
                  </a:ext>
                </a:extLst>
              </a:tr>
              <a:tr h="328482">
                <a:tc>
                  <a:txBody>
                    <a:bodyPr/>
                    <a:lstStyle/>
                    <a:p>
                      <a:pPr indent="-635" algn="just" fontAlgn="auto">
                        <a:spcAft>
                          <a:spcPts val="0"/>
                        </a:spcAft>
                      </a:pPr>
                      <a:r>
                        <a:rPr lang="en-GB" sz="1000">
                          <a:effectLst/>
                        </a:rPr>
                        <a:t>13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a:effectLst/>
                        </a:rPr>
                        <a:t>Premium</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1270" algn="just" fontAlgn="auto">
                        <a:spcAft>
                          <a:spcPts val="0"/>
                        </a:spcAft>
                      </a:pPr>
                      <a:r>
                        <a:rPr lang="en-GB" sz="1000" dirty="0">
                          <a:effectLst/>
                        </a:rPr>
                        <a:t>Individual insurance premiums billed by health insurance</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tc>
                  <a:txBody>
                    <a:bodyPr/>
                    <a:lstStyle/>
                    <a:p>
                      <a:pPr indent="-635" algn="just" fontAlgn="auto">
                        <a:spcAft>
                          <a:spcPts val="0"/>
                        </a:spcAft>
                      </a:pPr>
                      <a:r>
                        <a:rPr lang="en-GB" sz="1000" dirty="0">
                          <a:effectLst/>
                        </a:rPr>
                        <a:t>Numeric- float</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020" marR="58020" marT="0" marB="0"/>
                </a:tc>
                <a:extLst>
                  <a:ext uri="{0D108BD9-81ED-4DB2-BD59-A6C34878D82A}">
                    <a16:rowId xmlns:a16="http://schemas.microsoft.com/office/drawing/2014/main" val="3189020209"/>
                  </a:ext>
                </a:extLst>
              </a:tr>
            </a:tbl>
          </a:graphicData>
        </a:graphic>
      </p:graphicFrame>
    </p:spTree>
    <p:extLst>
      <p:ext uri="{BB962C8B-B14F-4D97-AF65-F5344CB8AC3E}">
        <p14:creationId xmlns:p14="http://schemas.microsoft.com/office/powerpoint/2010/main" val="1967701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57835-309E-4B7E-838D-854EB26A2586}"/>
              </a:ext>
            </a:extLst>
          </p:cNvPr>
          <p:cNvSpPr>
            <a:spLocks noGrp="1"/>
          </p:cNvSpPr>
          <p:nvPr>
            <p:ph type="title"/>
          </p:nvPr>
        </p:nvSpPr>
        <p:spPr>
          <a:xfrm>
            <a:off x="1097280" y="286603"/>
            <a:ext cx="10058400" cy="1237397"/>
          </a:xfrm>
        </p:spPr>
        <p:txBody>
          <a:bodyPr/>
          <a:lstStyle/>
          <a:p>
            <a:r>
              <a:rPr lang="en-GB" dirty="0">
                <a:latin typeface="+mn-lt"/>
              </a:rPr>
              <a:t>Project Methodology</a:t>
            </a:r>
            <a:endParaRPr lang="en-AE" dirty="0">
              <a:latin typeface="+mn-lt"/>
            </a:endParaRPr>
          </a:p>
        </p:txBody>
      </p:sp>
      <p:sp>
        <p:nvSpPr>
          <p:cNvPr id="3" name="Content Placeholder 2">
            <a:extLst>
              <a:ext uri="{FF2B5EF4-FFF2-40B4-BE49-F238E27FC236}">
                <a16:creationId xmlns:a16="http://schemas.microsoft.com/office/drawing/2014/main" id="{47A6815C-757C-4B80-B72A-485459C0C834}"/>
              </a:ext>
            </a:extLst>
          </p:cNvPr>
          <p:cNvSpPr>
            <a:spLocks noGrp="1"/>
          </p:cNvSpPr>
          <p:nvPr>
            <p:ph idx="1"/>
          </p:nvPr>
        </p:nvSpPr>
        <p:spPr/>
        <p:txBody>
          <a:bodyPr>
            <a:normAutofit fontScale="47500" lnSpcReduction="20000"/>
          </a:bodyPr>
          <a:lstStyle/>
          <a:p>
            <a:pPr fontAlgn="auto">
              <a:lnSpc>
                <a:spcPct val="120000"/>
              </a:lnSpc>
            </a:pPr>
            <a:r>
              <a:rPr lang="en-GB" sz="6400" dirty="0" smtClean="0"/>
              <a:t>The </a:t>
            </a:r>
            <a:r>
              <a:rPr lang="en-GB" sz="6400" dirty="0"/>
              <a:t>main goal of the project is to predict the insurance premium charge based upon other </a:t>
            </a:r>
            <a:r>
              <a:rPr lang="en-GB" sz="6400" dirty="0" smtClean="0"/>
              <a:t>attributes</a:t>
            </a:r>
            <a:r>
              <a:rPr lang="en-GB" sz="6400" dirty="0"/>
              <a:t>.  </a:t>
            </a:r>
            <a:endParaRPr lang="en-US" sz="6400" dirty="0"/>
          </a:p>
          <a:p>
            <a:pPr fontAlgn="auto">
              <a:lnSpc>
                <a:spcPct val="120000"/>
              </a:lnSpc>
            </a:pPr>
            <a:r>
              <a:rPr lang="en-GB" sz="6400" dirty="0"/>
              <a:t>The </a:t>
            </a:r>
            <a:r>
              <a:rPr lang="en-GB" sz="6400" b="1" i="1" dirty="0"/>
              <a:t>dependent variable</a:t>
            </a:r>
            <a:r>
              <a:rPr lang="en-GB" sz="6400" dirty="0"/>
              <a:t> is </a:t>
            </a:r>
            <a:r>
              <a:rPr lang="en-GB" sz="6400" b="1" i="1" dirty="0"/>
              <a:t>premium. </a:t>
            </a:r>
            <a:endParaRPr lang="en-US" sz="6400" dirty="0"/>
          </a:p>
          <a:p>
            <a:pPr fontAlgn="auto">
              <a:lnSpc>
                <a:spcPct val="120000"/>
              </a:lnSpc>
            </a:pPr>
            <a:r>
              <a:rPr lang="en-GB" sz="6400" dirty="0"/>
              <a:t>There are </a:t>
            </a:r>
            <a:r>
              <a:rPr lang="en-GB" sz="6400" b="1" i="1" dirty="0"/>
              <a:t>12 independent variables</a:t>
            </a:r>
            <a:r>
              <a:rPr lang="en-GB" sz="6400" dirty="0"/>
              <a:t>: </a:t>
            </a:r>
            <a:r>
              <a:rPr lang="en-GB" sz="6400" dirty="0" smtClean="0"/>
              <a:t>age , gender , marital </a:t>
            </a:r>
            <a:r>
              <a:rPr lang="en-GB" sz="6400" dirty="0"/>
              <a:t>status </a:t>
            </a:r>
            <a:r>
              <a:rPr lang="en-GB" sz="6400" dirty="0" smtClean="0"/>
              <a:t>,</a:t>
            </a:r>
            <a:r>
              <a:rPr lang="en-GB" sz="6400" dirty="0" err="1" smtClean="0"/>
              <a:t>bmi</a:t>
            </a:r>
            <a:r>
              <a:rPr lang="en-GB" sz="6400" dirty="0" smtClean="0"/>
              <a:t> ,Relation , Nationality, </a:t>
            </a:r>
            <a:r>
              <a:rPr lang="en-US" sz="6400" dirty="0" err="1" smtClean="0"/>
              <a:t>Is_High_Risk_Prof</a:t>
            </a:r>
            <a:r>
              <a:rPr lang="en-US" sz="6400" dirty="0"/>
              <a:t> </a:t>
            </a:r>
            <a:r>
              <a:rPr lang="en-US" sz="6400" dirty="0" smtClean="0"/>
              <a:t>, </a:t>
            </a:r>
            <a:r>
              <a:rPr lang="en-US" sz="6400" dirty="0" err="1" smtClean="0"/>
              <a:t>No_Mat_Claims</a:t>
            </a:r>
            <a:r>
              <a:rPr lang="en-US" sz="6400" dirty="0" smtClean="0"/>
              <a:t>, </a:t>
            </a:r>
            <a:r>
              <a:rPr lang="en-US" sz="6400" dirty="0" err="1" smtClean="0"/>
              <a:t>No_Crit_Claims</a:t>
            </a:r>
            <a:r>
              <a:rPr lang="en-US" sz="6400" dirty="0" smtClean="0"/>
              <a:t>, </a:t>
            </a:r>
            <a:r>
              <a:rPr lang="en-US" sz="6400" dirty="0" err="1" smtClean="0"/>
              <a:t>No_Chro_Claims</a:t>
            </a:r>
            <a:r>
              <a:rPr lang="en-US" sz="6400" dirty="0" smtClean="0"/>
              <a:t>, </a:t>
            </a:r>
            <a:r>
              <a:rPr lang="en-US" sz="6400" dirty="0" err="1" smtClean="0"/>
              <a:t>No_Oth_Claims,Covid_H_Claims</a:t>
            </a:r>
            <a:endParaRPr lang="en-US" sz="6400" dirty="0"/>
          </a:p>
          <a:p>
            <a:pPr indent="-635" fontAlgn="auto"/>
            <a:r>
              <a:rPr lang="en-GB" sz="1600" dirty="0" smtClean="0">
                <a:solidFill>
                  <a:srgbClr val="000000"/>
                </a:solidFill>
                <a:effectLst/>
                <a:ea typeface="Calibri" panose="020F0502020204030204" pitchFamily="34" charset="0"/>
              </a:rPr>
              <a:t> </a:t>
            </a:r>
            <a:endParaRPr lang="en-AE" sz="1600" dirty="0" smtClean="0">
              <a:effectLst/>
              <a:ea typeface="Times New Roman" panose="02020603050405020304" pitchFamily="18" charset="0"/>
            </a:endParaRPr>
          </a:p>
          <a:p>
            <a:endParaRPr lang="en-AE" dirty="0"/>
          </a:p>
        </p:txBody>
      </p:sp>
    </p:spTree>
    <p:extLst>
      <p:ext uri="{BB962C8B-B14F-4D97-AF65-F5344CB8AC3E}">
        <p14:creationId xmlns:p14="http://schemas.microsoft.com/office/powerpoint/2010/main" val="3392024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566" y="864648"/>
            <a:ext cx="7696867" cy="5128704"/>
          </a:xfrm>
          <a:prstGeom prst="rect">
            <a:avLst/>
          </a:prstGeom>
        </p:spPr>
      </p:pic>
    </p:spTree>
    <p:extLst>
      <p:ext uri="{BB962C8B-B14F-4D97-AF65-F5344CB8AC3E}">
        <p14:creationId xmlns:p14="http://schemas.microsoft.com/office/powerpoint/2010/main" val="3771703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1">
            <a:extLst>
              <a:ext uri="{FF2B5EF4-FFF2-40B4-BE49-F238E27FC236}">
                <a16:creationId xmlns:a16="http://schemas.microsoft.com/office/drawing/2014/main" id="{4B1D500B-B7F2-42DD-BADF-536B86DE0B67}"/>
              </a:ext>
            </a:extLst>
          </p:cNvPr>
          <p:cNvSpPr>
            <a:spLocks noChangeArrowheads="1"/>
          </p:cNvSpPr>
          <p:nvPr/>
        </p:nvSpPr>
        <p:spPr bwMode="auto">
          <a:xfrm>
            <a:off x="152399" y="152400"/>
            <a:ext cx="1575645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E"/>
          </a:p>
        </p:txBody>
      </p:sp>
      <p:sp>
        <p:nvSpPr>
          <p:cNvPr id="11" name="Rectangle 12">
            <a:extLst>
              <a:ext uri="{FF2B5EF4-FFF2-40B4-BE49-F238E27FC236}">
                <a16:creationId xmlns:a16="http://schemas.microsoft.com/office/drawing/2014/main" id="{6ECDBDD8-C047-4D82-9166-A63E62505AC4}"/>
              </a:ext>
            </a:extLst>
          </p:cNvPr>
          <p:cNvSpPr>
            <a:spLocks noChangeArrowheads="1"/>
          </p:cNvSpPr>
          <p:nvPr/>
        </p:nvSpPr>
        <p:spPr bwMode="auto">
          <a:xfrm>
            <a:off x="152399" y="158750"/>
            <a:ext cx="1575645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E"/>
          </a:p>
        </p:txBody>
      </p:sp>
      <p:sp>
        <p:nvSpPr>
          <p:cNvPr id="12" name="Rectangle 13">
            <a:extLst>
              <a:ext uri="{FF2B5EF4-FFF2-40B4-BE49-F238E27FC236}">
                <a16:creationId xmlns:a16="http://schemas.microsoft.com/office/drawing/2014/main" id="{83D2A2CF-852B-4752-8C93-3756FFF13B3F}"/>
              </a:ext>
            </a:extLst>
          </p:cNvPr>
          <p:cNvSpPr>
            <a:spLocks noChangeArrowheads="1"/>
          </p:cNvSpPr>
          <p:nvPr/>
        </p:nvSpPr>
        <p:spPr bwMode="auto">
          <a:xfrm>
            <a:off x="152399" y="-535978"/>
            <a:ext cx="15756459"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GB" sz="4800" b="0" u="none" strike="noStrike" baseline="0" dirty="0">
              <a:solidFill>
                <a:srgbClr val="00000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GB" sz="4800" b="0" u="none" strike="noStrike" baseline="0" dirty="0">
                <a:solidFill>
                  <a:srgbClr val="000000"/>
                </a:solidFill>
                <a:latin typeface="+mn-lt"/>
              </a:rPr>
              <a:t>Data Pre-processing</a:t>
            </a:r>
            <a:endParaRPr kumimoji="0" lang="en-GB"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4">
            <a:extLst>
              <a:ext uri="{FF2B5EF4-FFF2-40B4-BE49-F238E27FC236}">
                <a16:creationId xmlns:a16="http://schemas.microsoft.com/office/drawing/2014/main" id="{157AAC7D-8051-426D-9A65-2787363A51EA}"/>
              </a:ext>
            </a:extLst>
          </p:cNvPr>
          <p:cNvSpPr>
            <a:spLocks noChangeArrowheads="1"/>
          </p:cNvSpPr>
          <p:nvPr/>
        </p:nvSpPr>
        <p:spPr bwMode="auto">
          <a:xfrm>
            <a:off x="152399" y="158750"/>
            <a:ext cx="1575645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E"/>
          </a:p>
        </p:txBody>
      </p:sp>
      <p:sp>
        <p:nvSpPr>
          <p:cNvPr id="14" name="Rectangle 15">
            <a:extLst>
              <a:ext uri="{FF2B5EF4-FFF2-40B4-BE49-F238E27FC236}">
                <a16:creationId xmlns:a16="http://schemas.microsoft.com/office/drawing/2014/main" id="{FDC52652-803C-490A-B89D-723231415C04}"/>
              </a:ext>
            </a:extLst>
          </p:cNvPr>
          <p:cNvSpPr>
            <a:spLocks noChangeArrowheads="1"/>
          </p:cNvSpPr>
          <p:nvPr/>
        </p:nvSpPr>
        <p:spPr bwMode="auto">
          <a:xfrm>
            <a:off x="152399" y="158750"/>
            <a:ext cx="15756459"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E"/>
          </a:p>
        </p:txBody>
      </p:sp>
      <p:pic>
        <p:nvPicPr>
          <p:cNvPr id="3082" name="Picture 23">
            <a:extLst>
              <a:ext uri="{FF2B5EF4-FFF2-40B4-BE49-F238E27FC236}">
                <a16:creationId xmlns:a16="http://schemas.microsoft.com/office/drawing/2014/main" id="{26DABC8C-A33F-4BC0-B502-72DC36467A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1060315"/>
            <a:ext cx="7785479" cy="5029195"/>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6">
            <a:extLst>
              <a:ext uri="{FF2B5EF4-FFF2-40B4-BE49-F238E27FC236}">
                <a16:creationId xmlns:a16="http://schemas.microsoft.com/office/drawing/2014/main" id="{2C0E4BA1-FE7A-4C07-9601-F12B365E34D4}"/>
              </a:ext>
            </a:extLst>
          </p:cNvPr>
          <p:cNvSpPr>
            <a:spLocks noChangeArrowheads="1"/>
          </p:cNvSpPr>
          <p:nvPr/>
        </p:nvSpPr>
        <p:spPr bwMode="auto">
          <a:xfrm>
            <a:off x="152399" y="4834623"/>
            <a:ext cx="1575645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1800" b="1" i="1" dirty="0">
                <a:solidFill>
                  <a:srgbClr val="000000"/>
                </a:solidFill>
                <a:effectLst/>
                <a:latin typeface="Times New Roman" panose="02020603050405020304" pitchFamily="18" charset="0"/>
                <a:ea typeface="Calibri" panose="020F0502020204030204" pitchFamily="34" charset="0"/>
              </a:rPr>
              <a:t>Steps of data analysis:</a:t>
            </a:r>
            <a:endParaRPr lang="en-AE" sz="1800" dirty="0">
              <a:effectLst/>
              <a:latin typeface="Times New Roman" panose="02020603050405020304" pitchFamily="18" charset="0"/>
              <a:ea typeface="Times New Roman" panose="02020603050405020304" pitchFamily="18" charset="0"/>
            </a:endParaRPr>
          </a:p>
          <a:p>
            <a:endParaRPr lang="en-AE" dirty="0"/>
          </a:p>
        </p:txBody>
      </p:sp>
      <p:sp>
        <p:nvSpPr>
          <p:cNvPr id="16" name="Rectangle 17">
            <a:extLst>
              <a:ext uri="{FF2B5EF4-FFF2-40B4-BE49-F238E27FC236}">
                <a16:creationId xmlns:a16="http://schemas.microsoft.com/office/drawing/2014/main" id="{F7B993EF-8F20-4CE4-A7E2-4CCA482DE6FD}"/>
              </a:ext>
            </a:extLst>
          </p:cNvPr>
          <p:cNvSpPr>
            <a:spLocks noChangeArrowheads="1"/>
          </p:cNvSpPr>
          <p:nvPr/>
        </p:nvSpPr>
        <p:spPr bwMode="auto">
          <a:xfrm>
            <a:off x="152399" y="158750"/>
            <a:ext cx="1575645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E"/>
          </a:p>
        </p:txBody>
      </p:sp>
      <p:sp>
        <p:nvSpPr>
          <p:cNvPr id="17" name="Rectangle 18">
            <a:extLst>
              <a:ext uri="{FF2B5EF4-FFF2-40B4-BE49-F238E27FC236}">
                <a16:creationId xmlns:a16="http://schemas.microsoft.com/office/drawing/2014/main" id="{6DD51322-8F33-4F3C-8E18-17B6B244D165}"/>
              </a:ext>
            </a:extLst>
          </p:cNvPr>
          <p:cNvSpPr>
            <a:spLocks noChangeArrowheads="1"/>
          </p:cNvSpPr>
          <p:nvPr/>
        </p:nvSpPr>
        <p:spPr bwMode="auto">
          <a:xfrm>
            <a:off x="152399" y="158750"/>
            <a:ext cx="1575645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E"/>
          </a:p>
        </p:txBody>
      </p:sp>
    </p:spTree>
    <p:extLst>
      <p:ext uri="{BB962C8B-B14F-4D97-AF65-F5344CB8AC3E}">
        <p14:creationId xmlns:p14="http://schemas.microsoft.com/office/powerpoint/2010/main" val="419777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44387-D513-4B35-B8CB-BD7D3AFF7E71}"/>
              </a:ext>
            </a:extLst>
          </p:cNvPr>
          <p:cNvSpPr>
            <a:spLocks noGrp="1"/>
          </p:cNvSpPr>
          <p:nvPr>
            <p:ph type="title"/>
          </p:nvPr>
        </p:nvSpPr>
        <p:spPr/>
        <p:txBody>
          <a:bodyPr/>
          <a:lstStyle/>
          <a:p>
            <a:r>
              <a:rPr lang="en-GB" dirty="0">
                <a:latin typeface="+mn-lt"/>
              </a:rPr>
              <a:t>Exploratory Data Analysis</a:t>
            </a:r>
            <a:endParaRPr lang="en-AE" dirty="0">
              <a:latin typeface="+mn-lt"/>
            </a:endParaRPr>
          </a:p>
        </p:txBody>
      </p:sp>
      <p:sp>
        <p:nvSpPr>
          <p:cNvPr id="3" name="Content Placeholder 2">
            <a:extLst>
              <a:ext uri="{FF2B5EF4-FFF2-40B4-BE49-F238E27FC236}">
                <a16:creationId xmlns:a16="http://schemas.microsoft.com/office/drawing/2014/main" id="{7E498F8C-468B-4A78-AFA2-E48AC17C5A83}"/>
              </a:ext>
            </a:extLst>
          </p:cNvPr>
          <p:cNvSpPr>
            <a:spLocks noGrp="1"/>
          </p:cNvSpPr>
          <p:nvPr>
            <p:ph idx="1"/>
          </p:nvPr>
        </p:nvSpPr>
        <p:spPr/>
        <p:txBody>
          <a:bodyPr/>
          <a:lstStyle/>
          <a:p>
            <a:pPr indent="-635" fontAlgn="auto"/>
            <a:r>
              <a:rPr lang="en-GB" sz="1600" b="0" i="0" dirty="0">
                <a:solidFill>
                  <a:srgbClr val="0C0C0C"/>
                </a:solidFill>
                <a:effectLst/>
              </a:rPr>
              <a:t>Exploratory data analysis (EDA) is a process where we explore the data set to get familiar with it. We find out the shape of the data, missing values, data type, etc. All the tasks that are done on data before building a machine learning model come under EDA.</a:t>
            </a:r>
          </a:p>
          <a:p>
            <a:pPr indent="-635" fontAlgn="auto"/>
            <a:endParaRPr lang="en-GB" sz="1600" b="0" i="0" dirty="0">
              <a:solidFill>
                <a:srgbClr val="0C0C0C"/>
              </a:solidFill>
              <a:effectLst/>
              <a:latin typeface="Tinos"/>
            </a:endParaRPr>
          </a:p>
          <a:p>
            <a:pPr indent="-635" fontAlgn="auto"/>
            <a:endParaRPr lang="en-GB" sz="1800" dirty="0">
              <a:solidFill>
                <a:srgbClr val="000000"/>
              </a:solidFill>
              <a:latin typeface="Times New Roman" panose="02020603050405020304" pitchFamily="18" charset="0"/>
              <a:ea typeface="Calibri" panose="020F0502020204030204" pitchFamily="34" charset="0"/>
            </a:endParaRPr>
          </a:p>
          <a:p>
            <a:endParaRPr lang="en-AE" dirty="0"/>
          </a:p>
        </p:txBody>
      </p:sp>
      <p:pic>
        <p:nvPicPr>
          <p:cNvPr id="7" name="Picture 6">
            <a:extLst>
              <a:ext uri="{FF2B5EF4-FFF2-40B4-BE49-F238E27FC236}">
                <a16:creationId xmlns:a16="http://schemas.microsoft.com/office/drawing/2014/main" id="{50CD3292-C8E0-4FC2-BEAB-9C76C76133D8}"/>
              </a:ext>
            </a:extLst>
          </p:cNvPr>
          <p:cNvPicPr>
            <a:picLocks noChangeAspect="1"/>
          </p:cNvPicPr>
          <p:nvPr/>
        </p:nvPicPr>
        <p:blipFill>
          <a:blip r:embed="rId2"/>
          <a:stretch>
            <a:fillRect/>
          </a:stretch>
        </p:blipFill>
        <p:spPr>
          <a:xfrm>
            <a:off x="1173588" y="2921545"/>
            <a:ext cx="9818066" cy="2984493"/>
          </a:xfrm>
          <a:prstGeom prst="rect">
            <a:avLst/>
          </a:prstGeom>
        </p:spPr>
      </p:pic>
    </p:spTree>
    <p:extLst>
      <p:ext uri="{BB962C8B-B14F-4D97-AF65-F5344CB8AC3E}">
        <p14:creationId xmlns:p14="http://schemas.microsoft.com/office/powerpoint/2010/main" val="132477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7B341-0B6C-44E0-9352-3219A0AF2A59}"/>
              </a:ext>
            </a:extLst>
          </p:cNvPr>
          <p:cNvSpPr txBox="1"/>
          <p:nvPr/>
        </p:nvSpPr>
        <p:spPr>
          <a:xfrm>
            <a:off x="509047" y="480766"/>
            <a:ext cx="11200459" cy="2400657"/>
          </a:xfrm>
          <a:prstGeom prst="rect">
            <a:avLst/>
          </a:prstGeom>
          <a:noFill/>
        </p:spPr>
        <p:txBody>
          <a:bodyPr wrap="square" rtlCol="0">
            <a:spAutoFit/>
          </a:bodyPr>
          <a:lstStyle/>
          <a:p>
            <a:r>
              <a:rPr lang="en-GB" sz="1600" dirty="0"/>
              <a:t>Steps in EDA:</a:t>
            </a:r>
          </a:p>
          <a:p>
            <a:r>
              <a:rPr lang="en-GB" sz="1600" dirty="0"/>
              <a:t>1. Observe the dataset , find out the number of rows and columns. This will help us to predict any future issues related to data. No. of rows – No. column –</a:t>
            </a:r>
          </a:p>
          <a:p>
            <a:r>
              <a:rPr lang="en-GB" sz="1600" dirty="0"/>
              <a:t>2. Cleaning the dataset . This includes removing redundant variables, removing outliers, removing null values</a:t>
            </a:r>
          </a:p>
          <a:p>
            <a:r>
              <a:rPr lang="en-GB" sz="1600" dirty="0"/>
              <a:t>3. Analysing relationships between variables using heat map and scatter plots</a:t>
            </a:r>
          </a:p>
          <a:p>
            <a:r>
              <a:rPr lang="en-GB" sz="1600" dirty="0"/>
              <a:t>4. Feature engineering </a:t>
            </a:r>
          </a:p>
          <a:p>
            <a:endParaRPr lang="en-GB" dirty="0"/>
          </a:p>
          <a:p>
            <a:endParaRPr lang="en-GB" dirty="0"/>
          </a:p>
          <a:p>
            <a:endParaRPr lang="en-AE" dirty="0"/>
          </a:p>
        </p:txBody>
      </p:sp>
    </p:spTree>
    <p:extLst>
      <p:ext uri="{BB962C8B-B14F-4D97-AF65-F5344CB8AC3E}">
        <p14:creationId xmlns:p14="http://schemas.microsoft.com/office/powerpoint/2010/main" val="152379925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6490</TotalTime>
  <Words>1583</Words>
  <Application>Microsoft Office PowerPoint</Application>
  <PresentationFormat>Widescreen</PresentationFormat>
  <Paragraphs>192</Paragraphs>
  <Slides>20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Arial</vt:lpstr>
      <vt:lpstr>Calibri</vt:lpstr>
      <vt:lpstr>Calibri Light</vt:lpstr>
      <vt:lpstr>Cambria</vt:lpstr>
      <vt:lpstr>Courier New</vt:lpstr>
      <vt:lpstr>erdana</vt:lpstr>
      <vt:lpstr>gt-regular</vt:lpstr>
      <vt:lpstr>inter-bold</vt:lpstr>
      <vt:lpstr>inter-regular</vt:lpstr>
      <vt:lpstr>Symbol</vt:lpstr>
      <vt:lpstr>Times New Roman</vt:lpstr>
      <vt:lpstr>Tinos</vt:lpstr>
      <vt:lpstr>Retrospect</vt:lpstr>
      <vt:lpstr>                      </vt:lpstr>
      <vt:lpstr>Problem statement </vt:lpstr>
      <vt:lpstr>Data Description</vt:lpstr>
      <vt:lpstr>PowerPoint Presentation</vt:lpstr>
      <vt:lpstr>Project Methodology</vt:lpstr>
      <vt:lpstr>PowerPoint Presentation</vt:lpstr>
      <vt:lpstr>PowerPoint Presentation</vt:lpstr>
      <vt:lpstr>Exploratory Data Analysis</vt:lpstr>
      <vt:lpstr>PowerPoint Presentation</vt:lpstr>
      <vt:lpstr>Predictive  Modelling </vt:lpstr>
      <vt:lpstr>Measuring Model Performance</vt:lpstr>
      <vt:lpstr>Predictive Models – Algorithms selected</vt:lpstr>
      <vt:lpstr>PowerPoint Presentation</vt:lpstr>
      <vt:lpstr>PowerPoint Presentation</vt:lpstr>
      <vt:lpstr>PowerPoint Presentation</vt:lpstr>
      <vt:lpstr>PowerPoint Presentation</vt:lpstr>
      <vt:lpstr>Evaluation of Prediction Models</vt:lpstr>
      <vt:lpstr>PowerPoint Presentation</vt:lpstr>
      <vt:lpstr>Conclusion &amp;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BIRLA INSTITUTE OF TECHNOLOGY &amp; SCIENCE, PILANI Work Integrated Learning Programmers Division I SEMESTER 21-22   DSE CL ZG628T DISSERTATION</dc:title>
  <dc:creator>divya@digitztech.com</dc:creator>
  <cp:lastModifiedBy>LENOVO</cp:lastModifiedBy>
  <cp:revision>19</cp:revision>
  <dcterms:created xsi:type="dcterms:W3CDTF">2022-01-31T12:17:01Z</dcterms:created>
  <dcterms:modified xsi:type="dcterms:W3CDTF">2023-04-17T13:15:43Z</dcterms:modified>
</cp:coreProperties>
</file>