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FFFF"/>
    <a:srgbClr val="33CCFF"/>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0" autoAdjust="0"/>
    <p:restoredTop sz="94660"/>
  </p:normalViewPr>
  <p:slideViewPr>
    <p:cSldViewPr>
      <p:cViewPr varScale="1">
        <p:scale>
          <a:sx n="118" d="100"/>
          <a:sy n="118" d="100"/>
        </p:scale>
        <p:origin x="-14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D19BDBF-F517-41B3-87DB-7004097644F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94524EE-1440-4538-83D2-27DC1DE16E75}" type="slidenum">
              <a:rPr lang="en-US" smtClean="0"/>
              <a:pPr>
                <a:defRPr/>
              </a:pPr>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19BDBF-F517-41B3-87DB-7004097644F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C43A08-D063-4E21-ADE9-5E2EF90BC55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9B561E-17D1-4A19-9E9D-D02AA579B3A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A93AEE-8C8F-4810-AA11-28E0D4214CB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BE765B-7E98-494C-A3ED-9068D1A8A22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A69835-4720-484B-8353-A80D43CFAF1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E441FB-E0B5-41B5-A431-C2C301109EF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0238E15-30EA-44D4-8877-1082123955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BEBCA9D-AB2D-4CED-BA96-BE285D73A1C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2F6CB6-9B5C-466F-B23B-B0C429047B8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245821A-6774-4B7F-9034-8CA5D87F82B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7E30BE-5756-47C6-8E12-5102D465786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80E1D6B-AF93-4739-A595-E99C6ECF0B0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666170-7590-4932-95FF-6202E1BBD815}" type="slidenum">
              <a:rPr lang="en-US"/>
              <a:pPr/>
              <a:t>1</a:t>
            </a:fld>
            <a:endParaRPr lang="en-US"/>
          </a:p>
        </p:txBody>
      </p:sp>
      <p:sp>
        <p:nvSpPr>
          <p:cNvPr id="2052" name="Rectangle 4"/>
          <p:cNvSpPr>
            <a:spLocks noChangeArrowheads="1"/>
          </p:cNvSpPr>
          <p:nvPr/>
        </p:nvSpPr>
        <p:spPr bwMode="auto">
          <a:xfrm>
            <a:off x="838200" y="2282825"/>
            <a:ext cx="7772400" cy="1470025"/>
          </a:xfrm>
          <a:prstGeom prst="rect">
            <a:avLst/>
          </a:prstGeom>
          <a:noFill/>
          <a:ln w="9525">
            <a:noFill/>
            <a:miter lim="800000"/>
            <a:headEnd/>
            <a:tailEnd/>
          </a:ln>
          <a:effectLst/>
        </p:spPr>
        <p:txBody>
          <a:bodyPr anchor="ctr"/>
          <a:lstStyle/>
          <a:p>
            <a:pPr marL="342900" indent="-342900" algn="ctr">
              <a:spcBef>
                <a:spcPct val="20000"/>
              </a:spcBef>
            </a:pPr>
            <a:r>
              <a:rPr lang="en-US" sz="5000" i="1" dirty="0" smtClean="0"/>
              <a:t>A BRIEF INTRODUCTION TO SAS</a:t>
            </a:r>
            <a:endParaRPr lang="en-US" sz="5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745D4AB3-C8D8-4C44-A6FD-09488D94CD55}" type="slidenum">
              <a:rPr lang="en-US"/>
              <a:pPr/>
              <a:t>10</a:t>
            </a:fld>
            <a:endParaRPr lang="en-US"/>
          </a:p>
        </p:txBody>
      </p:sp>
      <p:sp>
        <p:nvSpPr>
          <p:cNvPr id="12292"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12293" name="Rectangle 5"/>
          <p:cNvSpPr>
            <a:spLocks noChangeArrowheads="1"/>
          </p:cNvSpPr>
          <p:nvPr/>
        </p:nvSpPr>
        <p:spPr bwMode="auto">
          <a:xfrm>
            <a:off x="457200" y="8382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endParaRPr lang="en-US" sz="2000"/>
          </a:p>
        </p:txBody>
      </p:sp>
      <p:sp>
        <p:nvSpPr>
          <p:cNvPr id="12296" name="Rectangle 8"/>
          <p:cNvSpPr>
            <a:spLocks noChangeArrowheads="1"/>
          </p:cNvSpPr>
          <p:nvPr/>
        </p:nvSpPr>
        <p:spPr bwMode="auto">
          <a:xfrm>
            <a:off x="457200" y="742950"/>
            <a:ext cx="8229600" cy="5505450"/>
          </a:xfrm>
          <a:prstGeom prst="rect">
            <a:avLst/>
          </a:prstGeom>
          <a:noFill/>
          <a:ln w="9525">
            <a:noFill/>
            <a:miter lim="800000"/>
            <a:headEnd/>
            <a:tailEnd/>
          </a:ln>
          <a:effectLst/>
        </p:spPr>
        <p:txBody>
          <a:bodyPr/>
          <a:lstStyle/>
          <a:p>
            <a:pPr marL="609600" indent="-609600">
              <a:spcBef>
                <a:spcPct val="20000"/>
              </a:spcBef>
            </a:pPr>
            <a:r>
              <a:rPr lang="en-US" dirty="0">
                <a:latin typeface="SAS Monospace" pitchFamily="49" charset="0"/>
              </a:rPr>
              <a:t>PROC PRINT DATA=</a:t>
            </a:r>
            <a:r>
              <a:rPr lang="en-US" dirty="0" err="1">
                <a:latin typeface="SAS Monospace" pitchFamily="49" charset="0"/>
              </a:rPr>
              <a:t>weight_club</a:t>
            </a:r>
            <a:r>
              <a:rPr lang="en-US" dirty="0">
                <a:latin typeface="SAS Monospace" pitchFamily="49" charset="0"/>
              </a:rPr>
              <a:t>;</a:t>
            </a:r>
          </a:p>
          <a:p>
            <a:pPr marL="609600" indent="-609600">
              <a:spcBef>
                <a:spcPct val="20000"/>
              </a:spcBef>
            </a:pPr>
            <a:r>
              <a:rPr lang="en-US" dirty="0">
                <a:latin typeface="SAS Monospace" pitchFamily="49" charset="0"/>
              </a:rPr>
              <a:t>	TITLE 'Health Club Data';</a:t>
            </a:r>
          </a:p>
          <a:p>
            <a:pPr marL="609600" indent="-609600">
              <a:spcBef>
                <a:spcPct val="20000"/>
              </a:spcBef>
            </a:pPr>
            <a:r>
              <a:rPr lang="en-US" dirty="0">
                <a:latin typeface="SAS Monospace" pitchFamily="49" charset="0"/>
              </a:rPr>
              <a:t>RUN;</a:t>
            </a:r>
          </a:p>
          <a:p>
            <a:pPr marL="609600" indent="-609600">
              <a:lnSpc>
                <a:spcPct val="90000"/>
              </a:lnSpc>
              <a:spcBef>
                <a:spcPct val="20000"/>
              </a:spcBef>
              <a:buClr>
                <a:schemeClr val="hlink"/>
              </a:buClr>
              <a:buFont typeface="Wingdings" pitchFamily="2" charset="2"/>
              <a:buNone/>
            </a:pPr>
            <a:endParaRPr lang="en-US" dirty="0"/>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The following output shows the results:</a:t>
            </a:r>
          </a:p>
          <a:p>
            <a:pPr marL="609600" indent="-609600">
              <a:lnSpc>
                <a:spcPct val="90000"/>
              </a:lnSpc>
              <a:spcBef>
                <a:spcPct val="20000"/>
              </a:spcBef>
              <a:buClr>
                <a:schemeClr val="hlink"/>
              </a:buClr>
              <a:buFont typeface="Wingdings" pitchFamily="2" charset="2"/>
              <a:buChar char="§"/>
            </a:pPr>
            <a:endParaRPr lang="en-US" sz="1600" dirty="0"/>
          </a:p>
          <a:p>
            <a:pPr marL="609600" indent="-609600" algn="ctr">
              <a:spcBef>
                <a:spcPct val="20000"/>
              </a:spcBef>
            </a:pPr>
            <a:r>
              <a:rPr lang="en-US" sz="1600" dirty="0">
                <a:latin typeface="SAS Monospace" pitchFamily="49" charset="0"/>
              </a:rPr>
              <a:t>Health Club Data</a:t>
            </a:r>
          </a:p>
          <a:p>
            <a:pPr marL="609600" indent="-609600">
              <a:spcBef>
                <a:spcPct val="20000"/>
              </a:spcBef>
            </a:pPr>
            <a:endParaRPr lang="en-US" sz="1600" dirty="0">
              <a:latin typeface="SAS Monospace" pitchFamily="49" charset="0"/>
            </a:endParaRPr>
          </a:p>
          <a:p>
            <a:pPr marL="609600" indent="-609600">
              <a:spcBef>
                <a:spcPct val="20000"/>
              </a:spcBef>
            </a:pPr>
            <a:r>
              <a:rPr lang="en-US" sz="1600" dirty="0">
                <a:latin typeface="SAS Monospace" pitchFamily="49" charset="0"/>
              </a:rPr>
              <a:t>     Member                               Start      End</a:t>
            </a:r>
          </a:p>
          <a:p>
            <a:pPr marL="609600" indent="-609600">
              <a:spcBef>
                <a:spcPct val="20000"/>
              </a:spcBef>
            </a:pPr>
            <a:r>
              <a:rPr lang="en-US" sz="1600" dirty="0" err="1">
                <a:latin typeface="SAS Monospace" pitchFamily="49" charset="0"/>
              </a:rPr>
              <a:t>Obs</a:t>
            </a:r>
            <a:r>
              <a:rPr lang="en-US" sz="1600" dirty="0">
                <a:latin typeface="SAS Monospace" pitchFamily="49" charset="0"/>
              </a:rPr>
              <a:t>    Num     Name             Team     Weight    </a:t>
            </a:r>
            <a:r>
              <a:rPr lang="en-US" sz="1600" dirty="0" err="1">
                <a:latin typeface="SAS Monospace" pitchFamily="49" charset="0"/>
              </a:rPr>
              <a:t>Weight</a:t>
            </a:r>
            <a:r>
              <a:rPr lang="en-US" sz="1600" dirty="0">
                <a:latin typeface="SAS Monospace" pitchFamily="49" charset="0"/>
              </a:rPr>
              <a:t>    Loss</a:t>
            </a:r>
          </a:p>
          <a:p>
            <a:pPr marL="609600" indent="-609600">
              <a:spcBef>
                <a:spcPct val="20000"/>
              </a:spcBef>
              <a:buFontTx/>
              <a:buChar char="•"/>
            </a:pPr>
            <a:endParaRPr lang="en-US" sz="1600" dirty="0">
              <a:latin typeface="SAS Monospace" pitchFamily="49" charset="0"/>
            </a:endParaRPr>
          </a:p>
          <a:p>
            <a:pPr marL="609600" indent="-609600">
              <a:spcBef>
                <a:spcPct val="20000"/>
              </a:spcBef>
            </a:pPr>
            <a:r>
              <a:rPr lang="en-US" sz="1600" dirty="0">
                <a:latin typeface="SAS Monospace" pitchFamily="49" charset="0"/>
              </a:rPr>
              <a:t> 1   1023     David Shaw        red        189       165      24</a:t>
            </a:r>
          </a:p>
          <a:p>
            <a:pPr marL="609600" indent="-609600">
              <a:spcBef>
                <a:spcPct val="20000"/>
              </a:spcBef>
            </a:pPr>
            <a:r>
              <a:rPr lang="en-US" sz="1600" dirty="0">
                <a:latin typeface="SAS Monospace" pitchFamily="49" charset="0"/>
              </a:rPr>
              <a:t> 2   1049     Amelia Serrano    yellow     145       124      21</a:t>
            </a:r>
          </a:p>
          <a:p>
            <a:pPr marL="609600" indent="-609600">
              <a:spcBef>
                <a:spcPct val="20000"/>
              </a:spcBef>
            </a:pPr>
            <a:r>
              <a:rPr lang="en-US" sz="1600" dirty="0">
                <a:latin typeface="SAS Monospace" pitchFamily="49" charset="0"/>
              </a:rPr>
              <a:t> 3   1219     Alan Nance        red        210       192      18</a:t>
            </a:r>
          </a:p>
          <a:p>
            <a:pPr marL="609600" indent="-609600">
              <a:spcBef>
                <a:spcPct val="20000"/>
              </a:spcBef>
            </a:pPr>
            <a:r>
              <a:rPr lang="en-US" sz="1600" dirty="0">
                <a:latin typeface="SAS Monospace" pitchFamily="49" charset="0"/>
              </a:rPr>
              <a:t> 4   1246     Ravi </a:t>
            </a:r>
            <a:r>
              <a:rPr lang="en-US" sz="1600" dirty="0" err="1">
                <a:latin typeface="SAS Monospace" pitchFamily="49" charset="0"/>
              </a:rPr>
              <a:t>Sinha</a:t>
            </a:r>
            <a:r>
              <a:rPr lang="en-US" sz="1600" dirty="0">
                <a:latin typeface="SAS Monospace" pitchFamily="49" charset="0"/>
              </a:rPr>
              <a:t>        yellow     194       177      17</a:t>
            </a:r>
          </a:p>
          <a:p>
            <a:pPr marL="609600" indent="-609600">
              <a:spcBef>
                <a:spcPct val="20000"/>
              </a:spcBef>
            </a:pPr>
            <a:r>
              <a:rPr lang="en-US" sz="1600" dirty="0">
                <a:latin typeface="SAS Monospace" pitchFamily="49" charset="0"/>
              </a:rPr>
              <a:t> 5   1078     Ashley McKnight   red        127       118       9</a:t>
            </a:r>
          </a:p>
          <a:p>
            <a:pPr marL="609600" indent="-609600">
              <a:lnSpc>
                <a:spcPct val="90000"/>
              </a:lnSpc>
              <a:spcBef>
                <a:spcPct val="20000"/>
              </a:spcBef>
              <a:buClr>
                <a:schemeClr val="hlink"/>
              </a:buClr>
              <a:buFont typeface="Wingdings" pitchFamily="2" charset="2"/>
              <a:buAutoNum type="arabicPeriod" startAt="2"/>
            </a:pPr>
            <a:endParaRPr lang="en-US" sz="1600" dirty="0">
              <a:latin typeface="SAS Monospace" pitchFamily="49" charset="0"/>
            </a:endParaRPr>
          </a:p>
          <a:p>
            <a:pPr marL="609600" indent="-609600">
              <a:lnSpc>
                <a:spcPct val="90000"/>
              </a:lnSpc>
              <a:spcBef>
                <a:spcPct val="20000"/>
              </a:spcBef>
              <a:buClr>
                <a:schemeClr val="hlink"/>
              </a:buClr>
              <a:buFont typeface="Wingdings" pitchFamily="2" charset="2"/>
              <a:buAutoNum type="arabicPeriod" startAt="2"/>
            </a:pPr>
            <a:endParaRPr lang="en-US" sz="2000" dirty="0"/>
          </a:p>
        </p:txBody>
      </p:sp>
      <p:sp>
        <p:nvSpPr>
          <p:cNvPr id="6" name="Rectangle 5"/>
          <p:cNvSpPr/>
          <p:nvPr/>
        </p:nvSpPr>
        <p:spPr>
          <a:xfrm>
            <a:off x="304800" y="685800"/>
            <a:ext cx="5029200" cy="11430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2590800"/>
            <a:ext cx="8382000" cy="33528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C468C8-D20C-4368-BBF5-DE50C6255B32}" type="slidenum">
              <a:rPr lang="en-US"/>
              <a:pPr/>
              <a:t>11</a:t>
            </a:fld>
            <a:endParaRPr lang="en-US"/>
          </a:p>
        </p:txBody>
      </p:sp>
      <p:sp>
        <p:nvSpPr>
          <p:cNvPr id="15364" name="Rectangle 4"/>
          <p:cNvSpPr>
            <a:spLocks noChangeArrowheads="1"/>
          </p:cNvSpPr>
          <p:nvPr/>
        </p:nvSpPr>
        <p:spPr bwMode="auto">
          <a:xfrm>
            <a:off x="457200" y="806450"/>
            <a:ext cx="8229600" cy="55054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A portion of a SAS program that begins with a </a:t>
            </a:r>
            <a:r>
              <a:rPr lang="en-US" sz="2600" b="1" dirty="0">
                <a:solidFill>
                  <a:schemeClr val="accent2"/>
                </a:solidFill>
                <a:latin typeface="Calibri" pitchFamily="34" charset="0"/>
              </a:rPr>
              <a:t>PROC</a:t>
            </a:r>
            <a:r>
              <a:rPr lang="en-US" sz="2600" dirty="0">
                <a:latin typeface="Calibri" pitchFamily="34" charset="0"/>
              </a:rPr>
              <a:t>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(procedure</a:t>
            </a:r>
            <a:r>
              <a:rPr lang="en-US" sz="2600" dirty="0">
                <a:latin typeface="Calibri" pitchFamily="34" charset="0"/>
              </a:rPr>
              <a:t>) </a:t>
            </a:r>
            <a:r>
              <a:rPr lang="en-US" sz="2600" dirty="0" smtClean="0">
                <a:latin typeface="Calibri" pitchFamily="34" charset="0"/>
              </a:rPr>
              <a:t>statement </a:t>
            </a:r>
            <a:r>
              <a:rPr lang="en-US" sz="2600" dirty="0">
                <a:latin typeface="Calibri" pitchFamily="34" charset="0"/>
              </a:rPr>
              <a:t>and ends with a </a:t>
            </a:r>
            <a:r>
              <a:rPr lang="en-US" sz="2600" b="1" dirty="0">
                <a:solidFill>
                  <a:schemeClr val="accent2"/>
                </a:solidFill>
                <a:latin typeface="Calibri" pitchFamily="34" charset="0"/>
              </a:rPr>
              <a:t>RUN</a:t>
            </a:r>
            <a:r>
              <a:rPr lang="en-US" sz="2600" dirty="0">
                <a:latin typeface="Calibri" pitchFamily="34" charset="0"/>
              </a:rPr>
              <a:t> statement (or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another </a:t>
            </a:r>
            <a:r>
              <a:rPr lang="en-US" sz="2600" dirty="0">
                <a:latin typeface="Calibri" pitchFamily="34" charset="0"/>
              </a:rPr>
              <a:t>PROC or </a:t>
            </a:r>
            <a:r>
              <a:rPr lang="en-US" sz="2600" dirty="0" smtClean="0">
                <a:latin typeface="Calibri" pitchFamily="34" charset="0"/>
              </a:rPr>
              <a:t>DATA statement</a:t>
            </a:r>
            <a:r>
              <a:rPr lang="en-US" sz="2600" dirty="0">
                <a:latin typeface="Calibri" pitchFamily="34" charset="0"/>
              </a:rPr>
              <a:t>) is called </a:t>
            </a:r>
            <a:r>
              <a:rPr lang="en-US" sz="2600" i="1" dirty="0">
                <a:latin typeface="Calibri" pitchFamily="34" charset="0"/>
              </a:rPr>
              <a:t>a PROC step</a:t>
            </a:r>
            <a:r>
              <a:rPr lang="en-US" sz="2600" dirty="0">
                <a:latin typeface="Calibri" pitchFamily="34" charset="0"/>
              </a:rPr>
              <a:t>. The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PROC </a:t>
            </a:r>
            <a:r>
              <a:rPr lang="en-US" sz="2600" dirty="0">
                <a:latin typeface="Calibri" pitchFamily="34" charset="0"/>
              </a:rPr>
              <a:t>steps have the </a:t>
            </a:r>
            <a:r>
              <a:rPr lang="en-US" sz="2600" dirty="0" smtClean="0">
                <a:latin typeface="Calibri" pitchFamily="34" charset="0"/>
              </a:rPr>
              <a:t>following elements</a:t>
            </a:r>
            <a:r>
              <a:rPr lang="en-US" sz="2600" dirty="0">
                <a:latin typeface="Calibri" pitchFamily="34" charset="0"/>
              </a:rPr>
              <a:t>:</a:t>
            </a:r>
          </a:p>
          <a:p>
            <a:pPr marL="609600" indent="-609600">
              <a:lnSpc>
                <a:spcPct val="90000"/>
              </a:lnSpc>
              <a:spcBef>
                <a:spcPct val="20000"/>
              </a:spcBef>
              <a:buClr>
                <a:schemeClr val="hlink"/>
              </a:buClr>
              <a:buFont typeface="Wingdings" pitchFamily="2" charset="2"/>
              <a:buChar char="§"/>
            </a:pPr>
            <a:endParaRPr lang="en-US" sz="1200" dirty="0"/>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 PROC statement, which includes the word PROC, the name of the procedure you want to use, and the name of the SAS data set that contains the values to be analyzed.</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Additional statements that give SAS more information about what you want to do. (the </a:t>
            </a:r>
            <a:r>
              <a:rPr lang="en-US" sz="2400" b="1" dirty="0">
                <a:solidFill>
                  <a:schemeClr val="accent2"/>
                </a:solidFill>
                <a:latin typeface="Calibri" pitchFamily="34" charset="0"/>
              </a:rPr>
              <a:t>CLASS</a:t>
            </a:r>
            <a:r>
              <a:rPr lang="en-US" sz="2400" dirty="0">
                <a:latin typeface="Calibri" pitchFamily="34" charset="0"/>
              </a:rPr>
              <a:t>, </a:t>
            </a:r>
            <a:r>
              <a:rPr lang="en-US" sz="2400" b="1" dirty="0">
                <a:solidFill>
                  <a:schemeClr val="accent2"/>
                </a:solidFill>
                <a:latin typeface="Calibri" pitchFamily="34" charset="0"/>
              </a:rPr>
              <a:t>VAR</a:t>
            </a:r>
            <a:r>
              <a:rPr lang="en-US" sz="2400" dirty="0">
                <a:latin typeface="Calibri" pitchFamily="34" charset="0"/>
              </a:rPr>
              <a:t>, </a:t>
            </a:r>
            <a:r>
              <a:rPr lang="en-US" sz="2400" b="1" dirty="0">
                <a:solidFill>
                  <a:schemeClr val="accent2"/>
                </a:solidFill>
                <a:latin typeface="Calibri" pitchFamily="34" charset="0"/>
              </a:rPr>
              <a:t>TABLE</a:t>
            </a:r>
            <a:r>
              <a:rPr lang="en-US" sz="2400" dirty="0">
                <a:latin typeface="Calibri" pitchFamily="34" charset="0"/>
              </a:rPr>
              <a:t>, and </a:t>
            </a:r>
            <a:r>
              <a:rPr lang="en-US" sz="2400" b="1" dirty="0">
                <a:solidFill>
                  <a:schemeClr val="accent2"/>
                </a:solidFill>
                <a:latin typeface="Calibri" pitchFamily="34" charset="0"/>
              </a:rPr>
              <a:t>TITLE</a:t>
            </a:r>
            <a:r>
              <a:rPr lang="en-US" sz="2400" dirty="0">
                <a:latin typeface="Calibri" pitchFamily="34" charset="0"/>
              </a:rPr>
              <a:t> statements)</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 RUN statement, which indicates that the preceding group of statements is ready to be executed. A DATA statement or another PROC statement would have given the same signal</a:t>
            </a:r>
            <a:r>
              <a:rPr lang="en-US" sz="2400" dirty="0" smtClean="0">
                <a:latin typeface="Calibri" pitchFamily="34" charset="0"/>
              </a:rPr>
              <a:t>.</a:t>
            </a:r>
            <a:endParaRPr lang="en-US" sz="2000" dirty="0"/>
          </a:p>
        </p:txBody>
      </p:sp>
      <p:sp>
        <p:nvSpPr>
          <p:cNvPr id="1536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33BE64BE-BF1C-4722-9E3E-CE9E39A9C5A6}" type="slidenum">
              <a:rPr lang="en-US"/>
              <a:pPr/>
              <a:t>12</a:t>
            </a:fld>
            <a:endParaRPr lang="en-US"/>
          </a:p>
        </p:txBody>
      </p:sp>
      <p:sp>
        <p:nvSpPr>
          <p:cNvPr id="16388" name="Rectangle 4"/>
          <p:cNvSpPr>
            <a:spLocks noChangeArrowheads="1"/>
          </p:cNvSpPr>
          <p:nvPr/>
        </p:nvSpPr>
        <p:spPr bwMode="auto">
          <a:xfrm>
            <a:off x="457200" y="701675"/>
            <a:ext cx="8229600" cy="27749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All SAS jobs are a sequence of SAS steps. There are only two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kinds of SAS </a:t>
            </a:r>
            <a:r>
              <a:rPr lang="en-US" sz="2600" dirty="0">
                <a:latin typeface="Calibri" pitchFamily="34" charset="0"/>
              </a:rPr>
              <a:t>steps: </a:t>
            </a:r>
          </a:p>
          <a:p>
            <a:pPr marL="609600" indent="-609600">
              <a:lnSpc>
                <a:spcPct val="90000"/>
              </a:lnSpc>
              <a:spcBef>
                <a:spcPct val="20000"/>
              </a:spcBef>
              <a:buClr>
                <a:schemeClr val="hlink"/>
              </a:buClr>
              <a:buFont typeface="Wingdings" pitchFamily="2" charset="2"/>
              <a:buChar char="§"/>
            </a:pPr>
            <a:endParaRPr lang="en-US" sz="10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b="1" dirty="0">
                <a:solidFill>
                  <a:schemeClr val="accent2"/>
                </a:solidFill>
                <a:latin typeface="Calibri" pitchFamily="34" charset="0"/>
              </a:rPr>
              <a:t>DATA</a:t>
            </a:r>
            <a:r>
              <a:rPr lang="en-US" sz="2400" dirty="0">
                <a:latin typeface="Calibri" pitchFamily="34" charset="0"/>
              </a:rPr>
              <a:t> steps are usually used to create SAS data sets, but can be used to produce reports.</a:t>
            </a:r>
          </a:p>
          <a:p>
            <a:pPr marL="990600" lvl="1" indent="-533400">
              <a:lnSpc>
                <a:spcPct val="90000"/>
              </a:lnSpc>
              <a:spcBef>
                <a:spcPct val="20000"/>
              </a:spcBef>
              <a:buClr>
                <a:srgbClr val="C00000"/>
              </a:buCl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b="1" dirty="0">
                <a:solidFill>
                  <a:schemeClr val="accent2"/>
                </a:solidFill>
                <a:latin typeface="Calibri" pitchFamily="34" charset="0"/>
              </a:rPr>
              <a:t>PROC</a:t>
            </a:r>
            <a:r>
              <a:rPr lang="en-US" sz="2400" dirty="0">
                <a:latin typeface="Calibri" pitchFamily="34" charset="0"/>
              </a:rPr>
              <a:t> steps analyze or process SAS data sets (generate reports and graphs, edit data, sort data) and, in some cases, create SAS data sets.</a:t>
            </a:r>
          </a:p>
          <a:p>
            <a:pPr marL="990600" lvl="1" indent="-533400">
              <a:lnSpc>
                <a:spcPct val="90000"/>
              </a:lnSpc>
              <a:spcBef>
                <a:spcPct val="20000"/>
              </a:spcBef>
              <a:buClr>
                <a:schemeClr val="hlink"/>
              </a:buClr>
              <a:buFont typeface="Wingdings" pitchFamily="2" charset="2"/>
              <a:buChar char="§"/>
            </a:pPr>
            <a:endParaRPr lang="en-US" sz="14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0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000" dirty="0"/>
          </a:p>
        </p:txBody>
      </p:sp>
      <p:sp>
        <p:nvSpPr>
          <p:cNvPr id="1638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200" b="1" dirty="0">
                <a:solidFill>
                  <a:srgbClr val="002060"/>
                </a:solidFill>
                <a:latin typeface="Calibri" pitchFamily="34" charset="0"/>
              </a:rPr>
              <a:t>SAS PROCESSING</a:t>
            </a:r>
          </a:p>
        </p:txBody>
      </p:sp>
      <p:sp>
        <p:nvSpPr>
          <p:cNvPr id="16390" name="Rectangle 6"/>
          <p:cNvSpPr>
            <a:spLocks noChangeArrowheads="1"/>
          </p:cNvSpPr>
          <p:nvPr/>
        </p:nvSpPr>
        <p:spPr bwMode="auto">
          <a:xfrm>
            <a:off x="3505200" y="4027488"/>
            <a:ext cx="1524000" cy="685800"/>
          </a:xfrm>
          <a:prstGeom prst="rect">
            <a:avLst/>
          </a:prstGeom>
          <a:noFill/>
          <a:ln w="25400">
            <a:solidFill>
              <a:schemeClr val="tx1"/>
            </a:solidFill>
            <a:miter lim="800000"/>
            <a:headEnd/>
            <a:tailEnd/>
          </a:ln>
          <a:effectLst/>
        </p:spPr>
        <p:txBody>
          <a:bodyPr wrap="none" anchor="ctr"/>
          <a:lstStyle/>
          <a:p>
            <a:endParaRPr lang="en-US"/>
          </a:p>
        </p:txBody>
      </p:sp>
      <p:sp>
        <p:nvSpPr>
          <p:cNvPr id="16391" name="Text Box 7"/>
          <p:cNvSpPr txBox="1">
            <a:spLocks noChangeArrowheads="1"/>
          </p:cNvSpPr>
          <p:nvPr/>
        </p:nvSpPr>
        <p:spPr bwMode="auto">
          <a:xfrm>
            <a:off x="3611563" y="4067175"/>
            <a:ext cx="1336675" cy="581025"/>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SAS </a:t>
            </a:r>
          </a:p>
          <a:p>
            <a:pPr algn="ctr"/>
            <a:r>
              <a:rPr lang="en-US" sz="1600" b="1">
                <a:solidFill>
                  <a:schemeClr val="accent2"/>
                </a:solidFill>
                <a:latin typeface="Georgia" pitchFamily="18" charset="0"/>
              </a:rPr>
              <a:t>Supervisor</a:t>
            </a:r>
          </a:p>
        </p:txBody>
      </p:sp>
      <p:sp>
        <p:nvSpPr>
          <p:cNvPr id="16392" name="Rectangle 8"/>
          <p:cNvSpPr>
            <a:spLocks noChangeArrowheads="1"/>
          </p:cNvSpPr>
          <p:nvPr/>
        </p:nvSpPr>
        <p:spPr bwMode="auto">
          <a:xfrm>
            <a:off x="1752600" y="5181600"/>
            <a:ext cx="1066800" cy="685800"/>
          </a:xfrm>
          <a:prstGeom prst="rect">
            <a:avLst/>
          </a:prstGeom>
          <a:noFill/>
          <a:ln w="25400">
            <a:solidFill>
              <a:schemeClr val="tx1"/>
            </a:solidFill>
            <a:miter lim="800000"/>
            <a:headEnd/>
            <a:tailEnd/>
          </a:ln>
          <a:effectLst/>
        </p:spPr>
        <p:txBody>
          <a:bodyPr wrap="none" anchor="ctr"/>
          <a:lstStyle/>
          <a:p>
            <a:endParaRPr lang="en-US"/>
          </a:p>
        </p:txBody>
      </p:sp>
      <p:sp>
        <p:nvSpPr>
          <p:cNvPr id="16393" name="Text Box 9"/>
          <p:cNvSpPr txBox="1">
            <a:spLocks noChangeArrowheads="1"/>
          </p:cNvSpPr>
          <p:nvPr/>
        </p:nvSpPr>
        <p:spPr bwMode="auto">
          <a:xfrm>
            <a:off x="1849438" y="5221288"/>
            <a:ext cx="854075" cy="581025"/>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DATA </a:t>
            </a:r>
          </a:p>
          <a:p>
            <a:pPr algn="ctr"/>
            <a:r>
              <a:rPr lang="en-US" sz="1600" b="1">
                <a:solidFill>
                  <a:schemeClr val="accent2"/>
                </a:solidFill>
                <a:latin typeface="Georgia" pitchFamily="18" charset="0"/>
              </a:rPr>
              <a:t>Step</a:t>
            </a:r>
          </a:p>
        </p:txBody>
      </p:sp>
      <p:sp>
        <p:nvSpPr>
          <p:cNvPr id="16394" name="Rectangle 10"/>
          <p:cNvSpPr>
            <a:spLocks noChangeArrowheads="1"/>
          </p:cNvSpPr>
          <p:nvPr/>
        </p:nvSpPr>
        <p:spPr bwMode="auto">
          <a:xfrm>
            <a:off x="5791200" y="5181600"/>
            <a:ext cx="1524000" cy="685800"/>
          </a:xfrm>
          <a:prstGeom prst="rect">
            <a:avLst/>
          </a:prstGeom>
          <a:noFill/>
          <a:ln w="25400">
            <a:solidFill>
              <a:schemeClr val="tx1"/>
            </a:solidFill>
            <a:miter lim="800000"/>
            <a:headEnd/>
            <a:tailEnd/>
          </a:ln>
          <a:effectLst/>
        </p:spPr>
        <p:txBody>
          <a:bodyPr wrap="none" anchor="ctr"/>
          <a:lstStyle/>
          <a:p>
            <a:endParaRPr lang="en-US"/>
          </a:p>
        </p:txBody>
      </p:sp>
      <p:sp>
        <p:nvSpPr>
          <p:cNvPr id="16395" name="Text Box 11"/>
          <p:cNvSpPr txBox="1">
            <a:spLocks noChangeArrowheads="1"/>
          </p:cNvSpPr>
          <p:nvPr/>
        </p:nvSpPr>
        <p:spPr bwMode="auto">
          <a:xfrm>
            <a:off x="5899150" y="5221288"/>
            <a:ext cx="1333500" cy="581025"/>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Procedure </a:t>
            </a:r>
          </a:p>
          <a:p>
            <a:pPr algn="ctr"/>
            <a:r>
              <a:rPr lang="en-US" sz="1600" b="1">
                <a:solidFill>
                  <a:schemeClr val="accent2"/>
                </a:solidFill>
                <a:latin typeface="Georgia" pitchFamily="18" charset="0"/>
              </a:rPr>
              <a:t>Step</a:t>
            </a:r>
          </a:p>
        </p:txBody>
      </p:sp>
      <p:sp>
        <p:nvSpPr>
          <p:cNvPr id="16396" name="Line 12"/>
          <p:cNvSpPr>
            <a:spLocks noChangeShapeType="1"/>
          </p:cNvSpPr>
          <p:nvPr/>
        </p:nvSpPr>
        <p:spPr bwMode="auto">
          <a:xfrm flipH="1">
            <a:off x="2438400" y="4343400"/>
            <a:ext cx="1066800" cy="838200"/>
          </a:xfrm>
          <a:prstGeom prst="line">
            <a:avLst/>
          </a:prstGeom>
          <a:noFill/>
          <a:ln w="9525">
            <a:solidFill>
              <a:schemeClr val="tx1"/>
            </a:solidFill>
            <a:round/>
            <a:headEnd/>
            <a:tailEnd/>
          </a:ln>
          <a:effectLst/>
        </p:spPr>
        <p:txBody>
          <a:bodyPr/>
          <a:lstStyle/>
          <a:p>
            <a:endParaRPr lang="en-US"/>
          </a:p>
        </p:txBody>
      </p:sp>
      <p:sp>
        <p:nvSpPr>
          <p:cNvPr id="16397" name="Line 13"/>
          <p:cNvSpPr>
            <a:spLocks noChangeShapeType="1"/>
          </p:cNvSpPr>
          <p:nvPr/>
        </p:nvSpPr>
        <p:spPr bwMode="auto">
          <a:xfrm>
            <a:off x="5029200" y="4267200"/>
            <a:ext cx="1524000" cy="9144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DD1BE780-E4B5-4B58-A3B2-5EACDA335907}" type="slidenum">
              <a:rPr lang="en-US"/>
              <a:pPr/>
              <a:t>13</a:t>
            </a:fld>
            <a:endParaRPr lang="en-US"/>
          </a:p>
        </p:txBody>
      </p:sp>
      <p:sp>
        <p:nvSpPr>
          <p:cNvPr id="1741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PROCESSING: CONTINUED</a:t>
            </a:r>
          </a:p>
        </p:txBody>
      </p:sp>
      <p:sp>
        <p:nvSpPr>
          <p:cNvPr id="17416" name="Rectangle 8"/>
          <p:cNvSpPr>
            <a:spLocks noChangeArrowheads="1"/>
          </p:cNvSpPr>
          <p:nvPr/>
        </p:nvSpPr>
        <p:spPr bwMode="auto">
          <a:xfrm>
            <a:off x="3998913" y="4746625"/>
            <a:ext cx="1066800" cy="685800"/>
          </a:xfrm>
          <a:prstGeom prst="rect">
            <a:avLst/>
          </a:prstGeom>
          <a:noFill/>
          <a:ln w="25400">
            <a:solidFill>
              <a:schemeClr val="tx1"/>
            </a:solidFill>
            <a:miter lim="800000"/>
            <a:headEnd/>
            <a:tailEnd/>
          </a:ln>
          <a:effectLst/>
        </p:spPr>
        <p:txBody>
          <a:bodyPr wrap="none" anchor="ctr"/>
          <a:lstStyle/>
          <a:p>
            <a:endParaRPr lang="en-US"/>
          </a:p>
        </p:txBody>
      </p:sp>
      <p:sp>
        <p:nvSpPr>
          <p:cNvPr id="17417" name="Text Box 9"/>
          <p:cNvSpPr txBox="1">
            <a:spLocks noChangeArrowheads="1"/>
          </p:cNvSpPr>
          <p:nvPr/>
        </p:nvSpPr>
        <p:spPr bwMode="auto">
          <a:xfrm>
            <a:off x="4070350" y="4889500"/>
            <a:ext cx="911225" cy="336550"/>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Report</a:t>
            </a:r>
          </a:p>
        </p:txBody>
      </p:sp>
      <p:sp>
        <p:nvSpPr>
          <p:cNvPr id="17418" name="Rectangle 10"/>
          <p:cNvSpPr>
            <a:spLocks noChangeArrowheads="1"/>
          </p:cNvSpPr>
          <p:nvPr/>
        </p:nvSpPr>
        <p:spPr bwMode="auto">
          <a:xfrm>
            <a:off x="6858000" y="4633913"/>
            <a:ext cx="1752600" cy="990600"/>
          </a:xfrm>
          <a:prstGeom prst="rect">
            <a:avLst/>
          </a:prstGeom>
          <a:noFill/>
          <a:ln w="25400">
            <a:solidFill>
              <a:schemeClr val="tx1"/>
            </a:solidFill>
            <a:miter lim="800000"/>
            <a:headEnd/>
            <a:tailEnd/>
          </a:ln>
          <a:effectLst/>
        </p:spPr>
        <p:txBody>
          <a:bodyPr wrap="none" anchor="ctr"/>
          <a:lstStyle/>
          <a:p>
            <a:endParaRPr lang="en-US"/>
          </a:p>
        </p:txBody>
      </p:sp>
      <p:sp>
        <p:nvSpPr>
          <p:cNvPr id="17419" name="Text Box 11"/>
          <p:cNvSpPr txBox="1">
            <a:spLocks noChangeArrowheads="1"/>
          </p:cNvSpPr>
          <p:nvPr/>
        </p:nvSpPr>
        <p:spPr bwMode="auto">
          <a:xfrm>
            <a:off x="6965950" y="4702175"/>
            <a:ext cx="1511300" cy="825500"/>
          </a:xfrm>
          <a:prstGeom prst="rect">
            <a:avLst/>
          </a:prstGeom>
          <a:noFill/>
          <a:ln w="9525">
            <a:noFill/>
            <a:miter lim="800000"/>
            <a:headEnd/>
            <a:tailEnd/>
          </a:ln>
          <a:effectLst/>
        </p:spPr>
        <p:txBody>
          <a:bodyPr wrap="none">
            <a:spAutoFit/>
          </a:bodyPr>
          <a:lstStyle/>
          <a:p>
            <a:r>
              <a:rPr lang="en-US" sz="1600" b="1">
                <a:solidFill>
                  <a:schemeClr val="accent2"/>
                </a:solidFill>
                <a:latin typeface="SAS Monospace" pitchFamily="49" charset="0"/>
              </a:rPr>
              <a:t>PROC PRINT;</a:t>
            </a:r>
          </a:p>
          <a:p>
            <a:r>
              <a:rPr lang="en-US" sz="1600" b="1">
                <a:solidFill>
                  <a:schemeClr val="accent2"/>
                </a:solidFill>
                <a:latin typeface="SAS Monospace" pitchFamily="49" charset="0"/>
              </a:rPr>
              <a:t>DATA=MYLIB.</a:t>
            </a:r>
          </a:p>
          <a:p>
            <a:r>
              <a:rPr lang="en-US" sz="1600" b="1">
                <a:solidFill>
                  <a:schemeClr val="accent2"/>
                </a:solidFill>
                <a:latin typeface="SAS Monospace" pitchFamily="49" charset="0"/>
              </a:rPr>
              <a:t>CLASS;</a:t>
            </a:r>
          </a:p>
        </p:txBody>
      </p:sp>
      <p:sp>
        <p:nvSpPr>
          <p:cNvPr id="17422" name="Rectangle 14"/>
          <p:cNvSpPr>
            <a:spLocks noChangeArrowheads="1"/>
          </p:cNvSpPr>
          <p:nvPr/>
        </p:nvSpPr>
        <p:spPr bwMode="auto">
          <a:xfrm>
            <a:off x="533400" y="1585913"/>
            <a:ext cx="1295400" cy="1143000"/>
          </a:xfrm>
          <a:prstGeom prst="rect">
            <a:avLst/>
          </a:prstGeom>
          <a:noFill/>
          <a:ln w="25400">
            <a:solidFill>
              <a:schemeClr val="tx1"/>
            </a:solidFill>
            <a:miter lim="800000"/>
            <a:headEnd/>
            <a:tailEnd/>
          </a:ln>
          <a:effectLst/>
        </p:spPr>
        <p:txBody>
          <a:bodyPr wrap="none" anchor="ctr"/>
          <a:lstStyle/>
          <a:p>
            <a:endParaRPr lang="en-US"/>
          </a:p>
        </p:txBody>
      </p:sp>
      <p:sp>
        <p:nvSpPr>
          <p:cNvPr id="17423" name="Text Box 15"/>
          <p:cNvSpPr txBox="1">
            <a:spLocks noChangeArrowheads="1"/>
          </p:cNvSpPr>
          <p:nvPr/>
        </p:nvSpPr>
        <p:spPr bwMode="auto">
          <a:xfrm>
            <a:off x="785813" y="1714500"/>
            <a:ext cx="766762" cy="825500"/>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Raw</a:t>
            </a:r>
          </a:p>
          <a:p>
            <a:pPr algn="ctr"/>
            <a:r>
              <a:rPr lang="en-US" sz="1600" b="1">
                <a:solidFill>
                  <a:schemeClr val="accent2"/>
                </a:solidFill>
                <a:latin typeface="Georgia" pitchFamily="18" charset="0"/>
              </a:rPr>
              <a:t>Input</a:t>
            </a:r>
          </a:p>
          <a:p>
            <a:pPr algn="ctr"/>
            <a:r>
              <a:rPr lang="en-US" sz="1600" b="1">
                <a:solidFill>
                  <a:schemeClr val="accent2"/>
                </a:solidFill>
                <a:latin typeface="Georgia" pitchFamily="18" charset="0"/>
              </a:rPr>
              <a:t>Data </a:t>
            </a:r>
          </a:p>
        </p:txBody>
      </p:sp>
      <p:sp>
        <p:nvSpPr>
          <p:cNvPr id="17424" name="Rectangle 16"/>
          <p:cNvSpPr>
            <a:spLocks noChangeArrowheads="1"/>
          </p:cNvSpPr>
          <p:nvPr/>
        </p:nvSpPr>
        <p:spPr bwMode="auto">
          <a:xfrm>
            <a:off x="2913063" y="1204913"/>
            <a:ext cx="3581400" cy="2514600"/>
          </a:xfrm>
          <a:prstGeom prst="rect">
            <a:avLst/>
          </a:prstGeom>
          <a:noFill/>
          <a:ln w="25400">
            <a:solidFill>
              <a:schemeClr val="tx1"/>
            </a:solidFill>
            <a:miter lim="800000"/>
            <a:headEnd/>
            <a:tailEnd/>
          </a:ln>
          <a:effectLst/>
        </p:spPr>
        <p:txBody>
          <a:bodyPr wrap="none" anchor="ctr"/>
          <a:lstStyle/>
          <a:p>
            <a:endParaRPr lang="en-US"/>
          </a:p>
        </p:txBody>
      </p:sp>
      <p:sp>
        <p:nvSpPr>
          <p:cNvPr id="17425" name="Text Box 17"/>
          <p:cNvSpPr txBox="1">
            <a:spLocks noChangeArrowheads="1"/>
          </p:cNvSpPr>
          <p:nvPr/>
        </p:nvSpPr>
        <p:spPr bwMode="auto">
          <a:xfrm>
            <a:off x="2989263" y="1333500"/>
            <a:ext cx="3352800" cy="2292350"/>
          </a:xfrm>
          <a:prstGeom prst="rect">
            <a:avLst/>
          </a:prstGeom>
          <a:noFill/>
          <a:ln w="9525">
            <a:noFill/>
            <a:miter lim="800000"/>
            <a:headEnd/>
            <a:tailEnd/>
          </a:ln>
          <a:effectLst/>
        </p:spPr>
        <p:txBody>
          <a:bodyPr>
            <a:spAutoFit/>
          </a:bodyPr>
          <a:lstStyle/>
          <a:p>
            <a:r>
              <a:rPr lang="en-US" sz="1600" b="1">
                <a:solidFill>
                  <a:schemeClr val="accent2"/>
                </a:solidFill>
                <a:latin typeface="SAS Monospace" pitchFamily="49" charset="0"/>
              </a:rPr>
              <a:t>DATA MYLIB.CLASS;</a:t>
            </a:r>
          </a:p>
          <a:p>
            <a:r>
              <a:rPr lang="en-US" sz="1600" b="1">
                <a:solidFill>
                  <a:schemeClr val="accent2"/>
                </a:solidFill>
                <a:latin typeface="SAS Monospace" pitchFamily="49" charset="0"/>
              </a:rPr>
              <a:t>    INPUT NAME    $  1-12</a:t>
            </a:r>
          </a:p>
          <a:p>
            <a:r>
              <a:rPr lang="en-US" sz="1600" b="1">
                <a:solidFill>
                  <a:schemeClr val="accent2"/>
                </a:solidFill>
                <a:latin typeface="SAS Monospace" pitchFamily="49" charset="0"/>
              </a:rPr>
              <a:t>	   SEX	      12</a:t>
            </a:r>
          </a:p>
          <a:p>
            <a:r>
              <a:rPr lang="en-US" sz="1600" b="1">
                <a:solidFill>
                  <a:schemeClr val="accent2"/>
                </a:solidFill>
                <a:latin typeface="SAS Monospace" pitchFamily="49" charset="0"/>
              </a:rPr>
              <a:t>	   AGE	      23-24</a:t>
            </a:r>
          </a:p>
          <a:p>
            <a:r>
              <a:rPr lang="en-US" sz="1600" b="1">
                <a:solidFill>
                  <a:schemeClr val="accent2"/>
                </a:solidFill>
                <a:latin typeface="SAS Monospace" pitchFamily="49" charset="0"/>
              </a:rPr>
              <a:t>	   HT	      15-16</a:t>
            </a:r>
          </a:p>
          <a:p>
            <a:r>
              <a:rPr lang="en-US" sz="1600" b="1">
                <a:solidFill>
                  <a:schemeClr val="accent2"/>
                </a:solidFill>
                <a:latin typeface="SAS Monospace" pitchFamily="49" charset="0"/>
              </a:rPr>
              <a:t>	   WT	      18-20</a:t>
            </a:r>
          </a:p>
          <a:p>
            <a:r>
              <a:rPr lang="en-US" sz="1600" b="1">
                <a:solidFill>
                  <a:schemeClr val="accent2"/>
                </a:solidFill>
                <a:latin typeface="SAS Monospace" pitchFamily="49" charset="0"/>
              </a:rPr>
              <a:t>    DATALINES;</a:t>
            </a:r>
          </a:p>
          <a:p>
            <a:r>
              <a:rPr lang="en-US" sz="1600" b="1">
                <a:solidFill>
                  <a:schemeClr val="accent2"/>
                </a:solidFill>
                <a:latin typeface="SAS Monospace" pitchFamily="49" charset="0"/>
              </a:rPr>
              <a:t>  (</a:t>
            </a:r>
            <a:r>
              <a:rPr lang="en-US" sz="1600" b="1">
                <a:solidFill>
                  <a:srgbClr val="CC0000"/>
                </a:solidFill>
                <a:latin typeface="Georgia" pitchFamily="18" charset="0"/>
              </a:rPr>
              <a:t>raw data goes here</a:t>
            </a:r>
            <a:r>
              <a:rPr lang="en-US" sz="1600" b="1">
                <a:solidFill>
                  <a:schemeClr val="accent2"/>
                </a:solidFill>
                <a:latin typeface="SAS Monospace" pitchFamily="49" charset="0"/>
              </a:rPr>
              <a:t>)</a:t>
            </a:r>
          </a:p>
          <a:p>
            <a:r>
              <a:rPr lang="en-US" sz="1600" b="1">
                <a:solidFill>
                  <a:schemeClr val="accent2"/>
                </a:solidFill>
                <a:latin typeface="SAS Monospace" pitchFamily="49" charset="0"/>
              </a:rPr>
              <a:t>RUN;</a:t>
            </a:r>
          </a:p>
        </p:txBody>
      </p:sp>
      <p:sp>
        <p:nvSpPr>
          <p:cNvPr id="17426" name="Rectangle 18"/>
          <p:cNvSpPr>
            <a:spLocks noChangeArrowheads="1"/>
          </p:cNvSpPr>
          <p:nvPr/>
        </p:nvSpPr>
        <p:spPr bwMode="auto">
          <a:xfrm>
            <a:off x="7315200" y="1585913"/>
            <a:ext cx="1295400" cy="1143000"/>
          </a:xfrm>
          <a:prstGeom prst="rect">
            <a:avLst/>
          </a:prstGeom>
          <a:noFill/>
          <a:ln w="25400">
            <a:solidFill>
              <a:schemeClr val="tx1"/>
            </a:solidFill>
            <a:miter lim="800000"/>
            <a:headEnd/>
            <a:tailEnd/>
          </a:ln>
          <a:effectLst/>
        </p:spPr>
        <p:txBody>
          <a:bodyPr wrap="none" anchor="ctr"/>
          <a:lstStyle/>
          <a:p>
            <a:endParaRPr lang="en-US"/>
          </a:p>
        </p:txBody>
      </p:sp>
      <p:sp>
        <p:nvSpPr>
          <p:cNvPr id="17427" name="Text Box 19"/>
          <p:cNvSpPr txBox="1">
            <a:spLocks noChangeArrowheads="1"/>
          </p:cNvSpPr>
          <p:nvPr/>
        </p:nvSpPr>
        <p:spPr bwMode="auto">
          <a:xfrm>
            <a:off x="7612063" y="1714500"/>
            <a:ext cx="676275" cy="825500"/>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SAS</a:t>
            </a:r>
          </a:p>
          <a:p>
            <a:pPr algn="ctr"/>
            <a:r>
              <a:rPr lang="en-US" sz="1600" b="1">
                <a:solidFill>
                  <a:schemeClr val="accent2"/>
                </a:solidFill>
                <a:latin typeface="Georgia" pitchFamily="18" charset="0"/>
              </a:rPr>
              <a:t>Data</a:t>
            </a:r>
          </a:p>
          <a:p>
            <a:pPr algn="ctr"/>
            <a:r>
              <a:rPr lang="en-US" sz="1600" b="1">
                <a:solidFill>
                  <a:schemeClr val="accent2"/>
                </a:solidFill>
                <a:latin typeface="Georgia" pitchFamily="18" charset="0"/>
              </a:rPr>
              <a:t>Set </a:t>
            </a:r>
          </a:p>
        </p:txBody>
      </p:sp>
      <p:sp>
        <p:nvSpPr>
          <p:cNvPr id="17428" name="Line 20"/>
          <p:cNvSpPr>
            <a:spLocks noChangeShapeType="1"/>
          </p:cNvSpPr>
          <p:nvPr/>
        </p:nvSpPr>
        <p:spPr bwMode="auto">
          <a:xfrm>
            <a:off x="2057400" y="2119313"/>
            <a:ext cx="685800" cy="0"/>
          </a:xfrm>
          <a:prstGeom prst="line">
            <a:avLst/>
          </a:prstGeom>
          <a:noFill/>
          <a:ln w="25400">
            <a:solidFill>
              <a:schemeClr val="tx1"/>
            </a:solidFill>
            <a:round/>
            <a:headEnd/>
            <a:tailEnd type="triangle" w="med" len="med"/>
          </a:ln>
          <a:effectLst/>
        </p:spPr>
        <p:txBody>
          <a:bodyPr/>
          <a:lstStyle/>
          <a:p>
            <a:endParaRPr lang="en-US"/>
          </a:p>
        </p:txBody>
      </p:sp>
      <p:sp>
        <p:nvSpPr>
          <p:cNvPr id="17429" name="Line 21"/>
          <p:cNvSpPr>
            <a:spLocks noChangeShapeType="1"/>
          </p:cNvSpPr>
          <p:nvPr/>
        </p:nvSpPr>
        <p:spPr bwMode="auto">
          <a:xfrm>
            <a:off x="6597650" y="2119313"/>
            <a:ext cx="565150" cy="0"/>
          </a:xfrm>
          <a:prstGeom prst="line">
            <a:avLst/>
          </a:prstGeom>
          <a:noFill/>
          <a:ln w="25400">
            <a:solidFill>
              <a:schemeClr val="tx1"/>
            </a:solidFill>
            <a:round/>
            <a:headEnd/>
            <a:tailEnd type="triangle" w="med" len="med"/>
          </a:ln>
          <a:effectLst/>
        </p:spPr>
        <p:txBody>
          <a:bodyPr/>
          <a:lstStyle/>
          <a:p>
            <a:endParaRPr lang="en-US"/>
          </a:p>
        </p:txBody>
      </p:sp>
      <p:sp>
        <p:nvSpPr>
          <p:cNvPr id="17430" name="Line 22"/>
          <p:cNvSpPr>
            <a:spLocks noChangeShapeType="1"/>
          </p:cNvSpPr>
          <p:nvPr/>
        </p:nvSpPr>
        <p:spPr bwMode="auto">
          <a:xfrm>
            <a:off x="7924800" y="2881313"/>
            <a:ext cx="0" cy="1600200"/>
          </a:xfrm>
          <a:prstGeom prst="line">
            <a:avLst/>
          </a:prstGeom>
          <a:noFill/>
          <a:ln w="25400">
            <a:solidFill>
              <a:schemeClr val="tx1"/>
            </a:solidFill>
            <a:round/>
            <a:headEnd/>
            <a:tailEnd type="triangle" w="med" len="med"/>
          </a:ln>
          <a:effectLst/>
        </p:spPr>
        <p:txBody>
          <a:bodyPr/>
          <a:lstStyle/>
          <a:p>
            <a:endParaRPr lang="en-US"/>
          </a:p>
        </p:txBody>
      </p:sp>
      <p:sp>
        <p:nvSpPr>
          <p:cNvPr id="17431" name="Line 23"/>
          <p:cNvSpPr>
            <a:spLocks noChangeShapeType="1"/>
          </p:cNvSpPr>
          <p:nvPr/>
        </p:nvSpPr>
        <p:spPr bwMode="auto">
          <a:xfrm flipH="1">
            <a:off x="5181600" y="5091113"/>
            <a:ext cx="1524000" cy="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F28D1D93-BB2A-4B13-8122-2EC7BEE7F743}" type="slidenum">
              <a:rPr lang="en-US"/>
              <a:pPr/>
              <a:t>14</a:t>
            </a:fld>
            <a:endParaRPr lang="en-US"/>
          </a:p>
        </p:txBody>
      </p:sp>
      <p:sp>
        <p:nvSpPr>
          <p:cNvPr id="18436" name="Rectangle 4"/>
          <p:cNvSpPr>
            <a:spLocks noChangeArrowheads="1"/>
          </p:cNvSpPr>
          <p:nvPr/>
        </p:nvSpPr>
        <p:spPr bwMode="auto">
          <a:xfrm>
            <a:off x="457200" y="701675"/>
            <a:ext cx="8229600" cy="27749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A SAS program consists of one or more DATA and/or PROC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steps.</a:t>
            </a:r>
            <a:endParaRPr lang="en-US" sz="26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10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SAS steps are processed sequentially; first come, first served.</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 program may have more than one DATA step and create more than one SAS data set.</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smtClean="0">
                <a:latin typeface="Calibri" pitchFamily="34" charset="0"/>
              </a:rPr>
              <a:t>A SAS data set may be used in turn by more than one PROC.</a:t>
            </a:r>
            <a:endParaRPr lang="en-US" sz="2400" dirty="0">
              <a:latin typeface="Calibri" pitchFamily="34" charset="0"/>
            </a:endParaRP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 PROC can use a SAS data set created in a previous program.</a:t>
            </a:r>
          </a:p>
          <a:p>
            <a:pPr marL="990600" lvl="1" indent="-533400">
              <a:lnSpc>
                <a:spcPct val="90000"/>
              </a:lnSpc>
              <a:spcBef>
                <a:spcPct val="20000"/>
              </a:spcBef>
              <a:buClr>
                <a:schemeClr val="hlink"/>
              </a:buClr>
              <a:buFont typeface="Wingdings" pitchFamily="2" charset="2"/>
              <a:buChar char="§"/>
            </a:pPr>
            <a:endParaRPr lang="en-US" sz="14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0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000" dirty="0"/>
          </a:p>
        </p:txBody>
      </p:sp>
      <p:sp>
        <p:nvSpPr>
          <p:cNvPr id="18437"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COMBINING SAS STEPS INTO A PROGRAM</a:t>
            </a:r>
          </a:p>
        </p:txBody>
      </p:sp>
      <p:sp>
        <p:nvSpPr>
          <p:cNvPr id="18446" name="Rectangle 14"/>
          <p:cNvSpPr>
            <a:spLocks noChangeArrowheads="1"/>
          </p:cNvSpPr>
          <p:nvPr/>
        </p:nvSpPr>
        <p:spPr bwMode="auto">
          <a:xfrm>
            <a:off x="228600" y="4740275"/>
            <a:ext cx="838200" cy="762000"/>
          </a:xfrm>
          <a:prstGeom prst="rect">
            <a:avLst/>
          </a:prstGeom>
          <a:noFill/>
          <a:ln w="25400">
            <a:solidFill>
              <a:schemeClr val="tx1"/>
            </a:solidFill>
            <a:miter lim="800000"/>
            <a:headEnd/>
            <a:tailEnd/>
          </a:ln>
          <a:effectLst/>
        </p:spPr>
        <p:txBody>
          <a:bodyPr wrap="none" anchor="ctr"/>
          <a:lstStyle/>
          <a:p>
            <a:endParaRPr lang="en-US"/>
          </a:p>
        </p:txBody>
      </p:sp>
      <p:sp>
        <p:nvSpPr>
          <p:cNvPr id="18447" name="Text Box 15"/>
          <p:cNvSpPr txBox="1">
            <a:spLocks noChangeArrowheads="1"/>
          </p:cNvSpPr>
          <p:nvPr/>
        </p:nvSpPr>
        <p:spPr bwMode="auto">
          <a:xfrm>
            <a:off x="276225" y="4837113"/>
            <a:ext cx="728663" cy="581025"/>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Raw</a:t>
            </a:r>
          </a:p>
          <a:p>
            <a:pPr algn="ctr"/>
            <a:r>
              <a:rPr lang="en-US" sz="1600" b="1">
                <a:solidFill>
                  <a:schemeClr val="accent2"/>
                </a:solidFill>
                <a:latin typeface="Georgia" pitchFamily="18" charset="0"/>
              </a:rPr>
              <a:t>Data </a:t>
            </a:r>
          </a:p>
        </p:txBody>
      </p:sp>
      <p:sp>
        <p:nvSpPr>
          <p:cNvPr id="18452" name="Line 20"/>
          <p:cNvSpPr>
            <a:spLocks noChangeShapeType="1"/>
          </p:cNvSpPr>
          <p:nvPr/>
        </p:nvSpPr>
        <p:spPr bwMode="auto">
          <a:xfrm>
            <a:off x="1143000" y="5121275"/>
            <a:ext cx="533400" cy="0"/>
          </a:xfrm>
          <a:prstGeom prst="line">
            <a:avLst/>
          </a:prstGeom>
          <a:noFill/>
          <a:ln w="25400">
            <a:solidFill>
              <a:schemeClr val="tx1"/>
            </a:solidFill>
            <a:round/>
            <a:headEnd/>
            <a:tailEnd type="triangle" w="med" len="med"/>
          </a:ln>
          <a:effectLst/>
        </p:spPr>
        <p:txBody>
          <a:bodyPr/>
          <a:lstStyle/>
          <a:p>
            <a:endParaRPr lang="en-US"/>
          </a:p>
        </p:txBody>
      </p:sp>
      <p:sp>
        <p:nvSpPr>
          <p:cNvPr id="18453" name="Line 21"/>
          <p:cNvSpPr>
            <a:spLocks noChangeShapeType="1"/>
          </p:cNvSpPr>
          <p:nvPr/>
        </p:nvSpPr>
        <p:spPr bwMode="auto">
          <a:xfrm>
            <a:off x="2743200" y="5105400"/>
            <a:ext cx="565150" cy="0"/>
          </a:xfrm>
          <a:prstGeom prst="line">
            <a:avLst/>
          </a:prstGeom>
          <a:noFill/>
          <a:ln w="25400">
            <a:solidFill>
              <a:schemeClr val="tx1"/>
            </a:solidFill>
            <a:round/>
            <a:headEnd/>
            <a:tailEnd type="triangle" w="med" len="med"/>
          </a:ln>
          <a:effectLst/>
        </p:spPr>
        <p:txBody>
          <a:bodyPr/>
          <a:lstStyle/>
          <a:p>
            <a:endParaRPr lang="en-US"/>
          </a:p>
        </p:txBody>
      </p:sp>
      <p:sp>
        <p:nvSpPr>
          <p:cNvPr id="18454" name="Rectangle 22"/>
          <p:cNvSpPr>
            <a:spLocks noChangeArrowheads="1"/>
          </p:cNvSpPr>
          <p:nvPr/>
        </p:nvSpPr>
        <p:spPr bwMode="auto">
          <a:xfrm>
            <a:off x="1809750" y="4740275"/>
            <a:ext cx="838200" cy="762000"/>
          </a:xfrm>
          <a:prstGeom prst="rect">
            <a:avLst/>
          </a:prstGeom>
          <a:noFill/>
          <a:ln w="25400">
            <a:solidFill>
              <a:schemeClr val="tx1"/>
            </a:solidFill>
            <a:miter lim="800000"/>
            <a:headEnd/>
            <a:tailEnd/>
          </a:ln>
          <a:effectLst/>
        </p:spPr>
        <p:txBody>
          <a:bodyPr wrap="none" anchor="ctr"/>
          <a:lstStyle/>
          <a:p>
            <a:endParaRPr lang="en-US"/>
          </a:p>
        </p:txBody>
      </p:sp>
      <p:sp>
        <p:nvSpPr>
          <p:cNvPr id="18455" name="Text Box 23"/>
          <p:cNvSpPr txBox="1">
            <a:spLocks noChangeArrowheads="1"/>
          </p:cNvSpPr>
          <p:nvPr/>
        </p:nvSpPr>
        <p:spPr bwMode="auto">
          <a:xfrm>
            <a:off x="1852613" y="4813300"/>
            <a:ext cx="801687" cy="825500"/>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DATA</a:t>
            </a:r>
          </a:p>
          <a:p>
            <a:pPr algn="ctr"/>
            <a:r>
              <a:rPr lang="en-US" sz="1600" b="1">
                <a:solidFill>
                  <a:schemeClr val="accent2"/>
                </a:solidFill>
                <a:latin typeface="Georgia" pitchFamily="18" charset="0"/>
              </a:rPr>
              <a:t>Step </a:t>
            </a:r>
          </a:p>
          <a:p>
            <a:pPr algn="ctr"/>
            <a:endParaRPr lang="en-US" sz="1600" b="1">
              <a:solidFill>
                <a:schemeClr val="accent2"/>
              </a:solidFill>
              <a:latin typeface="Georgia" pitchFamily="18" charset="0"/>
            </a:endParaRPr>
          </a:p>
        </p:txBody>
      </p:sp>
      <p:sp>
        <p:nvSpPr>
          <p:cNvPr id="18456" name="Rectangle 24"/>
          <p:cNvSpPr>
            <a:spLocks noChangeArrowheads="1"/>
          </p:cNvSpPr>
          <p:nvPr/>
        </p:nvSpPr>
        <p:spPr bwMode="auto">
          <a:xfrm>
            <a:off x="3454400" y="4740275"/>
            <a:ext cx="1905000" cy="762000"/>
          </a:xfrm>
          <a:prstGeom prst="rect">
            <a:avLst/>
          </a:prstGeom>
          <a:noFill/>
          <a:ln w="25400">
            <a:solidFill>
              <a:schemeClr val="tx1"/>
            </a:solidFill>
            <a:miter lim="800000"/>
            <a:headEnd/>
            <a:tailEnd/>
          </a:ln>
          <a:effectLst/>
        </p:spPr>
        <p:txBody>
          <a:bodyPr wrap="none" anchor="ctr"/>
          <a:lstStyle/>
          <a:p>
            <a:endParaRPr lang="en-US"/>
          </a:p>
        </p:txBody>
      </p:sp>
      <p:sp>
        <p:nvSpPr>
          <p:cNvPr id="18457" name="Text Box 25"/>
          <p:cNvSpPr txBox="1">
            <a:spLocks noChangeArrowheads="1"/>
          </p:cNvSpPr>
          <p:nvPr/>
        </p:nvSpPr>
        <p:spPr bwMode="auto">
          <a:xfrm>
            <a:off x="3530600" y="4829175"/>
            <a:ext cx="1752600" cy="581025"/>
          </a:xfrm>
          <a:prstGeom prst="rect">
            <a:avLst/>
          </a:prstGeom>
          <a:noFill/>
          <a:ln w="9525">
            <a:noFill/>
            <a:miter lim="800000"/>
            <a:headEnd/>
            <a:tailEnd/>
          </a:ln>
          <a:effectLst/>
        </p:spPr>
        <p:txBody>
          <a:bodyPr>
            <a:spAutoFit/>
          </a:bodyPr>
          <a:lstStyle/>
          <a:p>
            <a:pPr algn="ctr"/>
            <a:r>
              <a:rPr lang="en-US" sz="1600" b="1">
                <a:solidFill>
                  <a:schemeClr val="accent2"/>
                </a:solidFill>
                <a:latin typeface="Georgia" pitchFamily="18" charset="0"/>
              </a:rPr>
              <a:t>SAS Data Set</a:t>
            </a:r>
          </a:p>
          <a:p>
            <a:pPr algn="ctr"/>
            <a:r>
              <a:rPr lang="en-US" sz="1600" b="1">
                <a:solidFill>
                  <a:schemeClr val="accent2"/>
                </a:solidFill>
                <a:latin typeface="Georgia" pitchFamily="18" charset="0"/>
              </a:rPr>
              <a:t>MYLIB.CLASS </a:t>
            </a:r>
          </a:p>
        </p:txBody>
      </p:sp>
      <p:sp>
        <p:nvSpPr>
          <p:cNvPr id="18458" name="Rectangle 26"/>
          <p:cNvSpPr>
            <a:spLocks noChangeArrowheads="1"/>
          </p:cNvSpPr>
          <p:nvPr/>
        </p:nvSpPr>
        <p:spPr bwMode="auto">
          <a:xfrm>
            <a:off x="6172200" y="4740275"/>
            <a:ext cx="990600" cy="762000"/>
          </a:xfrm>
          <a:prstGeom prst="rect">
            <a:avLst/>
          </a:prstGeom>
          <a:noFill/>
          <a:ln w="25400">
            <a:solidFill>
              <a:schemeClr val="tx1"/>
            </a:solidFill>
            <a:miter lim="800000"/>
            <a:headEnd/>
            <a:tailEnd/>
          </a:ln>
          <a:effectLst/>
        </p:spPr>
        <p:txBody>
          <a:bodyPr wrap="none" anchor="ctr"/>
          <a:lstStyle/>
          <a:p>
            <a:endParaRPr lang="en-US"/>
          </a:p>
        </p:txBody>
      </p:sp>
      <p:sp>
        <p:nvSpPr>
          <p:cNvPr id="18459" name="Text Box 27"/>
          <p:cNvSpPr txBox="1">
            <a:spLocks noChangeArrowheads="1"/>
          </p:cNvSpPr>
          <p:nvPr/>
        </p:nvSpPr>
        <p:spPr bwMode="auto">
          <a:xfrm>
            <a:off x="6216650" y="4797425"/>
            <a:ext cx="941388" cy="825500"/>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PROC</a:t>
            </a:r>
          </a:p>
          <a:p>
            <a:pPr algn="ctr"/>
            <a:r>
              <a:rPr lang="en-US" sz="1600" b="1">
                <a:solidFill>
                  <a:schemeClr val="accent2"/>
                </a:solidFill>
                <a:latin typeface="Georgia" pitchFamily="18" charset="0"/>
              </a:rPr>
              <a:t>PRINT </a:t>
            </a:r>
          </a:p>
          <a:p>
            <a:pPr algn="ctr"/>
            <a:endParaRPr lang="en-US" sz="1600" b="1">
              <a:solidFill>
                <a:schemeClr val="accent2"/>
              </a:solidFill>
              <a:latin typeface="Georgia" pitchFamily="18" charset="0"/>
            </a:endParaRPr>
          </a:p>
        </p:txBody>
      </p:sp>
      <p:sp>
        <p:nvSpPr>
          <p:cNvPr id="18460" name="Line 28"/>
          <p:cNvSpPr>
            <a:spLocks noChangeShapeType="1"/>
          </p:cNvSpPr>
          <p:nvPr/>
        </p:nvSpPr>
        <p:spPr bwMode="auto">
          <a:xfrm>
            <a:off x="5486400" y="5105400"/>
            <a:ext cx="565150" cy="0"/>
          </a:xfrm>
          <a:prstGeom prst="line">
            <a:avLst/>
          </a:prstGeom>
          <a:noFill/>
          <a:ln w="25400">
            <a:solidFill>
              <a:schemeClr val="tx1"/>
            </a:solidFill>
            <a:round/>
            <a:headEnd/>
            <a:tailEnd type="triangle" w="med" len="med"/>
          </a:ln>
          <a:effectLst/>
        </p:spPr>
        <p:txBody>
          <a:bodyPr/>
          <a:lstStyle/>
          <a:p>
            <a:endParaRPr lang="en-US"/>
          </a:p>
        </p:txBody>
      </p:sp>
      <p:sp>
        <p:nvSpPr>
          <p:cNvPr id="18461" name="Rectangle 29"/>
          <p:cNvSpPr>
            <a:spLocks noChangeArrowheads="1"/>
          </p:cNvSpPr>
          <p:nvPr/>
        </p:nvSpPr>
        <p:spPr bwMode="auto">
          <a:xfrm>
            <a:off x="7924800" y="4854575"/>
            <a:ext cx="838200" cy="485775"/>
          </a:xfrm>
          <a:prstGeom prst="rect">
            <a:avLst/>
          </a:prstGeom>
          <a:noFill/>
          <a:ln w="25400">
            <a:solidFill>
              <a:schemeClr val="tx1"/>
            </a:solidFill>
            <a:miter lim="800000"/>
            <a:headEnd/>
            <a:tailEnd/>
          </a:ln>
          <a:effectLst/>
        </p:spPr>
        <p:txBody>
          <a:bodyPr wrap="none" anchor="ctr"/>
          <a:lstStyle/>
          <a:p>
            <a:endParaRPr lang="en-US"/>
          </a:p>
        </p:txBody>
      </p:sp>
      <p:sp>
        <p:nvSpPr>
          <p:cNvPr id="18462" name="Text Box 30"/>
          <p:cNvSpPr txBox="1">
            <a:spLocks noChangeArrowheads="1"/>
          </p:cNvSpPr>
          <p:nvPr/>
        </p:nvSpPr>
        <p:spPr bwMode="auto">
          <a:xfrm>
            <a:off x="7948613" y="4911725"/>
            <a:ext cx="908050" cy="581025"/>
          </a:xfrm>
          <a:prstGeom prst="rect">
            <a:avLst/>
          </a:prstGeom>
          <a:noFill/>
          <a:ln w="9525">
            <a:noFill/>
            <a:miter lim="800000"/>
            <a:headEnd/>
            <a:tailEnd/>
          </a:ln>
          <a:effectLst/>
        </p:spPr>
        <p:txBody>
          <a:bodyPr wrap="none">
            <a:spAutoFit/>
          </a:bodyPr>
          <a:lstStyle/>
          <a:p>
            <a:pPr algn="ctr"/>
            <a:r>
              <a:rPr lang="en-US" sz="1600" b="1">
                <a:solidFill>
                  <a:schemeClr val="accent2"/>
                </a:solidFill>
                <a:latin typeface="Georgia" pitchFamily="18" charset="0"/>
              </a:rPr>
              <a:t>report </a:t>
            </a:r>
          </a:p>
          <a:p>
            <a:pPr algn="ctr"/>
            <a:endParaRPr lang="en-US" sz="1600" b="1">
              <a:solidFill>
                <a:schemeClr val="accent2"/>
              </a:solidFill>
              <a:latin typeface="Georgia" pitchFamily="18" charset="0"/>
            </a:endParaRPr>
          </a:p>
        </p:txBody>
      </p:sp>
      <p:sp>
        <p:nvSpPr>
          <p:cNvPr id="18463" name="Line 31"/>
          <p:cNvSpPr>
            <a:spLocks noChangeShapeType="1"/>
          </p:cNvSpPr>
          <p:nvPr/>
        </p:nvSpPr>
        <p:spPr bwMode="auto">
          <a:xfrm>
            <a:off x="7239000" y="5076825"/>
            <a:ext cx="565150" cy="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7B4B6E2-23D8-43C3-BD5E-DAD73C9DA99B}" type="slidenum">
              <a:rPr lang="en-US"/>
              <a:pPr/>
              <a:t>15</a:t>
            </a:fld>
            <a:endParaRPr lang="en-US"/>
          </a:p>
        </p:txBody>
      </p:sp>
      <p:sp>
        <p:nvSpPr>
          <p:cNvPr id="19460" name="Rectangle 4"/>
          <p:cNvSpPr>
            <a:spLocks noChangeArrowheads="1"/>
          </p:cNvSpPr>
          <p:nvPr/>
        </p:nvSpPr>
        <p:spPr bwMode="auto">
          <a:xfrm>
            <a:off x="457200" y="806450"/>
            <a:ext cx="8229600" cy="55054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In PROC steps, a large library of prewritten procedures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enables </a:t>
            </a:r>
            <a:r>
              <a:rPr lang="en-US" sz="2600" dirty="0">
                <a:latin typeface="Calibri" pitchFamily="34" charset="0"/>
              </a:rPr>
              <a:t>end </a:t>
            </a:r>
            <a:r>
              <a:rPr lang="en-US" sz="2600" dirty="0" smtClean="0">
                <a:latin typeface="Calibri" pitchFamily="34" charset="0"/>
              </a:rPr>
              <a:t>users </a:t>
            </a:r>
            <a:r>
              <a:rPr lang="en-US" sz="2600" dirty="0">
                <a:latin typeface="Calibri" pitchFamily="34" charset="0"/>
              </a:rPr>
              <a:t>to produce reports easily. You can use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PROC </a:t>
            </a:r>
            <a:r>
              <a:rPr lang="en-US" sz="2600" dirty="0">
                <a:latin typeface="Calibri" pitchFamily="34" charset="0"/>
              </a:rPr>
              <a:t>steps in base </a:t>
            </a:r>
            <a:r>
              <a:rPr lang="en-US" sz="2600" dirty="0" smtClean="0">
                <a:latin typeface="Calibri" pitchFamily="34" charset="0"/>
              </a:rPr>
              <a:t>SAS software </a:t>
            </a:r>
            <a:r>
              <a:rPr lang="en-US" sz="2600" dirty="0">
                <a:latin typeface="Calibri" pitchFamily="34" charset="0"/>
              </a:rPr>
              <a:t>for:</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List and tabular reports</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Graphics</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Statistical analysis</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Data management</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Accessing other software files</a:t>
            </a:r>
          </a:p>
          <a:p>
            <a:pPr marL="990600" lvl="1" indent="-533400">
              <a:lnSpc>
                <a:spcPct val="90000"/>
              </a:lnSpc>
              <a:spcBef>
                <a:spcPct val="20000"/>
              </a:spcBef>
              <a:buClr>
                <a:schemeClr val="hlink"/>
              </a:buClr>
              <a:buFont typeface="Wingdings" pitchFamily="2" charset="2"/>
              <a:buChar char="§"/>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000" dirty="0"/>
          </a:p>
        </p:txBody>
      </p:sp>
      <p:sp>
        <p:nvSpPr>
          <p:cNvPr id="19461"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lvl="1" algn="ctr"/>
            <a:r>
              <a:rPr lang="en-US" sz="3400" b="1" dirty="0">
                <a:solidFill>
                  <a:srgbClr val="002060"/>
                </a:solidFill>
                <a:latin typeface="Calibri" pitchFamily="34" charset="0"/>
              </a:rPr>
              <a:t>THE PROC STEP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9FCCFA-2E02-4C4B-AEC9-DAA4FBFA07A9}" type="slidenum">
              <a:rPr lang="en-US"/>
              <a:pPr/>
              <a:t>16</a:t>
            </a:fld>
            <a:endParaRPr lang="en-US"/>
          </a:p>
        </p:txBody>
      </p:sp>
      <p:sp>
        <p:nvSpPr>
          <p:cNvPr id="20484" name="Rectangle 4"/>
          <p:cNvSpPr>
            <a:spLocks noChangeArrowheads="1"/>
          </p:cNvSpPr>
          <p:nvPr/>
        </p:nvSpPr>
        <p:spPr bwMode="auto">
          <a:xfrm>
            <a:off x="457200" y="806450"/>
            <a:ext cx="8229600" cy="55054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In DATA steps, you can typically create or modify SAS data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sets</a:t>
            </a:r>
            <a:r>
              <a:rPr lang="en-US" sz="2600" dirty="0">
                <a:latin typeface="Calibri" pitchFamily="34" charset="0"/>
              </a:rPr>
              <a:t>, </a:t>
            </a:r>
            <a:r>
              <a:rPr lang="en-US" sz="2600" dirty="0" smtClean="0">
                <a:latin typeface="Calibri" pitchFamily="34" charset="0"/>
              </a:rPr>
              <a:t>but they </a:t>
            </a:r>
            <a:r>
              <a:rPr lang="en-US" sz="2600" dirty="0">
                <a:latin typeface="Calibri" pitchFamily="34" charset="0"/>
              </a:rPr>
              <a:t>can also be used to produce custom-designed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reports</a:t>
            </a:r>
            <a:r>
              <a:rPr lang="en-US" sz="2600" dirty="0">
                <a:latin typeface="Calibri" pitchFamily="34" charset="0"/>
              </a:rPr>
              <a:t>. Data </a:t>
            </a:r>
            <a:r>
              <a:rPr lang="en-US" sz="2600" dirty="0" smtClean="0">
                <a:latin typeface="Calibri" pitchFamily="34" charset="0"/>
              </a:rPr>
              <a:t>step capabilities </a:t>
            </a:r>
            <a:r>
              <a:rPr lang="en-US" sz="2600" dirty="0">
                <a:latin typeface="Calibri" pitchFamily="34" charset="0"/>
              </a:rPr>
              <a:t>include :</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Reading data from external and raw data files (Sophisticated data I/O)</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Iterative procedure (DO loops)</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Conditional logic (IF-THEN/ELSE)</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A wide range of functions (numeric and character)</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533400" indent="-533400">
              <a:lnSpc>
                <a:spcPct val="90000"/>
              </a:lnSpc>
              <a:spcBef>
                <a:spcPct val="20000"/>
              </a:spcBef>
              <a:buClr>
                <a:srgbClr val="C00000"/>
              </a:buClr>
              <a:buFont typeface="Wingdings" pitchFamily="2" charset="2"/>
              <a:buChar char="§"/>
            </a:pPr>
            <a:r>
              <a:rPr lang="en-US" sz="2400" dirty="0">
                <a:latin typeface="Calibri" pitchFamily="34" charset="0"/>
              </a:rPr>
              <a:t>Producing new SAS data sets by </a:t>
            </a:r>
            <a:r>
              <a:rPr lang="en-US" sz="2400" dirty="0" err="1">
                <a:latin typeface="Calibri" pitchFamily="34" charset="0"/>
              </a:rPr>
              <a:t>subsetting</a:t>
            </a:r>
            <a:r>
              <a:rPr lang="en-US" sz="2400" dirty="0">
                <a:latin typeface="Calibri" pitchFamily="34" charset="0"/>
              </a:rPr>
              <a:t>, merging, and updating existing data sets</a:t>
            </a:r>
          </a:p>
          <a:p>
            <a:pPr marL="990600" lvl="1" indent="-533400">
              <a:lnSpc>
                <a:spcPct val="90000"/>
              </a:lnSpc>
              <a:spcBef>
                <a:spcPct val="20000"/>
              </a:spcBef>
              <a:buClr>
                <a:schemeClr val="hlink"/>
              </a:buClr>
              <a:buFont typeface="Wingdings" pitchFamily="2" charset="2"/>
              <a:buChar char="§"/>
            </a:pPr>
            <a:endParaRPr lang="en-US" sz="2600" dirty="0">
              <a:latin typeface="Calibri" pitchFamily="34" charset="0"/>
            </a:endParaRPr>
          </a:p>
          <a:p>
            <a:pPr marL="990600" lvl="1" indent="-533400">
              <a:lnSpc>
                <a:spcPct val="90000"/>
              </a:lnSpc>
              <a:spcBef>
                <a:spcPct val="20000"/>
              </a:spcBef>
              <a:buClr>
                <a:schemeClr val="hlink"/>
              </a:buClr>
              <a:buFont typeface="Wingdings" pitchFamily="2" charset="2"/>
              <a:buChar char="§"/>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000" dirty="0"/>
          </a:p>
          <a:p>
            <a:pPr marL="609600" indent="-609600">
              <a:lnSpc>
                <a:spcPct val="90000"/>
              </a:lnSpc>
              <a:spcBef>
                <a:spcPct val="20000"/>
              </a:spcBef>
              <a:buClr>
                <a:schemeClr val="hlink"/>
              </a:buClr>
              <a:buFont typeface="Wingdings" pitchFamily="2" charset="2"/>
              <a:buChar char="§"/>
            </a:pPr>
            <a:endParaRPr lang="en-US" sz="2000" dirty="0"/>
          </a:p>
        </p:txBody>
      </p:sp>
      <p:sp>
        <p:nvSpPr>
          <p:cNvPr id="2048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lvl="1" algn="ctr"/>
            <a:r>
              <a:rPr lang="en-US" sz="3400" b="1" dirty="0">
                <a:solidFill>
                  <a:srgbClr val="002060"/>
                </a:solidFill>
                <a:latin typeface="Calibri" pitchFamily="34" charset="0"/>
              </a:rPr>
              <a:t>THE DATA STEP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8A1FCC0E-8A27-4321-9AAB-C037C4AAA4DD}" type="slidenum">
              <a:rPr lang="en-US"/>
              <a:pPr/>
              <a:t>17</a:t>
            </a:fld>
            <a:endParaRPr lang="en-US"/>
          </a:p>
        </p:txBody>
      </p:sp>
      <p:sp>
        <p:nvSpPr>
          <p:cNvPr id="21508" name="Rectangle 4"/>
          <p:cNvSpPr>
            <a:spLocks noChangeArrowheads="1"/>
          </p:cNvSpPr>
          <p:nvPr/>
        </p:nvSpPr>
        <p:spPr bwMode="auto">
          <a:xfrm>
            <a:off x="457200" y="806450"/>
            <a:ext cx="8229600" cy="19367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smtClean="0">
                <a:latin typeface="Calibri" pitchFamily="34" charset="0"/>
              </a:rPr>
              <a:t>Data must be in the form of a SAS set to be processed by most SAS procedures and some DATA statements. SAS data sets consist of </a:t>
            </a:r>
          </a:p>
          <a:p>
            <a:pPr marL="609600" indent="-609600">
              <a:lnSpc>
                <a:spcPct val="90000"/>
              </a:lnSpc>
              <a:spcBef>
                <a:spcPct val="20000"/>
              </a:spcBef>
              <a:buClr>
                <a:schemeClr val="hlink"/>
              </a:buClr>
              <a:buFont typeface="Wingdings" pitchFamily="2" charset="2"/>
              <a:buChar char="§"/>
            </a:pPr>
            <a:endParaRPr lang="en-US" sz="1200" dirty="0" smtClean="0">
              <a:latin typeface="Calibri" pitchFamily="34" charset="0"/>
            </a:endParaRPr>
          </a:p>
          <a:p>
            <a:pPr marL="1066800" lvl="1" indent="-609600">
              <a:lnSpc>
                <a:spcPct val="90000"/>
              </a:lnSpc>
              <a:spcBef>
                <a:spcPct val="20000"/>
              </a:spcBef>
              <a:buClr>
                <a:srgbClr val="0070C0"/>
              </a:buClr>
              <a:buFont typeface="Wingdings" pitchFamily="2" charset="2"/>
              <a:buChar char="Ø"/>
            </a:pPr>
            <a:r>
              <a:rPr lang="en-US" sz="2200" dirty="0" smtClean="0">
                <a:latin typeface="Calibri" pitchFamily="34" charset="0"/>
              </a:rPr>
              <a:t>a </a:t>
            </a:r>
            <a:r>
              <a:rPr lang="en-US" sz="2200" i="1" dirty="0" smtClean="0">
                <a:latin typeface="Calibri" pitchFamily="34" charset="0"/>
              </a:rPr>
              <a:t>descriptor</a:t>
            </a:r>
            <a:r>
              <a:rPr lang="en-US" sz="2200" dirty="0" smtClean="0">
                <a:latin typeface="Calibri" pitchFamily="34" charset="0"/>
              </a:rPr>
              <a:t> portion: contains information about the data </a:t>
            </a:r>
          </a:p>
          <a:p>
            <a:pPr marL="1066800" lvl="1" indent="-609600">
              <a:lnSpc>
                <a:spcPct val="90000"/>
              </a:lnSpc>
              <a:spcBef>
                <a:spcPct val="20000"/>
              </a:spcBef>
              <a:buClr>
                <a:srgbClr val="0070C0"/>
              </a:buClr>
              <a:buFont typeface="Wingdings" pitchFamily="2" charset="2"/>
              <a:buChar char="Ø"/>
            </a:pPr>
            <a:r>
              <a:rPr lang="en-US" sz="2200" dirty="0" smtClean="0">
                <a:latin typeface="Calibri" pitchFamily="34" charset="0"/>
              </a:rPr>
              <a:t>a </a:t>
            </a:r>
            <a:r>
              <a:rPr lang="en-US" sz="2200" i="1" dirty="0" smtClean="0">
                <a:latin typeface="Calibri" pitchFamily="34" charset="0"/>
              </a:rPr>
              <a:t>data</a:t>
            </a:r>
            <a:r>
              <a:rPr lang="en-US" sz="2200" dirty="0" smtClean="0">
                <a:latin typeface="Calibri" pitchFamily="34" charset="0"/>
              </a:rPr>
              <a:t> portion: contains the data values.</a:t>
            </a:r>
          </a:p>
          <a:p>
            <a:pPr marL="609600" indent="-609600">
              <a:lnSpc>
                <a:spcPct val="90000"/>
              </a:lnSpc>
              <a:spcBef>
                <a:spcPct val="20000"/>
              </a:spcBef>
              <a:buClr>
                <a:schemeClr val="hlink"/>
              </a:buClr>
              <a:buFont typeface="Wingdings" pitchFamily="2" charset="2"/>
              <a:buNone/>
            </a:pPr>
            <a:endParaRPr lang="en-US" sz="2400" dirty="0"/>
          </a:p>
          <a:p>
            <a:pPr marL="609600" indent="-609600">
              <a:lnSpc>
                <a:spcPct val="90000"/>
              </a:lnSpc>
              <a:spcBef>
                <a:spcPct val="20000"/>
              </a:spcBef>
              <a:buClr>
                <a:schemeClr val="hlink"/>
              </a:buClr>
              <a:buFont typeface="Wingdings" pitchFamily="2" charset="2"/>
              <a:buNone/>
            </a:pPr>
            <a:endParaRPr lang="en-US" sz="2400" dirty="0"/>
          </a:p>
          <a:p>
            <a:pPr marL="609600" indent="-609600">
              <a:lnSpc>
                <a:spcPct val="90000"/>
              </a:lnSpc>
              <a:spcBef>
                <a:spcPct val="20000"/>
              </a:spcBef>
              <a:buClr>
                <a:schemeClr val="hlink"/>
              </a:buClr>
              <a:buFont typeface="Wingdings" pitchFamily="2" charset="2"/>
              <a:buNone/>
            </a:pPr>
            <a:endParaRPr lang="en-US" sz="2000" dirty="0"/>
          </a:p>
          <a:p>
            <a:pPr marL="609600" indent="-609600">
              <a:lnSpc>
                <a:spcPct val="90000"/>
              </a:lnSpc>
              <a:spcBef>
                <a:spcPct val="20000"/>
              </a:spcBef>
              <a:buClr>
                <a:schemeClr val="hlink"/>
              </a:buClr>
              <a:buFont typeface="Wingdings" pitchFamily="2" charset="2"/>
              <a:buChar char="§"/>
            </a:pPr>
            <a:endParaRPr lang="en-US" sz="2000" dirty="0"/>
          </a:p>
        </p:txBody>
      </p:sp>
      <p:sp>
        <p:nvSpPr>
          <p:cNvPr id="2150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THE SAS DATA SET</a:t>
            </a:r>
          </a:p>
        </p:txBody>
      </p:sp>
      <p:sp>
        <p:nvSpPr>
          <p:cNvPr id="21510" name="Rectangle 6"/>
          <p:cNvSpPr>
            <a:spLocks noChangeArrowheads="1"/>
          </p:cNvSpPr>
          <p:nvPr/>
        </p:nvSpPr>
        <p:spPr bwMode="auto">
          <a:xfrm>
            <a:off x="2582863" y="3246438"/>
            <a:ext cx="6096000" cy="22415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dirty="0">
                <a:latin typeface="SAS Monospace" pitchFamily="49" charset="0"/>
              </a:rPr>
              <a:t> NAME		SEX	AGE	HEIGHT   WEIGHT</a:t>
            </a:r>
          </a:p>
          <a:p>
            <a:pPr marL="609600" indent="-609600">
              <a:lnSpc>
                <a:spcPct val="90000"/>
              </a:lnSpc>
              <a:spcBef>
                <a:spcPct val="20000"/>
              </a:spcBef>
              <a:buClr>
                <a:schemeClr val="hlink"/>
              </a:buClr>
              <a:buFont typeface="Wingdings" pitchFamily="2" charset="2"/>
              <a:buNone/>
            </a:pPr>
            <a:endParaRPr lang="en-US" sz="1000" dirty="0">
              <a:latin typeface="SAS Monospace" pitchFamily="49" charset="0"/>
            </a:endParaRPr>
          </a:p>
          <a:p>
            <a:pPr marL="609600" indent="-609600">
              <a:lnSpc>
                <a:spcPct val="90000"/>
              </a:lnSpc>
              <a:spcBef>
                <a:spcPct val="20000"/>
              </a:spcBef>
              <a:buClr>
                <a:schemeClr val="hlink"/>
              </a:buClr>
              <a:buFont typeface="Wingdings" pitchFamily="2" charset="2"/>
              <a:buNone/>
            </a:pPr>
            <a:r>
              <a:rPr lang="en-US" dirty="0"/>
              <a:t> JOHN		 M	 12	 59.0	       99.5</a:t>
            </a:r>
          </a:p>
          <a:p>
            <a:pPr marL="609600" indent="-609600">
              <a:lnSpc>
                <a:spcPct val="90000"/>
              </a:lnSpc>
              <a:spcBef>
                <a:spcPct val="20000"/>
              </a:spcBef>
              <a:buClr>
                <a:schemeClr val="hlink"/>
              </a:buClr>
              <a:buFont typeface="Wingdings" pitchFamily="2" charset="2"/>
              <a:buNone/>
            </a:pPr>
            <a:r>
              <a:rPr lang="en-US" dirty="0"/>
              <a:t> JAMES		 M	 12	 57.0	       83.0</a:t>
            </a:r>
          </a:p>
          <a:p>
            <a:pPr marL="609600" indent="-609600">
              <a:lnSpc>
                <a:spcPct val="90000"/>
              </a:lnSpc>
              <a:spcBef>
                <a:spcPct val="20000"/>
              </a:spcBef>
              <a:buClr>
                <a:schemeClr val="hlink"/>
              </a:buClr>
              <a:buFont typeface="Wingdings" pitchFamily="2" charset="2"/>
              <a:buNone/>
            </a:pPr>
            <a:r>
              <a:rPr lang="en-US" dirty="0"/>
              <a:t> ALFRED	 M	 12	 69.0	     112.5	</a:t>
            </a:r>
          </a:p>
          <a:p>
            <a:pPr marL="609600" indent="-609600">
              <a:lnSpc>
                <a:spcPct val="90000"/>
              </a:lnSpc>
              <a:spcBef>
                <a:spcPct val="20000"/>
              </a:spcBef>
              <a:buClr>
                <a:schemeClr val="hlink"/>
              </a:buClr>
              <a:buFont typeface="Wingdings" pitchFamily="2" charset="2"/>
              <a:buNone/>
            </a:pPr>
            <a:r>
              <a:rPr lang="en-US" dirty="0"/>
              <a:t>				  .</a:t>
            </a:r>
          </a:p>
          <a:p>
            <a:pPr marL="609600" indent="-609600">
              <a:lnSpc>
                <a:spcPct val="90000"/>
              </a:lnSpc>
              <a:spcBef>
                <a:spcPct val="20000"/>
              </a:spcBef>
              <a:buClr>
                <a:schemeClr val="hlink"/>
              </a:buClr>
              <a:buFont typeface="Wingdings" pitchFamily="2" charset="2"/>
              <a:buNone/>
            </a:pPr>
            <a:r>
              <a:rPr lang="en-US" dirty="0"/>
              <a:t>				  .</a:t>
            </a:r>
          </a:p>
          <a:p>
            <a:pPr marL="609600" indent="-609600">
              <a:lnSpc>
                <a:spcPct val="90000"/>
              </a:lnSpc>
              <a:spcBef>
                <a:spcPct val="20000"/>
              </a:spcBef>
              <a:buClr>
                <a:schemeClr val="hlink"/>
              </a:buClr>
              <a:buFont typeface="Wingdings" pitchFamily="2" charset="2"/>
              <a:buNone/>
            </a:pPr>
            <a:r>
              <a:rPr lang="en-US" dirty="0"/>
              <a:t> ALICE		 F	 13	 56.5	       </a:t>
            </a:r>
            <a:r>
              <a:rPr lang="en-US" dirty="0" smtClean="0"/>
              <a:t>84.0</a:t>
            </a:r>
            <a:endParaRPr lang="en-US" dirty="0"/>
          </a:p>
        </p:txBody>
      </p:sp>
      <p:sp>
        <p:nvSpPr>
          <p:cNvPr id="21511" name="Text Box 7"/>
          <p:cNvSpPr txBox="1">
            <a:spLocks noChangeArrowheads="1"/>
          </p:cNvSpPr>
          <p:nvPr/>
        </p:nvSpPr>
        <p:spPr bwMode="auto">
          <a:xfrm>
            <a:off x="4403725" y="2895600"/>
            <a:ext cx="1471613" cy="336550"/>
          </a:xfrm>
          <a:prstGeom prst="rect">
            <a:avLst/>
          </a:prstGeom>
          <a:noFill/>
          <a:ln w="9525">
            <a:noFill/>
            <a:miter lim="800000"/>
            <a:headEnd/>
            <a:tailEnd/>
          </a:ln>
          <a:effectLst/>
        </p:spPr>
        <p:txBody>
          <a:bodyPr wrap="none">
            <a:spAutoFit/>
          </a:bodyPr>
          <a:lstStyle/>
          <a:p>
            <a:r>
              <a:rPr lang="en-US" sz="1600" b="1">
                <a:solidFill>
                  <a:schemeClr val="accent2"/>
                </a:solidFill>
                <a:latin typeface="Georgia" pitchFamily="18" charset="0"/>
              </a:rPr>
              <a:t>VARIABLES</a:t>
            </a:r>
          </a:p>
        </p:txBody>
      </p:sp>
      <p:sp>
        <p:nvSpPr>
          <p:cNvPr id="21512" name="Text Box 8"/>
          <p:cNvSpPr txBox="1">
            <a:spLocks noChangeArrowheads="1"/>
          </p:cNvSpPr>
          <p:nvPr/>
        </p:nvSpPr>
        <p:spPr bwMode="auto">
          <a:xfrm>
            <a:off x="509588" y="3698875"/>
            <a:ext cx="1581150" cy="336550"/>
          </a:xfrm>
          <a:prstGeom prst="rect">
            <a:avLst/>
          </a:prstGeom>
          <a:noFill/>
          <a:ln w="9525">
            <a:noFill/>
            <a:miter lim="800000"/>
            <a:headEnd/>
            <a:tailEnd/>
          </a:ln>
          <a:effectLst/>
        </p:spPr>
        <p:txBody>
          <a:bodyPr wrap="none">
            <a:spAutoFit/>
          </a:bodyPr>
          <a:lstStyle/>
          <a:p>
            <a:r>
              <a:rPr lang="en-US" sz="1600" b="1">
                <a:solidFill>
                  <a:schemeClr val="accent2"/>
                </a:solidFill>
                <a:latin typeface="Georgia" pitchFamily="18" charset="0"/>
              </a:rPr>
              <a:t>observation 1</a:t>
            </a:r>
          </a:p>
        </p:txBody>
      </p:sp>
      <p:sp>
        <p:nvSpPr>
          <p:cNvPr id="21513" name="Text Box 9"/>
          <p:cNvSpPr txBox="1">
            <a:spLocks noChangeArrowheads="1"/>
          </p:cNvSpPr>
          <p:nvPr/>
        </p:nvSpPr>
        <p:spPr bwMode="auto">
          <a:xfrm>
            <a:off x="514350" y="4003675"/>
            <a:ext cx="1608138" cy="336550"/>
          </a:xfrm>
          <a:prstGeom prst="rect">
            <a:avLst/>
          </a:prstGeom>
          <a:noFill/>
          <a:ln w="9525">
            <a:noFill/>
            <a:miter lim="800000"/>
            <a:headEnd/>
            <a:tailEnd/>
          </a:ln>
          <a:effectLst/>
        </p:spPr>
        <p:txBody>
          <a:bodyPr wrap="none">
            <a:spAutoFit/>
          </a:bodyPr>
          <a:lstStyle/>
          <a:p>
            <a:r>
              <a:rPr lang="en-US" sz="1600" b="1">
                <a:solidFill>
                  <a:schemeClr val="accent2"/>
                </a:solidFill>
                <a:latin typeface="Georgia" pitchFamily="18" charset="0"/>
              </a:rPr>
              <a:t>observation 2</a:t>
            </a:r>
          </a:p>
        </p:txBody>
      </p:sp>
      <p:sp>
        <p:nvSpPr>
          <p:cNvPr id="21514" name="Text Box 10"/>
          <p:cNvSpPr txBox="1">
            <a:spLocks noChangeArrowheads="1"/>
          </p:cNvSpPr>
          <p:nvPr/>
        </p:nvSpPr>
        <p:spPr bwMode="auto">
          <a:xfrm>
            <a:off x="509588" y="4295775"/>
            <a:ext cx="1608137" cy="336550"/>
          </a:xfrm>
          <a:prstGeom prst="rect">
            <a:avLst/>
          </a:prstGeom>
          <a:noFill/>
          <a:ln w="9525">
            <a:noFill/>
            <a:miter lim="800000"/>
            <a:headEnd/>
            <a:tailEnd/>
          </a:ln>
          <a:effectLst/>
        </p:spPr>
        <p:txBody>
          <a:bodyPr wrap="none">
            <a:spAutoFit/>
          </a:bodyPr>
          <a:lstStyle/>
          <a:p>
            <a:r>
              <a:rPr lang="en-US" sz="1600" b="1">
                <a:solidFill>
                  <a:schemeClr val="accent2"/>
                </a:solidFill>
                <a:latin typeface="Georgia" pitchFamily="18" charset="0"/>
              </a:rPr>
              <a:t>observation 3</a:t>
            </a:r>
          </a:p>
        </p:txBody>
      </p:sp>
      <p:sp>
        <p:nvSpPr>
          <p:cNvPr id="21515" name="Text Box 11"/>
          <p:cNvSpPr txBox="1">
            <a:spLocks noChangeArrowheads="1"/>
          </p:cNvSpPr>
          <p:nvPr/>
        </p:nvSpPr>
        <p:spPr bwMode="auto">
          <a:xfrm>
            <a:off x="509588" y="5149850"/>
            <a:ext cx="1712912" cy="336550"/>
          </a:xfrm>
          <a:prstGeom prst="rect">
            <a:avLst/>
          </a:prstGeom>
          <a:noFill/>
          <a:ln w="9525">
            <a:noFill/>
            <a:miter lim="800000"/>
            <a:headEnd/>
            <a:tailEnd/>
          </a:ln>
          <a:effectLst/>
        </p:spPr>
        <p:txBody>
          <a:bodyPr wrap="none">
            <a:spAutoFit/>
          </a:bodyPr>
          <a:lstStyle/>
          <a:p>
            <a:r>
              <a:rPr lang="en-US" sz="1600" b="1">
                <a:solidFill>
                  <a:schemeClr val="accent2"/>
                </a:solidFill>
                <a:latin typeface="Georgia" pitchFamily="18" charset="0"/>
              </a:rPr>
              <a:t>observation 19</a:t>
            </a:r>
          </a:p>
        </p:txBody>
      </p:sp>
      <p:sp>
        <p:nvSpPr>
          <p:cNvPr id="21516" name="Text Box 12"/>
          <p:cNvSpPr txBox="1">
            <a:spLocks noChangeArrowheads="1"/>
          </p:cNvSpPr>
          <p:nvPr/>
        </p:nvSpPr>
        <p:spPr bwMode="auto">
          <a:xfrm>
            <a:off x="1211263" y="4540250"/>
            <a:ext cx="239712" cy="336550"/>
          </a:xfrm>
          <a:prstGeom prst="rect">
            <a:avLst/>
          </a:prstGeom>
          <a:noFill/>
          <a:ln w="9525">
            <a:noFill/>
            <a:miter lim="800000"/>
            <a:headEnd/>
            <a:tailEnd/>
          </a:ln>
          <a:effectLst/>
        </p:spPr>
        <p:txBody>
          <a:bodyPr wrap="none">
            <a:spAutoFit/>
          </a:bodyPr>
          <a:lstStyle/>
          <a:p>
            <a:r>
              <a:rPr lang="en-US" sz="1600">
                <a:solidFill>
                  <a:schemeClr val="accent2"/>
                </a:solidFill>
                <a:latin typeface="Georgia" pitchFamily="18" charset="0"/>
              </a:rPr>
              <a:t>.</a:t>
            </a:r>
          </a:p>
        </p:txBody>
      </p:sp>
      <p:sp>
        <p:nvSpPr>
          <p:cNvPr id="21517" name="Text Box 13"/>
          <p:cNvSpPr txBox="1">
            <a:spLocks noChangeArrowheads="1"/>
          </p:cNvSpPr>
          <p:nvPr/>
        </p:nvSpPr>
        <p:spPr bwMode="auto">
          <a:xfrm>
            <a:off x="1214438" y="4767263"/>
            <a:ext cx="241300" cy="336550"/>
          </a:xfrm>
          <a:prstGeom prst="rect">
            <a:avLst/>
          </a:prstGeom>
          <a:noFill/>
          <a:ln w="9525">
            <a:noFill/>
            <a:miter lim="800000"/>
            <a:headEnd/>
            <a:tailEnd/>
          </a:ln>
          <a:effectLst/>
        </p:spPr>
        <p:txBody>
          <a:bodyPr wrap="none">
            <a:spAutoFit/>
          </a:bodyPr>
          <a:lstStyle/>
          <a:p>
            <a:r>
              <a:rPr lang="en-US" sz="1600">
                <a:solidFill>
                  <a:schemeClr val="accent2"/>
                </a:solidFill>
                <a:latin typeface="Georgia" pitchFamily="18" charset="0"/>
              </a:rPr>
              <a:t>.</a:t>
            </a:r>
          </a:p>
        </p:txBody>
      </p:sp>
      <p:sp>
        <p:nvSpPr>
          <p:cNvPr id="13" name="Rectangle 12"/>
          <p:cNvSpPr/>
          <p:nvPr/>
        </p:nvSpPr>
        <p:spPr>
          <a:xfrm>
            <a:off x="482367" y="5643670"/>
            <a:ext cx="8229600" cy="757130"/>
          </a:xfrm>
          <a:prstGeom prst="rect">
            <a:avLst/>
          </a:prstGeom>
        </p:spPr>
        <p:txBody>
          <a:bodyPr wrap="square">
            <a:spAutoFit/>
          </a:bodyPr>
          <a:lstStyle/>
          <a:p>
            <a:pPr marL="609600" indent="-609600">
              <a:lnSpc>
                <a:spcPct val="90000"/>
              </a:lnSpc>
              <a:spcBef>
                <a:spcPct val="20000"/>
              </a:spcBef>
              <a:buClr>
                <a:srgbClr val="C00000"/>
              </a:buClr>
              <a:buFont typeface="Wingdings" pitchFamily="2" charset="2"/>
              <a:buChar char="§"/>
            </a:pPr>
            <a:r>
              <a:rPr lang="en-US" sz="2400" dirty="0" smtClean="0">
                <a:latin typeface="Calibri" pitchFamily="34" charset="0"/>
              </a:rPr>
              <a:t>The data values in the data portion are arranged in a rectangular table.</a:t>
            </a:r>
          </a:p>
        </p:txBody>
      </p:sp>
      <p:sp>
        <p:nvSpPr>
          <p:cNvPr id="14" name="Rectangle 13"/>
          <p:cNvSpPr/>
          <p:nvPr/>
        </p:nvSpPr>
        <p:spPr>
          <a:xfrm>
            <a:off x="457200" y="2895600"/>
            <a:ext cx="8305800" cy="27432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295865-A593-425E-AD9E-7C6FA3071DA8}" type="slidenum">
              <a:rPr lang="en-US"/>
              <a:pPr/>
              <a:t>18</a:t>
            </a:fld>
            <a:endParaRPr lang="en-US"/>
          </a:p>
        </p:txBody>
      </p:sp>
      <p:sp>
        <p:nvSpPr>
          <p:cNvPr id="22532" name="Rectangle 4"/>
          <p:cNvSpPr>
            <a:spLocks noChangeArrowheads="1"/>
          </p:cNvSpPr>
          <p:nvPr/>
        </p:nvSpPr>
        <p:spPr bwMode="auto">
          <a:xfrm>
            <a:off x="457200" y="885825"/>
            <a:ext cx="8229600" cy="54419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The columns in the table are called </a:t>
            </a:r>
            <a:r>
              <a:rPr lang="en-US" sz="2600" b="1" dirty="0">
                <a:solidFill>
                  <a:schemeClr val="accent2"/>
                </a:solidFill>
                <a:latin typeface="Calibri" pitchFamily="34" charset="0"/>
              </a:rPr>
              <a:t>variables</a:t>
            </a:r>
            <a:r>
              <a:rPr lang="en-US" sz="2600" dirty="0">
                <a:latin typeface="Calibri" pitchFamily="34" charset="0"/>
              </a:rPr>
              <a:t>.</a:t>
            </a:r>
          </a:p>
          <a:p>
            <a:pPr marL="609600" indent="-609600">
              <a:lnSpc>
                <a:spcPct val="90000"/>
              </a:lnSpc>
              <a:spcBef>
                <a:spcPct val="20000"/>
              </a:spcBef>
              <a:buClr>
                <a:schemeClr val="hlink"/>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dirty="0">
                <a:latin typeface="Calibri" pitchFamily="34" charset="0"/>
              </a:rPr>
              <a:t>Variables correspond to fields of data.</a:t>
            </a:r>
          </a:p>
          <a:p>
            <a:pPr marL="990600" lvl="1" indent="-533400">
              <a:lnSpc>
                <a:spcPct val="90000"/>
              </a:lnSpc>
              <a:spcBef>
                <a:spcPct val="20000"/>
              </a:spcBef>
              <a:buClr>
                <a:srgbClr val="0070C0"/>
              </a:buClr>
              <a:buFont typeface="Wingdings" pitchFamily="2" charset="2"/>
              <a:buChar char="Ø"/>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dirty="0">
                <a:latin typeface="Calibri" pitchFamily="34" charset="0"/>
              </a:rPr>
              <a:t>Each variable is given a name.</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Rules for names:</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dirty="0">
                <a:latin typeface="Calibri" pitchFamily="34" charset="0"/>
              </a:rPr>
              <a:t>Can be </a:t>
            </a:r>
            <a:r>
              <a:rPr lang="en-US" sz="2400" b="1" u="sng" dirty="0">
                <a:latin typeface="Calibri" pitchFamily="34" charset="0"/>
              </a:rPr>
              <a:t>1-32</a:t>
            </a:r>
            <a:r>
              <a:rPr lang="en-US" sz="2400" dirty="0">
                <a:latin typeface="Calibri" pitchFamily="34" charset="0"/>
              </a:rPr>
              <a:t> characters in length.</a:t>
            </a:r>
          </a:p>
          <a:p>
            <a:pPr marL="990600" lvl="1" indent="-533400">
              <a:lnSpc>
                <a:spcPct val="90000"/>
              </a:lnSpc>
              <a:spcBef>
                <a:spcPct val="20000"/>
              </a:spcBef>
              <a:buClr>
                <a:srgbClr val="0070C0"/>
              </a:buClr>
              <a:buFont typeface="Wingdings" pitchFamily="2" charset="2"/>
              <a:buChar char="Ø"/>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dirty="0">
                <a:latin typeface="Calibri" pitchFamily="34" charset="0"/>
              </a:rPr>
              <a:t>Start with the letter A-Z or the underscore character (_).</a:t>
            </a:r>
          </a:p>
          <a:p>
            <a:pPr marL="990600" lvl="1" indent="-533400">
              <a:lnSpc>
                <a:spcPct val="90000"/>
              </a:lnSpc>
              <a:spcBef>
                <a:spcPct val="20000"/>
              </a:spcBef>
              <a:buClr>
                <a:srgbClr val="0070C0"/>
              </a:buClr>
              <a:buFont typeface="Wingdings" pitchFamily="2" charset="2"/>
              <a:buChar char="Ø"/>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dirty="0">
                <a:latin typeface="Calibri" pitchFamily="34" charset="0"/>
              </a:rPr>
              <a:t>Continue with letters, numbers, and underscores.</a:t>
            </a:r>
          </a:p>
          <a:p>
            <a:pPr marL="990600" lvl="1" indent="-533400">
              <a:lnSpc>
                <a:spcPct val="90000"/>
              </a:lnSpc>
              <a:spcBef>
                <a:spcPct val="20000"/>
              </a:spcBef>
              <a:buClr>
                <a:srgbClr val="0070C0"/>
              </a:buClr>
              <a:buFont typeface="Wingdings" pitchFamily="2" charset="2"/>
              <a:buChar char="Ø"/>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400" i="1" dirty="0">
                <a:latin typeface="Calibri" pitchFamily="34" charset="0"/>
              </a:rPr>
              <a:t>Recommendation</a:t>
            </a:r>
            <a:r>
              <a:rPr lang="en-US" sz="2400" dirty="0">
                <a:latin typeface="Calibri" pitchFamily="34" charset="0"/>
              </a:rPr>
              <a:t>: Choose names that describe the </a:t>
            </a:r>
            <a:r>
              <a:rPr lang="en-US" sz="2600" dirty="0" smtClean="0">
                <a:latin typeface="Calibri" pitchFamily="34" charset="0"/>
              </a:rPr>
              <a:t>variables</a:t>
            </a:r>
            <a:r>
              <a:rPr lang="en-US" sz="2600" dirty="0">
                <a:latin typeface="Calibri" pitchFamily="34" charset="0"/>
              </a:rPr>
              <a:t>.</a:t>
            </a:r>
          </a:p>
          <a:p>
            <a:pPr marL="609600" indent="-609600">
              <a:lnSpc>
                <a:spcPct val="90000"/>
              </a:lnSpc>
              <a:spcBef>
                <a:spcPct val="20000"/>
              </a:spcBef>
              <a:buClr>
                <a:schemeClr val="hlink"/>
              </a:buClr>
              <a:buFont typeface="Wingdings" pitchFamily="2" charset="2"/>
              <a:buNone/>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6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600" dirty="0">
              <a:latin typeface="Calibri" pitchFamily="34" charset="0"/>
            </a:endParaRPr>
          </a:p>
        </p:txBody>
      </p:sp>
      <p:sp>
        <p:nvSpPr>
          <p:cNvPr id="2253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lvl="1" algn="ctr"/>
            <a:r>
              <a:rPr lang="en-US" sz="3400" b="1" dirty="0">
                <a:solidFill>
                  <a:srgbClr val="002060"/>
                </a:solidFill>
                <a:latin typeface="Calibri" pitchFamily="34" charset="0"/>
              </a:rPr>
              <a:t>THE SAS DATA SET:CONTINUED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66AE470-4DCC-4045-8461-447DB1DF3291}" type="slidenum">
              <a:rPr lang="en-US"/>
              <a:pPr/>
              <a:t>19</a:t>
            </a:fld>
            <a:endParaRPr lang="en-US"/>
          </a:p>
        </p:txBody>
      </p:sp>
      <p:sp>
        <p:nvSpPr>
          <p:cNvPr id="23556" name="Rectangle 4"/>
          <p:cNvSpPr>
            <a:spLocks noChangeArrowheads="1"/>
          </p:cNvSpPr>
          <p:nvPr/>
        </p:nvSpPr>
        <p:spPr bwMode="auto">
          <a:xfrm>
            <a:off x="457200" y="814388"/>
            <a:ext cx="8229600" cy="54419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There are two kinds of variables.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b="1" dirty="0">
                <a:solidFill>
                  <a:schemeClr val="accent2"/>
                </a:solidFill>
                <a:latin typeface="Calibri" pitchFamily="34" charset="0"/>
              </a:rPr>
              <a:t>Character</a:t>
            </a:r>
            <a:r>
              <a:rPr lang="en-US" sz="2000" dirty="0">
                <a:latin typeface="Calibri" pitchFamily="34" charset="0"/>
              </a:rPr>
              <a:t> variable: Values are stored using ASCII representation and with a length of 1 to 32,767 bytes. One byte equals one character.</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None/>
            </a:pPr>
            <a:r>
              <a:rPr lang="en-US" sz="2200" dirty="0">
                <a:latin typeface="Calibri" pitchFamily="34" charset="0"/>
              </a:rPr>
              <a:t>	ex)  NAME, SEX</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b="1" dirty="0">
                <a:solidFill>
                  <a:schemeClr val="accent2"/>
                </a:solidFill>
                <a:latin typeface="Calibri" pitchFamily="34" charset="0"/>
              </a:rPr>
              <a:t>Numeric</a:t>
            </a:r>
            <a:r>
              <a:rPr lang="en-US" sz="2000" dirty="0">
                <a:latin typeface="Calibri" pitchFamily="34" charset="0"/>
              </a:rPr>
              <a:t> variable: Values are stored using floating point representation and can be 3-8 bytes long (8 by default). Eight bytes of floating point storage provide space for 16 or 17 significant digits.</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None/>
            </a:pPr>
            <a:r>
              <a:rPr lang="en-US" sz="2200" dirty="0" smtClean="0">
                <a:latin typeface="Calibri" pitchFamily="34" charset="0"/>
              </a:rPr>
              <a:t>	ex)  AGE, HEIGHT, WEIGHT</a:t>
            </a:r>
          </a:p>
          <a:p>
            <a:pPr marL="609600" indent="-609600">
              <a:lnSpc>
                <a:spcPct val="90000"/>
              </a:lnSpc>
              <a:spcBef>
                <a:spcPct val="20000"/>
              </a:spcBef>
              <a:buClr>
                <a:srgbClr val="C00000"/>
              </a:buClr>
              <a:buFont typeface="Wingdings" pitchFamily="2" charset="2"/>
              <a:buNone/>
            </a:pPr>
            <a:endParaRPr lang="en-US" sz="10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Up to 32,767 variables can be stored in a SAS data set (prior to SAS 9.1).</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The rows in a data set are called </a:t>
            </a:r>
            <a:r>
              <a:rPr lang="en-US" sz="2400" b="1" dirty="0">
                <a:solidFill>
                  <a:schemeClr val="accent2"/>
                </a:solidFill>
                <a:latin typeface="Calibri" pitchFamily="34" charset="0"/>
              </a:rPr>
              <a:t>observations</a:t>
            </a:r>
            <a:r>
              <a:rPr lang="en-US" sz="2400" dirty="0">
                <a:latin typeface="Calibri" pitchFamily="34" charset="0"/>
              </a:rPr>
              <a:t> (or </a:t>
            </a:r>
            <a:r>
              <a:rPr lang="en-US" sz="2400" b="1" dirty="0">
                <a:solidFill>
                  <a:schemeClr val="accent2"/>
                </a:solidFill>
                <a:latin typeface="Calibri" pitchFamily="34" charset="0"/>
              </a:rPr>
              <a:t>records</a:t>
            </a:r>
            <a:r>
              <a:rPr lang="en-US" sz="2400" dirty="0">
                <a:latin typeface="Calibri" pitchFamily="34" charset="0"/>
              </a:rPr>
              <a:t>). </a:t>
            </a:r>
            <a:r>
              <a:rPr lang="en-US" sz="2400" b="1" i="1" dirty="0" smtClean="0">
                <a:solidFill>
                  <a:srgbClr val="FF0000"/>
                </a:solidFill>
                <a:latin typeface="Calibri" pitchFamily="34" charset="0"/>
              </a:rPr>
              <a:t>NO LIMIT</a:t>
            </a:r>
            <a:r>
              <a:rPr lang="en-US" sz="2400" dirty="0" smtClean="0">
                <a:latin typeface="Calibri" pitchFamily="34" charset="0"/>
              </a:rPr>
              <a:t> </a:t>
            </a:r>
            <a:r>
              <a:rPr lang="en-US" sz="2400" dirty="0">
                <a:latin typeface="Calibri" pitchFamily="34" charset="0"/>
              </a:rPr>
              <a:t>to the number of observations (depends on your computer’s capacity)</a:t>
            </a:r>
          </a:p>
          <a:p>
            <a:pPr marL="609600" indent="-609600">
              <a:lnSpc>
                <a:spcPct val="90000"/>
              </a:lnSpc>
              <a:spcBef>
                <a:spcPct val="20000"/>
              </a:spcBef>
              <a:buClr>
                <a:srgbClr val="C00000"/>
              </a:buClr>
              <a:buFont typeface="Wingdings" pitchFamily="2" charset="2"/>
              <a:buChar char="§"/>
            </a:pPr>
            <a:endParaRPr lang="en-US" sz="24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400" dirty="0">
              <a:latin typeface="Calibri" pitchFamily="34" charset="0"/>
            </a:endParaRPr>
          </a:p>
          <a:p>
            <a:pPr marL="609600" indent="-609600">
              <a:lnSpc>
                <a:spcPct val="90000"/>
              </a:lnSpc>
              <a:spcBef>
                <a:spcPct val="20000"/>
              </a:spcBef>
              <a:buClr>
                <a:schemeClr val="hlink"/>
              </a:buClr>
              <a:buFont typeface="Wingdings" pitchFamily="2" charset="2"/>
              <a:buNone/>
            </a:pPr>
            <a:endParaRPr lang="en-US" sz="24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2400" dirty="0">
              <a:latin typeface="Calibri" pitchFamily="34" charset="0"/>
            </a:endParaRPr>
          </a:p>
        </p:txBody>
      </p:sp>
      <p:sp>
        <p:nvSpPr>
          <p:cNvPr id="23557"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THE SAS DATA SET:CONTINUED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B0605B-87B8-4112-803D-F4603B9F8981}" type="slidenum">
              <a:rPr lang="en-US"/>
              <a:pPr/>
              <a:t>2</a:t>
            </a:fld>
            <a:endParaRPr lang="en-US"/>
          </a:p>
        </p:txBody>
      </p:sp>
      <p:sp>
        <p:nvSpPr>
          <p:cNvPr id="3076"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600" b="1" dirty="0">
                <a:solidFill>
                  <a:srgbClr val="002060"/>
                </a:solidFill>
                <a:latin typeface="Calibri" pitchFamily="34" charset="0"/>
              </a:rPr>
              <a:t>INTRODUCTION TO SAS</a:t>
            </a:r>
          </a:p>
        </p:txBody>
      </p:sp>
      <p:sp>
        <p:nvSpPr>
          <p:cNvPr id="3077" name="Rectangle 5"/>
          <p:cNvSpPr>
            <a:spLocks noChangeArrowheads="1"/>
          </p:cNvSpPr>
          <p:nvPr/>
        </p:nvSpPr>
        <p:spPr bwMode="auto">
          <a:xfrm>
            <a:off x="457200" y="742950"/>
            <a:ext cx="8229600" cy="45259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r>
              <a:rPr lang="en-US" sz="2000" b="1" u="sng" dirty="0"/>
              <a:t>WHAT IS SAS?</a:t>
            </a:r>
          </a:p>
          <a:p>
            <a:pPr marL="342900" indent="-342900">
              <a:lnSpc>
                <a:spcPct val="90000"/>
              </a:lnSpc>
              <a:spcBef>
                <a:spcPct val="20000"/>
              </a:spcBef>
              <a:buClr>
                <a:schemeClr val="hlink"/>
              </a:buClr>
              <a:buFont typeface="Wingdings" pitchFamily="2" charset="2"/>
              <a:buChar char="§"/>
            </a:pPr>
            <a:endParaRPr lang="en-US" sz="1000" dirty="0"/>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SAS originally stood for “Statistical Analysis System”.</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SAS is a computer software system that provides all the tools needed for data analysis</a:t>
            </a:r>
            <a:r>
              <a:rPr lang="en-US" sz="2400" dirty="0" smtClean="0">
                <a:latin typeface="Calibri" pitchFamily="34" charset="0"/>
              </a:rPr>
              <a:t>:</a:t>
            </a:r>
          </a:p>
          <a:p>
            <a:pPr marL="342900" indent="-342900">
              <a:lnSpc>
                <a:spcPct val="90000"/>
              </a:lnSpc>
              <a:spcBef>
                <a:spcPct val="20000"/>
              </a:spcBef>
              <a:buClr>
                <a:srgbClr val="C00000"/>
              </a:buClr>
              <a:buFont typeface="Wingdings" pitchFamily="2" charset="2"/>
              <a:buChar char="§"/>
            </a:pPr>
            <a:endParaRPr lang="en-US" sz="1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reading data</a:t>
            </a:r>
            <a:r>
              <a:rPr lang="en-US" sz="2000" dirty="0">
                <a:latin typeface="Calibri" pitchFamily="34" charset="0"/>
              </a:rPr>
              <a:t>: flexible input </a:t>
            </a:r>
            <a:r>
              <a:rPr lang="en-US" sz="2000" dirty="0" smtClean="0">
                <a:latin typeface="Calibri" pitchFamily="34" charset="0"/>
              </a:rPr>
              <a:t>techniques</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transformations</a:t>
            </a:r>
            <a:r>
              <a:rPr lang="en-US" sz="2000" dirty="0">
                <a:latin typeface="Calibri" pitchFamily="34" charset="0"/>
              </a:rPr>
              <a:t>: programming language with statistical and mathematical </a:t>
            </a:r>
            <a:r>
              <a:rPr lang="en-US" sz="2000" dirty="0" smtClean="0">
                <a:latin typeface="Calibri" pitchFamily="34" charset="0"/>
              </a:rPr>
              <a:t>functions</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manipulation</a:t>
            </a:r>
            <a:r>
              <a:rPr lang="en-US" sz="2000" dirty="0">
                <a:latin typeface="Calibri" pitchFamily="34" charset="0"/>
              </a:rPr>
              <a:t>: sorting, </a:t>
            </a:r>
            <a:r>
              <a:rPr lang="en-US" sz="2000" dirty="0" err="1">
                <a:latin typeface="Calibri" pitchFamily="34" charset="0"/>
              </a:rPr>
              <a:t>subsetting</a:t>
            </a:r>
            <a:r>
              <a:rPr lang="en-US" sz="2000" dirty="0">
                <a:latin typeface="Calibri" pitchFamily="34" charset="0"/>
              </a:rPr>
              <a:t>, concatenating, and </a:t>
            </a:r>
            <a:r>
              <a:rPr lang="en-US" sz="2000" dirty="0" smtClean="0">
                <a:latin typeface="Calibri" pitchFamily="34" charset="0"/>
              </a:rPr>
              <a:t>merging</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maintenance</a:t>
            </a:r>
            <a:r>
              <a:rPr lang="en-US" sz="2000" dirty="0">
                <a:latin typeface="Calibri" pitchFamily="34" charset="0"/>
              </a:rPr>
              <a:t>: storing, documenting, updating, and </a:t>
            </a:r>
            <a:r>
              <a:rPr lang="en-US" sz="2000" dirty="0" smtClean="0">
                <a:latin typeface="Calibri" pitchFamily="34" charset="0"/>
              </a:rPr>
              <a:t>editing</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report writing</a:t>
            </a:r>
            <a:r>
              <a:rPr lang="en-US" sz="2000" dirty="0">
                <a:latin typeface="Calibri" pitchFamily="34" charset="0"/>
              </a:rPr>
              <a:t>: printing information using pre-written procedures or customized </a:t>
            </a:r>
            <a:r>
              <a:rPr lang="en-US" sz="2000" dirty="0" smtClean="0">
                <a:latin typeface="Calibri" pitchFamily="34" charset="0"/>
              </a:rPr>
              <a:t>programs</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graphics</a:t>
            </a:r>
            <a:r>
              <a:rPr lang="en-US" sz="2000" dirty="0">
                <a:latin typeface="Calibri" pitchFamily="34" charset="0"/>
              </a:rPr>
              <a:t>: charts, plots, maps, and </a:t>
            </a:r>
            <a:r>
              <a:rPr lang="en-US" sz="2000" dirty="0" smtClean="0">
                <a:latin typeface="Calibri" pitchFamily="34" charset="0"/>
              </a:rPr>
              <a:t>slides</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b="1" i="1" u="sng" dirty="0">
                <a:latin typeface="Calibri" pitchFamily="34" charset="0"/>
              </a:rPr>
              <a:t>statistical analysis</a:t>
            </a:r>
            <a:r>
              <a:rPr lang="en-US" sz="2000" dirty="0">
                <a:latin typeface="Calibri" pitchFamily="34" charset="0"/>
              </a:rPr>
              <a:t>: from simple cross-tabulations to complex multivariate techniques</a:t>
            </a:r>
          </a:p>
          <a:p>
            <a:pPr marL="342900" indent="-342900">
              <a:lnSpc>
                <a:spcPct val="90000"/>
              </a:lnSpc>
              <a:spcBef>
                <a:spcPct val="20000"/>
              </a:spcBef>
              <a:buClr>
                <a:schemeClr val="hlink"/>
              </a:buClr>
              <a:buFont typeface="Wingdings" pitchFamily="2" charset="2"/>
              <a:buChar char="§"/>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ED6B97-CC69-40E1-8ADF-B93ED31E4D58}" type="slidenum">
              <a:rPr lang="en-US"/>
              <a:pPr/>
              <a:t>20</a:t>
            </a:fld>
            <a:endParaRPr lang="en-US"/>
          </a:p>
        </p:txBody>
      </p:sp>
      <p:sp>
        <p:nvSpPr>
          <p:cNvPr id="24580" name="Rectangle 4"/>
          <p:cNvSpPr>
            <a:spLocks noChangeArrowheads="1"/>
          </p:cNvSpPr>
          <p:nvPr/>
        </p:nvSpPr>
        <p:spPr bwMode="auto">
          <a:xfrm>
            <a:off x="457200" y="814388"/>
            <a:ext cx="8229600" cy="54419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Most collections of data contain missing values. The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rectangular structure </a:t>
            </a:r>
            <a:r>
              <a:rPr lang="en-US" sz="2600" dirty="0">
                <a:latin typeface="Calibri" pitchFamily="34" charset="0"/>
              </a:rPr>
              <a:t>of a SAS data set implies that a values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must </a:t>
            </a:r>
            <a:r>
              <a:rPr lang="en-US" sz="2600" dirty="0">
                <a:latin typeface="Calibri" pitchFamily="34" charset="0"/>
              </a:rPr>
              <a:t>exist for </a:t>
            </a:r>
            <a:r>
              <a:rPr lang="en-US" sz="2600" dirty="0" smtClean="0">
                <a:latin typeface="Calibri" pitchFamily="34" charset="0"/>
              </a:rPr>
              <a:t>every variable </a:t>
            </a:r>
            <a:r>
              <a:rPr lang="en-US" sz="2600" dirty="0">
                <a:latin typeface="Calibri" pitchFamily="34" charset="0"/>
              </a:rPr>
              <a:t>for every observation.</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In SAS data sets, missing values are represented by</a:t>
            </a:r>
          </a:p>
          <a:p>
            <a:pPr marL="609600" indent="-6096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dirty="0">
                <a:latin typeface="Calibri" pitchFamily="34" charset="0"/>
              </a:rPr>
              <a:t>A period (.) for a numeric variable</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dirty="0">
                <a:latin typeface="Calibri" pitchFamily="34" charset="0"/>
              </a:rPr>
              <a:t>A blank (“ “) for a character variable</a:t>
            </a:r>
          </a:p>
          <a:p>
            <a:pPr marL="990600" lvl="1" indent="-533400">
              <a:lnSpc>
                <a:spcPct val="90000"/>
              </a:lnSpc>
              <a:spcBef>
                <a:spcPct val="20000"/>
              </a:spcBef>
              <a:buClr>
                <a:srgbClr val="C00000"/>
              </a:buClr>
              <a:buFont typeface="Wingdings" pitchFamily="2" charset="2"/>
              <a:buNone/>
            </a:pPr>
            <a:r>
              <a:rPr lang="en-US" sz="1200" dirty="0">
                <a:latin typeface="Calibri" pitchFamily="34" charset="0"/>
              </a:rPr>
              <a:t>	</a:t>
            </a: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Missing numeric variables are not zero. They are excluded from arithmetic and statistical computations.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Each SAS PROC checks variables for missing values and takes appropriate action</a:t>
            </a:r>
            <a:r>
              <a:rPr lang="en-US" sz="2400" dirty="0" smtClean="0">
                <a:latin typeface="Calibri" pitchFamily="34" charset="0"/>
              </a:rPr>
              <a:t>.</a:t>
            </a:r>
            <a:endParaRPr lang="en-US" sz="2000" dirty="0">
              <a:latin typeface="Calibri" pitchFamily="34" charset="0"/>
            </a:endParaRPr>
          </a:p>
        </p:txBody>
      </p:sp>
      <p:sp>
        <p:nvSpPr>
          <p:cNvPr id="24581"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MISSING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55270994-42FE-4C01-B586-CF38752CE3DD}" type="slidenum">
              <a:rPr lang="en-US"/>
              <a:pPr/>
              <a:t>21</a:t>
            </a:fld>
            <a:endParaRPr lang="en-US"/>
          </a:p>
        </p:txBody>
      </p:sp>
      <p:sp>
        <p:nvSpPr>
          <p:cNvPr id="25604" name="Rectangle 4"/>
          <p:cNvSpPr>
            <a:spLocks noChangeArrowheads="1"/>
          </p:cNvSpPr>
          <p:nvPr/>
        </p:nvSpPr>
        <p:spPr bwMode="auto">
          <a:xfrm>
            <a:off x="457200" y="814388"/>
            <a:ext cx="8229600" cy="862012"/>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A SAS data set contains </a:t>
            </a:r>
            <a:r>
              <a:rPr lang="en-US" sz="2600" i="1" dirty="0">
                <a:latin typeface="Calibri" pitchFamily="34" charset="0"/>
              </a:rPr>
              <a:t>descriptors</a:t>
            </a:r>
            <a:r>
              <a:rPr lang="en-US" sz="2600" dirty="0">
                <a:latin typeface="Calibri" pitchFamily="34" charset="0"/>
              </a:rPr>
              <a:t> about the data set as a whole and descriptors with names and attributes of the variables.</a:t>
            </a:r>
          </a:p>
          <a:p>
            <a:pPr marL="609600" indent="-609600">
              <a:lnSpc>
                <a:spcPct val="90000"/>
              </a:lnSpc>
              <a:spcBef>
                <a:spcPct val="20000"/>
              </a:spcBef>
              <a:buClr>
                <a:schemeClr val="hlink"/>
              </a:buClr>
              <a:buFont typeface="Wingdings" pitchFamily="2" charset="2"/>
              <a:buNone/>
            </a:pPr>
            <a:endParaRPr lang="en-US" sz="2000" dirty="0"/>
          </a:p>
        </p:txBody>
      </p:sp>
      <p:sp>
        <p:nvSpPr>
          <p:cNvPr id="2560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DOCUMENTING SAS DATA SETS</a:t>
            </a:r>
          </a:p>
        </p:txBody>
      </p:sp>
      <p:sp>
        <p:nvSpPr>
          <p:cNvPr id="25606" name="Rectangle 6"/>
          <p:cNvSpPr>
            <a:spLocks noChangeArrowheads="1"/>
          </p:cNvSpPr>
          <p:nvPr/>
        </p:nvSpPr>
        <p:spPr bwMode="auto">
          <a:xfrm>
            <a:off x="3886200" y="1905000"/>
            <a:ext cx="4724400" cy="4114800"/>
          </a:xfrm>
          <a:prstGeom prst="rect">
            <a:avLst/>
          </a:prstGeom>
          <a:noFill/>
          <a:ln w="19050">
            <a:solidFill>
              <a:schemeClr val="tx1"/>
            </a:solidFill>
            <a:miter lim="800000"/>
            <a:headEnd/>
            <a:tailEnd/>
          </a:ln>
          <a:effectLst/>
        </p:spPr>
        <p:txBody>
          <a:bodyPr wrap="none" anchor="ctr"/>
          <a:lstStyle/>
          <a:p>
            <a:endParaRPr lang="en-US"/>
          </a:p>
        </p:txBody>
      </p:sp>
      <p:sp>
        <p:nvSpPr>
          <p:cNvPr id="25607" name="Line 7"/>
          <p:cNvSpPr>
            <a:spLocks noChangeShapeType="1"/>
          </p:cNvSpPr>
          <p:nvPr/>
        </p:nvSpPr>
        <p:spPr bwMode="auto">
          <a:xfrm>
            <a:off x="3886200" y="4038600"/>
            <a:ext cx="4724400" cy="0"/>
          </a:xfrm>
          <a:prstGeom prst="line">
            <a:avLst/>
          </a:prstGeom>
          <a:noFill/>
          <a:ln w="19050">
            <a:solidFill>
              <a:schemeClr val="tx1"/>
            </a:solidFill>
            <a:round/>
            <a:headEnd/>
            <a:tailEnd/>
          </a:ln>
          <a:effectLst/>
        </p:spPr>
        <p:txBody>
          <a:bodyPr/>
          <a:lstStyle/>
          <a:p>
            <a:endParaRPr lang="en-US"/>
          </a:p>
        </p:txBody>
      </p:sp>
      <p:sp>
        <p:nvSpPr>
          <p:cNvPr id="25608" name="Text Box 8"/>
          <p:cNvSpPr txBox="1">
            <a:spLocks noChangeArrowheads="1"/>
          </p:cNvSpPr>
          <p:nvPr/>
        </p:nvSpPr>
        <p:spPr bwMode="auto">
          <a:xfrm>
            <a:off x="4022725" y="1928813"/>
            <a:ext cx="4435475" cy="2047875"/>
          </a:xfrm>
          <a:prstGeom prst="rect">
            <a:avLst/>
          </a:prstGeom>
          <a:noFill/>
          <a:ln w="9525">
            <a:noFill/>
            <a:miter lim="800000"/>
            <a:headEnd/>
            <a:tailEnd/>
          </a:ln>
          <a:effectLst/>
        </p:spPr>
        <p:txBody>
          <a:bodyPr>
            <a:spAutoFit/>
          </a:bodyPr>
          <a:lstStyle/>
          <a:p>
            <a:r>
              <a:rPr lang="en-US" sz="1600" dirty="0">
                <a:latin typeface="SAS Monospace" pitchFamily="49" charset="0"/>
              </a:rPr>
              <a:t>Data set attributes:</a:t>
            </a:r>
          </a:p>
          <a:p>
            <a:r>
              <a:rPr lang="en-US" sz="1600" dirty="0">
                <a:latin typeface="SAS Monospace" pitchFamily="49" charset="0"/>
              </a:rPr>
              <a:t>label, number of observations, </a:t>
            </a:r>
          </a:p>
          <a:p>
            <a:r>
              <a:rPr lang="en-US" sz="1600" dirty="0">
                <a:latin typeface="SAS Monospace" pitchFamily="49" charset="0"/>
              </a:rPr>
              <a:t>number of variables, dates created and last modified, etc</a:t>
            </a:r>
          </a:p>
          <a:p>
            <a:endParaRPr lang="en-US" sz="1600" dirty="0">
              <a:latin typeface="SAS Monospace" pitchFamily="49" charset="0"/>
            </a:endParaRPr>
          </a:p>
          <a:p>
            <a:r>
              <a:rPr lang="en-US" sz="1600" dirty="0">
                <a:latin typeface="SAS Monospace" pitchFamily="49" charset="0"/>
              </a:rPr>
              <a:t>Variable attributes:</a:t>
            </a:r>
          </a:p>
          <a:p>
            <a:r>
              <a:rPr lang="en-US" sz="1600" dirty="0">
                <a:latin typeface="SAS Monospace" pitchFamily="49" charset="0"/>
              </a:rPr>
              <a:t>name, type, length, format, </a:t>
            </a:r>
            <a:r>
              <a:rPr lang="en-US" sz="1600" dirty="0" err="1">
                <a:latin typeface="SAS Monospace" pitchFamily="49" charset="0"/>
              </a:rPr>
              <a:t>informat</a:t>
            </a:r>
            <a:r>
              <a:rPr lang="en-US" sz="1600" dirty="0">
                <a:latin typeface="SAS Monospace" pitchFamily="49" charset="0"/>
              </a:rPr>
              <a:t>, and label</a:t>
            </a:r>
          </a:p>
        </p:txBody>
      </p:sp>
      <p:sp>
        <p:nvSpPr>
          <p:cNvPr id="25609" name="Text Box 9"/>
          <p:cNvSpPr txBox="1">
            <a:spLocks noChangeArrowheads="1"/>
          </p:cNvSpPr>
          <p:nvPr/>
        </p:nvSpPr>
        <p:spPr bwMode="auto">
          <a:xfrm>
            <a:off x="533400" y="2171700"/>
            <a:ext cx="1822450"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DESCRIPTOR</a:t>
            </a:r>
          </a:p>
          <a:p>
            <a:pPr algn="ctr"/>
            <a:r>
              <a:rPr lang="en-US" b="1">
                <a:solidFill>
                  <a:schemeClr val="accent2"/>
                </a:solidFill>
                <a:latin typeface="Georgia" pitchFamily="18" charset="0"/>
              </a:rPr>
              <a:t>PORTION</a:t>
            </a:r>
          </a:p>
        </p:txBody>
      </p:sp>
      <p:sp>
        <p:nvSpPr>
          <p:cNvPr id="25610" name="Text Box 10"/>
          <p:cNvSpPr txBox="1">
            <a:spLocks noChangeArrowheads="1"/>
          </p:cNvSpPr>
          <p:nvPr/>
        </p:nvSpPr>
        <p:spPr bwMode="auto">
          <a:xfrm>
            <a:off x="2851150" y="4029075"/>
            <a:ext cx="817563" cy="2014538"/>
          </a:xfrm>
          <a:prstGeom prst="rect">
            <a:avLst/>
          </a:prstGeom>
          <a:noFill/>
          <a:ln w="9525">
            <a:noFill/>
            <a:miter lim="800000"/>
            <a:headEnd/>
            <a:tailEnd/>
          </a:ln>
          <a:effectLst/>
        </p:spPr>
        <p:txBody>
          <a:bodyPr wrap="none">
            <a:spAutoFit/>
          </a:bodyPr>
          <a:lstStyle/>
          <a:p>
            <a:r>
              <a:rPr lang="en-US">
                <a:latin typeface="Georgia" pitchFamily="18" charset="0"/>
              </a:rPr>
              <a:t>obs1</a:t>
            </a:r>
          </a:p>
          <a:p>
            <a:r>
              <a:rPr lang="en-US">
                <a:latin typeface="Georgia" pitchFamily="18" charset="0"/>
              </a:rPr>
              <a:t>obs2</a:t>
            </a:r>
          </a:p>
          <a:p>
            <a:r>
              <a:rPr lang="en-US">
                <a:latin typeface="Georgia" pitchFamily="18" charset="0"/>
              </a:rPr>
              <a:t>obs3</a:t>
            </a:r>
          </a:p>
          <a:p>
            <a:r>
              <a:rPr lang="en-US">
                <a:latin typeface="Georgia" pitchFamily="18" charset="0"/>
              </a:rPr>
              <a:t>   .</a:t>
            </a:r>
          </a:p>
          <a:p>
            <a:r>
              <a:rPr lang="en-US">
                <a:latin typeface="Georgia" pitchFamily="18" charset="0"/>
              </a:rPr>
              <a:t>   .</a:t>
            </a:r>
          </a:p>
          <a:p>
            <a:r>
              <a:rPr lang="en-US">
                <a:latin typeface="Georgia" pitchFamily="18" charset="0"/>
              </a:rPr>
              <a:t>   .</a:t>
            </a:r>
          </a:p>
          <a:p>
            <a:r>
              <a:rPr lang="en-US">
                <a:latin typeface="Georgia" pitchFamily="18" charset="0"/>
              </a:rPr>
              <a:t>obs 19</a:t>
            </a:r>
          </a:p>
        </p:txBody>
      </p:sp>
      <p:sp>
        <p:nvSpPr>
          <p:cNvPr id="25611" name="Text Box 11"/>
          <p:cNvSpPr txBox="1">
            <a:spLocks noChangeArrowheads="1"/>
          </p:cNvSpPr>
          <p:nvPr/>
        </p:nvSpPr>
        <p:spPr bwMode="auto">
          <a:xfrm>
            <a:off x="754063" y="4694238"/>
            <a:ext cx="1352550"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DATA</a:t>
            </a:r>
          </a:p>
          <a:p>
            <a:pPr algn="ctr"/>
            <a:r>
              <a:rPr lang="en-US" b="1">
                <a:solidFill>
                  <a:schemeClr val="accent2"/>
                </a:solidFill>
                <a:latin typeface="Georgia" pitchFamily="18" charset="0"/>
              </a:rPr>
              <a:t>PORTION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DA1B02-26A5-4013-A422-648D7CBF6CC3}" type="slidenum">
              <a:rPr lang="en-US"/>
              <a:pPr/>
              <a:t>22</a:t>
            </a:fld>
            <a:endParaRPr lang="en-US"/>
          </a:p>
        </p:txBody>
      </p:sp>
      <p:sp>
        <p:nvSpPr>
          <p:cNvPr id="26628" name="Rectangle 4"/>
          <p:cNvSpPr>
            <a:spLocks noChangeArrowheads="1"/>
          </p:cNvSpPr>
          <p:nvPr/>
        </p:nvSpPr>
        <p:spPr bwMode="auto">
          <a:xfrm>
            <a:off x="457200" y="717550"/>
            <a:ext cx="8382000" cy="3071813"/>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200" dirty="0">
                <a:latin typeface="Calibri" pitchFamily="34" charset="0"/>
              </a:rPr>
              <a:t>The descriptor portion of a SAS data set contains detailed information about the data set. This information includes:</a:t>
            </a:r>
          </a:p>
          <a:p>
            <a:pPr marL="609600" indent="-6096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smtClean="0">
                <a:latin typeface="Calibri" pitchFamily="34" charset="0"/>
              </a:rPr>
              <a:t>Name </a:t>
            </a:r>
            <a:r>
              <a:rPr lang="en-US" sz="2000" dirty="0">
                <a:latin typeface="Calibri" pitchFamily="34" charset="0"/>
              </a:rPr>
              <a:t>of the data set and its member type</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smtClean="0">
                <a:latin typeface="Calibri" pitchFamily="34" charset="0"/>
              </a:rPr>
              <a:t>Date </a:t>
            </a:r>
            <a:r>
              <a:rPr lang="en-US" sz="2000" dirty="0">
                <a:latin typeface="Calibri" pitchFamily="34" charset="0"/>
              </a:rPr>
              <a:t>and time the data set was created</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smtClean="0">
                <a:latin typeface="Calibri" pitchFamily="34" charset="0"/>
              </a:rPr>
              <a:t>Number </a:t>
            </a:r>
            <a:r>
              <a:rPr lang="en-US" sz="2000" dirty="0">
                <a:latin typeface="Calibri" pitchFamily="34" charset="0"/>
              </a:rPr>
              <a:t>of observations</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smtClean="0">
                <a:latin typeface="Calibri" pitchFamily="34" charset="0"/>
              </a:rPr>
              <a:t>Number </a:t>
            </a:r>
            <a:r>
              <a:rPr lang="en-US" sz="2000" dirty="0">
                <a:latin typeface="Calibri" pitchFamily="34" charset="0"/>
              </a:rPr>
              <a:t>of variables</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E</a:t>
            </a:r>
            <a:r>
              <a:rPr lang="en-US" sz="2000" dirty="0" smtClean="0">
                <a:latin typeface="Calibri" pitchFamily="34" charset="0"/>
              </a:rPr>
              <a:t>ngine </a:t>
            </a:r>
            <a:r>
              <a:rPr lang="en-US" sz="2000" dirty="0">
                <a:latin typeface="Calibri" pitchFamily="34" charset="0"/>
              </a:rPr>
              <a:t>type</a:t>
            </a:r>
          </a:p>
          <a:p>
            <a:pPr marL="609600" indent="-609600">
              <a:lnSpc>
                <a:spcPct val="90000"/>
              </a:lnSpc>
              <a:spcBef>
                <a:spcPct val="20000"/>
              </a:spcBef>
              <a:buClr>
                <a:srgbClr val="C00000"/>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200" dirty="0" smtClean="0">
                <a:latin typeface="Calibri" pitchFamily="34" charset="0"/>
              </a:rPr>
              <a:t>Below is a partial listing of the descriptor portion of a SAS data set.</a:t>
            </a:r>
            <a:endParaRPr lang="en-US" sz="2200" dirty="0">
              <a:latin typeface="Calibri" pitchFamily="34" charset="0"/>
            </a:endParaRPr>
          </a:p>
          <a:p>
            <a:pPr marL="609600" indent="-609600">
              <a:lnSpc>
                <a:spcPct val="90000"/>
              </a:lnSpc>
              <a:spcBef>
                <a:spcPct val="20000"/>
              </a:spcBef>
              <a:buClr>
                <a:schemeClr val="hlink"/>
              </a:buClr>
              <a:buFont typeface="Wingdings" pitchFamily="2" charset="2"/>
              <a:buChar char="§"/>
            </a:pPr>
            <a:endParaRPr lang="en-US" sz="1400" dirty="0">
              <a:latin typeface="Calibri" pitchFamily="34" charset="0"/>
            </a:endParaRPr>
          </a:p>
          <a:p>
            <a:pPr marL="609600" indent="-609600">
              <a:spcBef>
                <a:spcPct val="20000"/>
              </a:spcBef>
            </a:pPr>
            <a:r>
              <a:rPr lang="en-US" sz="1200" dirty="0">
                <a:latin typeface="SAS Monospace" pitchFamily="49" charset="0"/>
              </a:rPr>
              <a:t>Data Set Name        MYLIB.CLASS	                    Observations          5</a:t>
            </a:r>
          </a:p>
          <a:p>
            <a:pPr marL="609600" indent="-609600">
              <a:spcBef>
                <a:spcPct val="20000"/>
              </a:spcBef>
            </a:pPr>
            <a:r>
              <a:rPr lang="en-US" sz="1200" dirty="0">
                <a:latin typeface="SAS Monospace" pitchFamily="49" charset="0"/>
              </a:rPr>
              <a:t>Member Type          DATA                                   Variables             6</a:t>
            </a:r>
          </a:p>
          <a:p>
            <a:pPr marL="609600" indent="-609600">
              <a:spcBef>
                <a:spcPct val="20000"/>
              </a:spcBef>
            </a:pPr>
            <a:r>
              <a:rPr lang="en-US" sz="1200" dirty="0">
                <a:latin typeface="SAS Monospace" pitchFamily="49" charset="0"/>
              </a:rPr>
              <a:t>Engine               V9                                     Indexes               0</a:t>
            </a:r>
          </a:p>
          <a:p>
            <a:pPr marL="609600" indent="-609600">
              <a:spcBef>
                <a:spcPct val="20000"/>
              </a:spcBef>
            </a:pPr>
            <a:r>
              <a:rPr lang="en-US" sz="1200" dirty="0">
                <a:latin typeface="SAS Monospace" pitchFamily="49" charset="0"/>
              </a:rPr>
              <a:t>Created              Thursday, June 26, 2008 02:23:30 PM    Observation Length    64</a:t>
            </a:r>
          </a:p>
          <a:p>
            <a:pPr marL="609600" indent="-609600">
              <a:spcBef>
                <a:spcPct val="20000"/>
              </a:spcBef>
            </a:pPr>
            <a:r>
              <a:rPr lang="en-US" sz="1200" dirty="0">
                <a:latin typeface="SAS Monospace" pitchFamily="49" charset="0"/>
              </a:rPr>
              <a:t>Last Modified        Thursday, June 26, 2008 02:23:30 PM    Deleted Observations  0</a:t>
            </a:r>
          </a:p>
          <a:p>
            <a:pPr marL="609600" indent="-609600">
              <a:spcBef>
                <a:spcPct val="20000"/>
              </a:spcBef>
            </a:pPr>
            <a:r>
              <a:rPr lang="en-US" sz="1200" dirty="0">
                <a:latin typeface="SAS Monospace" pitchFamily="49" charset="0"/>
              </a:rPr>
              <a:t>Protection                                                  Compressed            NO</a:t>
            </a:r>
          </a:p>
          <a:p>
            <a:pPr marL="609600" indent="-609600">
              <a:spcBef>
                <a:spcPct val="20000"/>
              </a:spcBef>
            </a:pPr>
            <a:r>
              <a:rPr lang="en-US" sz="1200" dirty="0">
                <a:latin typeface="SAS Monospace" pitchFamily="49" charset="0"/>
              </a:rPr>
              <a:t>Data Set Type                                               Sorted                NO</a:t>
            </a:r>
          </a:p>
          <a:p>
            <a:pPr marL="609600" indent="-609600">
              <a:spcBef>
                <a:spcPct val="20000"/>
              </a:spcBef>
            </a:pPr>
            <a:r>
              <a:rPr lang="en-US" sz="1200" dirty="0">
                <a:latin typeface="SAS Monospace" pitchFamily="49" charset="0"/>
              </a:rPr>
              <a:t>Label</a:t>
            </a:r>
          </a:p>
        </p:txBody>
      </p:sp>
      <p:sp>
        <p:nvSpPr>
          <p:cNvPr id="2662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DOCUMENTING SAS DATA SETS: CONTINUED</a:t>
            </a:r>
          </a:p>
        </p:txBody>
      </p:sp>
      <p:sp>
        <p:nvSpPr>
          <p:cNvPr id="5" name="Rectangle 4"/>
          <p:cNvSpPr/>
          <p:nvPr/>
        </p:nvSpPr>
        <p:spPr>
          <a:xfrm>
            <a:off x="304800" y="4572000"/>
            <a:ext cx="8305800" cy="19812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32FA21-FC70-42C1-A646-CACC87E425C7}" type="slidenum">
              <a:rPr lang="en-US"/>
              <a:pPr/>
              <a:t>23</a:t>
            </a:fld>
            <a:endParaRPr lang="en-US"/>
          </a:p>
        </p:txBody>
      </p:sp>
      <p:sp>
        <p:nvSpPr>
          <p:cNvPr id="27652" name="Rectangle 4"/>
          <p:cNvSpPr>
            <a:spLocks noChangeArrowheads="1"/>
          </p:cNvSpPr>
          <p:nvPr/>
        </p:nvSpPr>
        <p:spPr bwMode="auto">
          <a:xfrm>
            <a:off x="457200" y="774700"/>
            <a:ext cx="8382000" cy="532130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SAS data set names should be descriptive of the information stored in the data set. They also must follow the rules for all SAS names.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Can be </a:t>
            </a:r>
            <a:r>
              <a:rPr lang="en-US" sz="2000" b="1" u="sng" dirty="0">
                <a:latin typeface="Calibri" pitchFamily="34" charset="0"/>
              </a:rPr>
              <a:t>1-32</a:t>
            </a:r>
            <a:r>
              <a:rPr lang="en-US" sz="2000" dirty="0">
                <a:latin typeface="Calibri" pitchFamily="34" charset="0"/>
              </a:rPr>
              <a:t> characters in length</a:t>
            </a:r>
            <a:r>
              <a:rPr lang="en-US" sz="2000" dirty="0" smtClean="0">
                <a:latin typeface="Calibri" pitchFamily="34" charset="0"/>
              </a:rPr>
              <a:t>.</a:t>
            </a: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Start with the letter A-Z or the underscore character </a:t>
            </a:r>
            <a:r>
              <a:rPr lang="en-US" sz="2000" dirty="0" smtClean="0">
                <a:latin typeface="Calibri" pitchFamily="34" charset="0"/>
              </a:rPr>
              <a:t>(_).</a:t>
            </a: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Continue with letters, numbers, and underscores.</a:t>
            </a:r>
          </a:p>
          <a:p>
            <a:pPr marL="609600" indent="-609600">
              <a:lnSpc>
                <a:spcPct val="90000"/>
              </a:lnSpc>
              <a:spcBef>
                <a:spcPct val="20000"/>
              </a:spcBef>
              <a:buClr>
                <a:srgbClr val="C00000"/>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The descriptor portion of a SAS data set also contains information about the attributes of all variables in the data set. This information includes: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Name, Type, Length, </a:t>
            </a:r>
            <a:r>
              <a:rPr lang="en-US" sz="2000" dirty="0" smtClean="0">
                <a:latin typeface="Calibri" pitchFamily="34" charset="0"/>
              </a:rPr>
              <a:t>Position</a:t>
            </a: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Format for </a:t>
            </a:r>
            <a:r>
              <a:rPr lang="en-US" sz="2000" dirty="0" smtClean="0">
                <a:latin typeface="Calibri" pitchFamily="34" charset="0"/>
              </a:rPr>
              <a:t>printing</a:t>
            </a: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err="1">
                <a:latin typeface="Calibri" pitchFamily="34" charset="0"/>
              </a:rPr>
              <a:t>Informat</a:t>
            </a:r>
            <a:r>
              <a:rPr lang="en-US" sz="2000" dirty="0">
                <a:latin typeface="Calibri" pitchFamily="34" charset="0"/>
              </a:rPr>
              <a:t> for </a:t>
            </a:r>
            <a:r>
              <a:rPr lang="en-US" sz="2000" dirty="0" smtClean="0">
                <a:latin typeface="Calibri" pitchFamily="34" charset="0"/>
              </a:rPr>
              <a:t>input</a:t>
            </a: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Label</a:t>
            </a:r>
          </a:p>
        </p:txBody>
      </p:sp>
      <p:sp>
        <p:nvSpPr>
          <p:cNvPr id="2765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DOCUMENTING SAS DATA SETS: CONTINUED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6B58BDF8-C262-4CD9-BCB3-05F7B504F287}" type="slidenum">
              <a:rPr lang="en-US"/>
              <a:pPr/>
              <a:t>24</a:t>
            </a:fld>
            <a:endParaRPr lang="en-US"/>
          </a:p>
        </p:txBody>
      </p:sp>
      <p:sp>
        <p:nvSpPr>
          <p:cNvPr id="28676" name="Rectangle 4"/>
          <p:cNvSpPr>
            <a:spLocks noChangeArrowheads="1"/>
          </p:cNvSpPr>
          <p:nvPr/>
        </p:nvSpPr>
        <p:spPr bwMode="auto">
          <a:xfrm>
            <a:off x="457200" y="806450"/>
            <a:ext cx="8229600" cy="14795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Every SAS data set is stored in a </a:t>
            </a:r>
            <a:r>
              <a:rPr lang="en-US" sz="2400" u="sng" dirty="0">
                <a:latin typeface="Calibri" pitchFamily="34" charset="0"/>
              </a:rPr>
              <a:t>SAS data library</a:t>
            </a:r>
            <a:r>
              <a:rPr lang="en-US" sz="2400" dirty="0">
                <a:latin typeface="Calibri" pitchFamily="34" charset="0"/>
              </a:rPr>
              <a:t>.</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A </a:t>
            </a:r>
            <a:r>
              <a:rPr lang="en-US" sz="2400" i="1" dirty="0">
                <a:latin typeface="Calibri" pitchFamily="34" charset="0"/>
              </a:rPr>
              <a:t>SAS data library</a:t>
            </a:r>
            <a:r>
              <a:rPr lang="en-US" sz="2400" dirty="0">
                <a:latin typeface="Calibri" pitchFamily="34" charset="0"/>
              </a:rPr>
              <a:t> is a collection of SAS files that are recognized as a unit by the SAS system</a:t>
            </a:r>
            <a:r>
              <a:rPr lang="en-US" sz="2400" dirty="0" smtClean="0">
                <a:latin typeface="Calibri" pitchFamily="34" charset="0"/>
              </a:rPr>
              <a:t>.</a:t>
            </a:r>
            <a:endParaRPr lang="en-US" sz="2400" dirty="0">
              <a:latin typeface="Calibri" pitchFamily="34" charset="0"/>
            </a:endParaRPr>
          </a:p>
        </p:txBody>
      </p:sp>
      <p:sp>
        <p:nvSpPr>
          <p:cNvPr id="28677"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DATA LIBRARIES</a:t>
            </a:r>
          </a:p>
        </p:txBody>
      </p:sp>
      <p:grpSp>
        <p:nvGrpSpPr>
          <p:cNvPr id="28678" name="Group 6"/>
          <p:cNvGrpSpPr>
            <a:grpSpLocks/>
          </p:cNvGrpSpPr>
          <p:nvPr/>
        </p:nvGrpSpPr>
        <p:grpSpPr bwMode="auto">
          <a:xfrm>
            <a:off x="5829300" y="3178175"/>
            <a:ext cx="2324100" cy="2171700"/>
            <a:chOff x="1248" y="240"/>
            <a:chExt cx="4176" cy="3600"/>
          </a:xfrm>
        </p:grpSpPr>
        <p:sp>
          <p:nvSpPr>
            <p:cNvPr id="28679" name="Pyr1"/>
            <p:cNvSpPr>
              <a:spLocks noEditPoints="1" noChangeArrowheads="1"/>
            </p:cNvSpPr>
            <p:nvPr/>
          </p:nvSpPr>
          <p:spPr bwMode="auto">
            <a:xfrm>
              <a:off x="2873" y="240"/>
              <a:ext cx="936" cy="798"/>
            </a:xfrm>
            <a:custGeom>
              <a:avLst/>
              <a:gdLst>
                <a:gd name="T0" fmla="*/ 10800 w 21600"/>
                <a:gd name="T1" fmla="*/ 0 h 21600"/>
                <a:gd name="T2" fmla="*/ 21600 w 21600"/>
                <a:gd name="T3" fmla="*/ 21600 h 21600"/>
                <a:gd name="T4" fmla="*/ 0 w 21600"/>
                <a:gd name="T5" fmla="*/ 21600 h 21600"/>
                <a:gd name="T6" fmla="*/ 5400 w 21600"/>
                <a:gd name="T7" fmla="*/ 11800 h 21600"/>
                <a:gd name="T8" fmla="*/ 16200 w 21600"/>
                <a:gd name="T9" fmla="*/ 20600 h 21600"/>
              </a:gdLst>
              <a:ahLst/>
              <a:cxnLst>
                <a:cxn ang="0">
                  <a:pos x="T0" y="T1"/>
                </a:cxn>
                <a:cxn ang="0">
                  <a:pos x="T2" y="T3"/>
                </a:cxn>
                <a:cxn ang="0">
                  <a:pos x="T4" y="T5"/>
                </a:cxn>
              </a:cxnLst>
              <a:rect l="T6" t="T7" r="T8" b="T9"/>
              <a:pathLst>
                <a:path w="21600" h="21600">
                  <a:moveTo>
                    <a:pt x="10800" y="0"/>
                  </a:moveTo>
                  <a:lnTo>
                    <a:pt x="21600" y="21600"/>
                  </a:lnTo>
                  <a:lnTo>
                    <a:pt x="0" y="21600"/>
                  </a:lnTo>
                  <a:lnTo>
                    <a:pt x="10800" y="0"/>
                  </a:lnTo>
                  <a:close/>
                </a:path>
              </a:pathLst>
            </a:custGeom>
            <a:solidFill>
              <a:srgbClr val="D8EBB3"/>
            </a:solidFill>
            <a:ln w="9525">
              <a:solidFill>
                <a:srgbClr val="000000"/>
              </a:solidFill>
              <a:miter lim="800000"/>
              <a:headEnd/>
              <a:tailEnd/>
            </a:ln>
          </p:spPr>
          <p:txBody>
            <a:bodyPr/>
            <a:lstStyle/>
            <a:p>
              <a:endParaRPr lang="en-US"/>
            </a:p>
          </p:txBody>
        </p:sp>
        <p:sp>
          <p:nvSpPr>
            <p:cNvPr id="28680" name="Pyr2"/>
            <p:cNvSpPr>
              <a:spLocks noEditPoints="1" noChangeArrowheads="1"/>
            </p:cNvSpPr>
            <p:nvPr/>
          </p:nvSpPr>
          <p:spPr bwMode="auto">
            <a:xfrm>
              <a:off x="2331" y="1038"/>
              <a:ext cx="2015" cy="936"/>
            </a:xfrm>
            <a:custGeom>
              <a:avLst/>
              <a:gdLst>
                <a:gd name="T0" fmla="*/ 5787 w 21600"/>
                <a:gd name="T1" fmla="*/ 0 h 21600"/>
                <a:gd name="T2" fmla="*/ 15812 w 21600"/>
                <a:gd name="T3" fmla="*/ 0 h 21600"/>
                <a:gd name="T4" fmla="*/ 21600 w 21600"/>
                <a:gd name="T5" fmla="*/ 21600 h 21600"/>
                <a:gd name="T6" fmla="*/ 0 w 21600"/>
                <a:gd name="T7" fmla="*/ 21600 h 21600"/>
                <a:gd name="T8" fmla="*/ 5787 w 21600"/>
                <a:gd name="T9" fmla="*/ 500 h 21600"/>
                <a:gd name="T10" fmla="*/ 15812 w 21600"/>
                <a:gd name="T11" fmla="*/ 21100 h 21600"/>
              </a:gdLst>
              <a:ahLst/>
              <a:cxnLst>
                <a:cxn ang="0">
                  <a:pos x="T0" y="T1"/>
                </a:cxn>
                <a:cxn ang="0">
                  <a:pos x="T2" y="T3"/>
                </a:cxn>
                <a:cxn ang="0">
                  <a:pos x="T4" y="T5"/>
                </a:cxn>
                <a:cxn ang="0">
                  <a:pos x="T6" y="T7"/>
                </a:cxn>
              </a:cxnLst>
              <a:rect l="T8" t="T9" r="T10" b="T11"/>
              <a:pathLst>
                <a:path w="21600" h="21600">
                  <a:moveTo>
                    <a:pt x="5787" y="0"/>
                  </a:moveTo>
                  <a:lnTo>
                    <a:pt x="15812" y="0"/>
                  </a:lnTo>
                  <a:lnTo>
                    <a:pt x="21600" y="21600"/>
                  </a:lnTo>
                  <a:lnTo>
                    <a:pt x="0" y="21600"/>
                  </a:lnTo>
                  <a:lnTo>
                    <a:pt x="5787" y="0"/>
                  </a:lnTo>
                  <a:close/>
                </a:path>
              </a:pathLst>
            </a:custGeom>
            <a:solidFill>
              <a:srgbClr val="CCCCFF"/>
            </a:solidFill>
            <a:ln w="9525">
              <a:solidFill>
                <a:srgbClr val="000000"/>
              </a:solidFill>
              <a:miter lim="800000"/>
              <a:headEnd/>
              <a:tailEnd/>
            </a:ln>
          </p:spPr>
          <p:txBody>
            <a:bodyPr/>
            <a:lstStyle/>
            <a:p>
              <a:endParaRPr lang="en-US"/>
            </a:p>
          </p:txBody>
        </p:sp>
        <p:sp>
          <p:nvSpPr>
            <p:cNvPr id="28681" name="Pyr3"/>
            <p:cNvSpPr>
              <a:spLocks noEditPoints="1" noChangeArrowheads="1"/>
            </p:cNvSpPr>
            <p:nvPr/>
          </p:nvSpPr>
          <p:spPr bwMode="auto">
            <a:xfrm>
              <a:off x="1795" y="1974"/>
              <a:ext cx="3087" cy="935"/>
            </a:xfrm>
            <a:custGeom>
              <a:avLst/>
              <a:gdLst>
                <a:gd name="T0" fmla="*/ 3768 w 21600"/>
                <a:gd name="T1" fmla="*/ 0 h 21600"/>
                <a:gd name="T2" fmla="*/ 17831 w 21600"/>
                <a:gd name="T3" fmla="*/ 0 h 21600"/>
                <a:gd name="T4" fmla="*/ 21600 w 21600"/>
                <a:gd name="T5" fmla="*/ 21600 h 21600"/>
                <a:gd name="T6" fmla="*/ 0 w 21600"/>
                <a:gd name="T7" fmla="*/ 21600 h 21600"/>
                <a:gd name="T8" fmla="*/ 5287 w 21600"/>
                <a:gd name="T9" fmla="*/ 500 h 21600"/>
                <a:gd name="T10" fmla="*/ 16312 w 21600"/>
                <a:gd name="T11" fmla="*/ 21100 h 21600"/>
              </a:gdLst>
              <a:ahLst/>
              <a:cxnLst>
                <a:cxn ang="0">
                  <a:pos x="T0" y="T1"/>
                </a:cxn>
                <a:cxn ang="0">
                  <a:pos x="T2" y="T3"/>
                </a:cxn>
                <a:cxn ang="0">
                  <a:pos x="T4" y="T5"/>
                </a:cxn>
                <a:cxn ang="0">
                  <a:pos x="T6" y="T7"/>
                </a:cxn>
              </a:cxnLst>
              <a:rect l="T8" t="T9" r="T10" b="T11"/>
              <a:pathLst>
                <a:path w="21600" h="21600">
                  <a:moveTo>
                    <a:pt x="3768" y="0"/>
                  </a:moveTo>
                  <a:lnTo>
                    <a:pt x="17831" y="0"/>
                  </a:lnTo>
                  <a:lnTo>
                    <a:pt x="21600" y="21600"/>
                  </a:lnTo>
                  <a:lnTo>
                    <a:pt x="0" y="21600"/>
                  </a:lnTo>
                  <a:lnTo>
                    <a:pt x="3768" y="0"/>
                  </a:lnTo>
                  <a:close/>
                </a:path>
              </a:pathLst>
            </a:custGeom>
            <a:solidFill>
              <a:srgbClr val="FFBE7D"/>
            </a:solidFill>
            <a:ln w="9525">
              <a:solidFill>
                <a:srgbClr val="000000"/>
              </a:solidFill>
              <a:miter lim="800000"/>
              <a:headEnd/>
              <a:tailEnd/>
            </a:ln>
          </p:spPr>
          <p:txBody>
            <a:bodyPr/>
            <a:lstStyle/>
            <a:p>
              <a:endParaRPr lang="en-US"/>
            </a:p>
          </p:txBody>
        </p:sp>
        <p:sp>
          <p:nvSpPr>
            <p:cNvPr id="28682" name="Pyr4"/>
            <p:cNvSpPr>
              <a:spLocks noEditPoints="1" noChangeArrowheads="1"/>
            </p:cNvSpPr>
            <p:nvPr/>
          </p:nvSpPr>
          <p:spPr bwMode="auto">
            <a:xfrm>
              <a:off x="1248" y="2904"/>
              <a:ext cx="4176" cy="936"/>
            </a:xfrm>
            <a:custGeom>
              <a:avLst/>
              <a:gdLst>
                <a:gd name="T0" fmla="*/ 2793 w 21600"/>
                <a:gd name="T1" fmla="*/ 0 h 21600"/>
                <a:gd name="T2" fmla="*/ 18806 w 21600"/>
                <a:gd name="T3" fmla="*/ 0 h 21600"/>
                <a:gd name="T4" fmla="*/ 21600 w 21600"/>
                <a:gd name="T5" fmla="*/ 21600 h 21600"/>
                <a:gd name="T6" fmla="*/ 0 w 21600"/>
                <a:gd name="T7" fmla="*/ 21600 h 21600"/>
                <a:gd name="T8" fmla="*/ 3287 w 21600"/>
                <a:gd name="T9" fmla="*/ 500 h 21600"/>
                <a:gd name="T10" fmla="*/ 17312 w 21600"/>
                <a:gd name="T11" fmla="*/ 21100 h 21600"/>
              </a:gdLst>
              <a:ahLst/>
              <a:cxnLst>
                <a:cxn ang="0">
                  <a:pos x="T0" y="T1"/>
                </a:cxn>
                <a:cxn ang="0">
                  <a:pos x="T2" y="T3"/>
                </a:cxn>
                <a:cxn ang="0">
                  <a:pos x="T4" y="T5"/>
                </a:cxn>
                <a:cxn ang="0">
                  <a:pos x="T6" y="T7"/>
                </a:cxn>
              </a:cxnLst>
              <a:rect l="T8" t="T9" r="T10" b="T11"/>
              <a:pathLst>
                <a:path w="21600" h="21600">
                  <a:moveTo>
                    <a:pt x="2793" y="0"/>
                  </a:moveTo>
                  <a:lnTo>
                    <a:pt x="18806" y="0"/>
                  </a:lnTo>
                  <a:lnTo>
                    <a:pt x="21600" y="21600"/>
                  </a:lnTo>
                  <a:lnTo>
                    <a:pt x="0" y="21600"/>
                  </a:lnTo>
                  <a:lnTo>
                    <a:pt x="2793" y="0"/>
                  </a:lnTo>
                  <a:close/>
                </a:path>
              </a:pathLst>
            </a:custGeom>
            <a:solidFill>
              <a:srgbClr val="FFFFCC"/>
            </a:solidFill>
            <a:ln w="9525">
              <a:solidFill>
                <a:srgbClr val="000000"/>
              </a:solidFill>
              <a:miter lim="800000"/>
              <a:headEnd/>
              <a:tailEnd/>
            </a:ln>
          </p:spPr>
          <p:txBody>
            <a:bodyPr/>
            <a:lstStyle/>
            <a:p>
              <a:endParaRPr lang="en-US"/>
            </a:p>
          </p:txBody>
        </p:sp>
      </p:grpSp>
      <p:sp>
        <p:nvSpPr>
          <p:cNvPr id="28683" name="Text Box 11"/>
          <p:cNvSpPr txBox="1">
            <a:spLocks noChangeArrowheads="1"/>
          </p:cNvSpPr>
          <p:nvPr/>
        </p:nvSpPr>
        <p:spPr bwMode="auto">
          <a:xfrm>
            <a:off x="6332538" y="2386013"/>
            <a:ext cx="1323975" cy="641350"/>
          </a:xfrm>
          <a:prstGeom prst="rect">
            <a:avLst/>
          </a:prstGeom>
          <a:noFill/>
          <a:ln w="9525">
            <a:noFill/>
            <a:miter lim="800000"/>
            <a:headEnd/>
            <a:tailEnd/>
          </a:ln>
          <a:effectLst/>
        </p:spPr>
        <p:txBody>
          <a:bodyPr wrap="none">
            <a:spAutoFit/>
          </a:bodyPr>
          <a:lstStyle/>
          <a:p>
            <a:pPr algn="ctr"/>
            <a:r>
              <a:rPr lang="en-US" b="1">
                <a:latin typeface="Georgia" pitchFamily="18" charset="0"/>
              </a:rPr>
              <a:t>SAS Data </a:t>
            </a:r>
          </a:p>
          <a:p>
            <a:pPr algn="ctr"/>
            <a:r>
              <a:rPr lang="en-US" b="1">
                <a:latin typeface="Georgia" pitchFamily="18" charset="0"/>
              </a:rPr>
              <a:t>Library</a:t>
            </a:r>
          </a:p>
        </p:txBody>
      </p:sp>
      <p:sp>
        <p:nvSpPr>
          <p:cNvPr id="28684" name="Text Box 12"/>
          <p:cNvSpPr txBox="1">
            <a:spLocks noChangeArrowheads="1"/>
          </p:cNvSpPr>
          <p:nvPr/>
        </p:nvSpPr>
        <p:spPr bwMode="auto">
          <a:xfrm>
            <a:off x="6472238" y="4886325"/>
            <a:ext cx="1073150" cy="366713"/>
          </a:xfrm>
          <a:prstGeom prst="rect">
            <a:avLst/>
          </a:prstGeom>
          <a:noFill/>
          <a:ln w="9525">
            <a:noFill/>
            <a:miter lim="800000"/>
            <a:headEnd/>
            <a:tailEnd/>
          </a:ln>
          <a:effectLst/>
        </p:spPr>
        <p:txBody>
          <a:bodyPr wrap="none">
            <a:spAutoFit/>
          </a:bodyPr>
          <a:lstStyle/>
          <a:p>
            <a:r>
              <a:rPr lang="en-US"/>
              <a:t>SAS File</a:t>
            </a:r>
          </a:p>
        </p:txBody>
      </p:sp>
      <p:sp>
        <p:nvSpPr>
          <p:cNvPr id="28685" name="Text Box 13"/>
          <p:cNvSpPr txBox="1">
            <a:spLocks noChangeArrowheads="1"/>
          </p:cNvSpPr>
          <p:nvPr/>
        </p:nvSpPr>
        <p:spPr bwMode="auto">
          <a:xfrm>
            <a:off x="6477000" y="4338638"/>
            <a:ext cx="1073150" cy="366712"/>
          </a:xfrm>
          <a:prstGeom prst="rect">
            <a:avLst/>
          </a:prstGeom>
          <a:noFill/>
          <a:ln w="9525">
            <a:noFill/>
            <a:miter lim="800000"/>
            <a:headEnd/>
            <a:tailEnd/>
          </a:ln>
          <a:effectLst/>
        </p:spPr>
        <p:txBody>
          <a:bodyPr wrap="none">
            <a:spAutoFit/>
          </a:bodyPr>
          <a:lstStyle/>
          <a:p>
            <a:r>
              <a:rPr lang="en-US"/>
              <a:t>SAS File</a:t>
            </a:r>
          </a:p>
        </p:txBody>
      </p:sp>
      <p:sp>
        <p:nvSpPr>
          <p:cNvPr id="28686" name="Text Box 14"/>
          <p:cNvSpPr txBox="1">
            <a:spLocks noChangeArrowheads="1"/>
          </p:cNvSpPr>
          <p:nvPr/>
        </p:nvSpPr>
        <p:spPr bwMode="auto">
          <a:xfrm>
            <a:off x="6524625" y="3811588"/>
            <a:ext cx="971550" cy="336550"/>
          </a:xfrm>
          <a:prstGeom prst="rect">
            <a:avLst/>
          </a:prstGeom>
          <a:noFill/>
          <a:ln w="9525">
            <a:noFill/>
            <a:miter lim="800000"/>
            <a:headEnd/>
            <a:tailEnd/>
          </a:ln>
          <a:effectLst/>
        </p:spPr>
        <p:txBody>
          <a:bodyPr wrap="none">
            <a:spAutoFit/>
          </a:bodyPr>
          <a:lstStyle/>
          <a:p>
            <a:r>
              <a:rPr lang="en-US" sz="1600"/>
              <a:t>SAS File</a:t>
            </a:r>
          </a:p>
        </p:txBody>
      </p:sp>
      <p:sp>
        <p:nvSpPr>
          <p:cNvPr id="28688" name="AutoShape 16"/>
          <p:cNvSpPr>
            <a:spLocks/>
          </p:cNvSpPr>
          <p:nvPr/>
        </p:nvSpPr>
        <p:spPr bwMode="auto">
          <a:xfrm>
            <a:off x="4953000" y="3178175"/>
            <a:ext cx="457200" cy="2133600"/>
          </a:xfrm>
          <a:prstGeom prst="leftBrace">
            <a:avLst>
              <a:gd name="adj1" fmla="val 38889"/>
              <a:gd name="adj2" fmla="val 50000"/>
            </a:avLst>
          </a:prstGeom>
          <a:noFill/>
          <a:ln w="19050">
            <a:solidFill>
              <a:schemeClr val="tx1"/>
            </a:solidFill>
            <a:round/>
            <a:headEnd/>
            <a:tailEnd/>
          </a:ln>
          <a:effectLst/>
        </p:spPr>
        <p:txBody>
          <a:bodyPr wrap="none" anchor="ctr"/>
          <a:lstStyle/>
          <a:p>
            <a:endParaRPr lang="en-US"/>
          </a:p>
        </p:txBody>
      </p:sp>
      <p:sp>
        <p:nvSpPr>
          <p:cNvPr id="28689" name="Rectangle 17"/>
          <p:cNvSpPr>
            <a:spLocks noChangeArrowheads="1"/>
          </p:cNvSpPr>
          <p:nvPr/>
        </p:nvSpPr>
        <p:spPr bwMode="auto">
          <a:xfrm>
            <a:off x="533400" y="3254375"/>
            <a:ext cx="4038600" cy="1066800"/>
          </a:xfrm>
          <a:prstGeom prst="rect">
            <a:avLst/>
          </a:prstGeom>
          <a:noFill/>
          <a:ln w="19050">
            <a:solidFill>
              <a:schemeClr val="tx1"/>
            </a:solidFill>
            <a:miter lim="800000"/>
            <a:headEnd/>
            <a:tailEnd/>
          </a:ln>
          <a:effectLst/>
        </p:spPr>
        <p:txBody>
          <a:bodyPr wrap="none" anchor="ctr"/>
          <a:lstStyle/>
          <a:p>
            <a:endParaRPr lang="en-US"/>
          </a:p>
        </p:txBody>
      </p:sp>
      <p:sp>
        <p:nvSpPr>
          <p:cNvPr id="28690" name="Text Box 18"/>
          <p:cNvSpPr txBox="1">
            <a:spLocks noChangeArrowheads="1"/>
          </p:cNvSpPr>
          <p:nvPr/>
        </p:nvSpPr>
        <p:spPr bwMode="auto">
          <a:xfrm>
            <a:off x="501650" y="3263900"/>
            <a:ext cx="4049713" cy="915988"/>
          </a:xfrm>
          <a:prstGeom prst="rect">
            <a:avLst/>
          </a:prstGeom>
          <a:noFill/>
          <a:ln w="9525">
            <a:noFill/>
            <a:miter lim="800000"/>
            <a:headEnd/>
            <a:tailEnd/>
          </a:ln>
          <a:effectLst/>
        </p:spPr>
        <p:txBody>
          <a:bodyPr wrap="none">
            <a:spAutoFit/>
          </a:bodyPr>
          <a:lstStyle/>
          <a:p>
            <a:r>
              <a:rPr lang="en-US">
                <a:latin typeface="Georgia" pitchFamily="18" charset="0"/>
              </a:rPr>
              <a:t>In directory-based systems (Windows </a:t>
            </a:r>
          </a:p>
          <a:p>
            <a:r>
              <a:rPr lang="en-US">
                <a:latin typeface="Georgia" pitchFamily="18" charset="0"/>
              </a:rPr>
              <a:t>or UNIX), a SAS data library is </a:t>
            </a:r>
          </a:p>
          <a:p>
            <a:r>
              <a:rPr lang="en-US">
                <a:latin typeface="Georgia" pitchFamily="18" charset="0"/>
              </a:rPr>
              <a:t>a directory.</a:t>
            </a:r>
          </a:p>
        </p:txBody>
      </p:sp>
      <p:sp>
        <p:nvSpPr>
          <p:cNvPr id="28691" name="Rectangle 19"/>
          <p:cNvSpPr>
            <a:spLocks noChangeArrowheads="1"/>
          </p:cNvSpPr>
          <p:nvPr/>
        </p:nvSpPr>
        <p:spPr bwMode="auto">
          <a:xfrm>
            <a:off x="520700" y="4473575"/>
            <a:ext cx="4038600" cy="914400"/>
          </a:xfrm>
          <a:prstGeom prst="rect">
            <a:avLst/>
          </a:prstGeom>
          <a:noFill/>
          <a:ln w="19050">
            <a:solidFill>
              <a:schemeClr val="tx1"/>
            </a:solidFill>
            <a:miter lim="800000"/>
            <a:headEnd/>
            <a:tailEnd/>
          </a:ln>
          <a:effectLst/>
        </p:spPr>
        <p:txBody>
          <a:bodyPr wrap="none" anchor="ctr"/>
          <a:lstStyle/>
          <a:p>
            <a:endParaRPr lang="en-US"/>
          </a:p>
        </p:txBody>
      </p:sp>
      <p:sp>
        <p:nvSpPr>
          <p:cNvPr id="28692" name="Text Box 20"/>
          <p:cNvSpPr txBox="1">
            <a:spLocks noChangeArrowheads="1"/>
          </p:cNvSpPr>
          <p:nvPr/>
        </p:nvSpPr>
        <p:spPr bwMode="auto">
          <a:xfrm>
            <a:off x="504825" y="4602163"/>
            <a:ext cx="3784600" cy="641350"/>
          </a:xfrm>
          <a:prstGeom prst="rect">
            <a:avLst/>
          </a:prstGeom>
          <a:noFill/>
          <a:ln w="9525">
            <a:noFill/>
            <a:miter lim="800000"/>
            <a:headEnd/>
            <a:tailEnd/>
          </a:ln>
          <a:effectLst/>
        </p:spPr>
        <p:txBody>
          <a:bodyPr wrap="none">
            <a:spAutoFit/>
          </a:bodyPr>
          <a:lstStyle/>
          <a:p>
            <a:r>
              <a:rPr lang="en-US">
                <a:latin typeface="Georgia" pitchFamily="18" charset="0"/>
              </a:rPr>
              <a:t>Windows:    c:\mysasfiles</a:t>
            </a:r>
          </a:p>
          <a:p>
            <a:r>
              <a:rPr lang="en-US">
                <a:latin typeface="Georgia" pitchFamily="18" charset="0"/>
              </a:rPr>
              <a:t>UNIX: 	      /users/dept/mysasfiles</a:t>
            </a:r>
          </a:p>
        </p:txBody>
      </p:sp>
      <p:sp>
        <p:nvSpPr>
          <p:cNvPr id="28694" name="Line 22"/>
          <p:cNvSpPr>
            <a:spLocks noChangeShapeType="1"/>
          </p:cNvSpPr>
          <p:nvPr/>
        </p:nvSpPr>
        <p:spPr bwMode="auto">
          <a:xfrm flipV="1">
            <a:off x="7010400" y="5464175"/>
            <a:ext cx="0" cy="533400"/>
          </a:xfrm>
          <a:prstGeom prst="line">
            <a:avLst/>
          </a:prstGeom>
          <a:noFill/>
          <a:ln w="9525">
            <a:solidFill>
              <a:schemeClr val="tx1"/>
            </a:solidFill>
            <a:round/>
            <a:headEnd/>
            <a:tailEnd type="triangle" w="med" len="med"/>
          </a:ln>
          <a:effectLst/>
        </p:spPr>
        <p:txBody>
          <a:bodyPr/>
          <a:lstStyle/>
          <a:p>
            <a:endParaRPr lang="en-US"/>
          </a:p>
        </p:txBody>
      </p:sp>
      <p:sp>
        <p:nvSpPr>
          <p:cNvPr id="28695" name="Line 23"/>
          <p:cNvSpPr>
            <a:spLocks noChangeShapeType="1"/>
          </p:cNvSpPr>
          <p:nvPr/>
        </p:nvSpPr>
        <p:spPr bwMode="auto">
          <a:xfrm flipH="1">
            <a:off x="5562600" y="5997575"/>
            <a:ext cx="1447800" cy="0"/>
          </a:xfrm>
          <a:prstGeom prst="line">
            <a:avLst/>
          </a:prstGeom>
          <a:noFill/>
          <a:ln w="9525">
            <a:solidFill>
              <a:schemeClr val="tx1"/>
            </a:solidFill>
            <a:round/>
            <a:headEnd/>
            <a:tailEnd/>
          </a:ln>
          <a:effectLst/>
        </p:spPr>
        <p:txBody>
          <a:bodyPr/>
          <a:lstStyle/>
          <a:p>
            <a:endParaRPr lang="en-US"/>
          </a:p>
        </p:txBody>
      </p:sp>
      <p:sp>
        <p:nvSpPr>
          <p:cNvPr id="28696" name="Text Box 24"/>
          <p:cNvSpPr txBox="1">
            <a:spLocks noChangeArrowheads="1"/>
          </p:cNvSpPr>
          <p:nvPr/>
        </p:nvSpPr>
        <p:spPr bwMode="auto">
          <a:xfrm>
            <a:off x="2787650" y="5692775"/>
            <a:ext cx="2622550" cy="581025"/>
          </a:xfrm>
          <a:prstGeom prst="rect">
            <a:avLst/>
          </a:prstGeom>
          <a:noFill/>
          <a:ln w="9525">
            <a:noFill/>
            <a:miter lim="800000"/>
            <a:headEnd/>
            <a:tailEnd/>
          </a:ln>
          <a:effectLst/>
        </p:spPr>
        <p:txBody>
          <a:bodyPr wrap="none">
            <a:spAutoFit/>
          </a:bodyPr>
          <a:lstStyle/>
          <a:p>
            <a:r>
              <a:rPr lang="en-US" sz="1600" b="1">
                <a:latin typeface="Georgia" pitchFamily="18" charset="0"/>
              </a:rPr>
              <a:t>A SAS data set is a type </a:t>
            </a:r>
          </a:p>
          <a:p>
            <a:r>
              <a:rPr lang="en-US" sz="1600" b="1">
                <a:latin typeface="Georgia" pitchFamily="18" charset="0"/>
              </a:rPr>
              <a:t>of SAS file.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4A94C747-09BA-4218-8C8C-FE8B3227CBB2}" type="slidenum">
              <a:rPr lang="en-US"/>
              <a:pPr/>
              <a:t>25</a:t>
            </a:fld>
            <a:endParaRPr lang="en-US"/>
          </a:p>
        </p:txBody>
      </p:sp>
      <p:sp>
        <p:nvSpPr>
          <p:cNvPr id="29700" name="Rectangle 4"/>
          <p:cNvSpPr>
            <a:spLocks noChangeArrowheads="1"/>
          </p:cNvSpPr>
          <p:nvPr/>
        </p:nvSpPr>
        <p:spPr bwMode="auto">
          <a:xfrm>
            <a:off x="457200" y="806450"/>
            <a:ext cx="8229600" cy="9461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You can think of a SAS data library as a drawer in a </a:t>
            </a:r>
            <a:r>
              <a:rPr lang="en-US" sz="2600" dirty="0" smtClean="0">
                <a:latin typeface="Calibri" pitchFamily="34" charset="0"/>
              </a:rPr>
              <a:t>filing</a:t>
            </a: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 cabinet </a:t>
            </a:r>
            <a:r>
              <a:rPr lang="en-US" sz="2600" dirty="0">
                <a:latin typeface="Calibri" pitchFamily="34" charset="0"/>
              </a:rPr>
              <a:t>and </a:t>
            </a:r>
            <a:r>
              <a:rPr lang="en-US" sz="2600" dirty="0" smtClean="0">
                <a:latin typeface="Calibri" pitchFamily="34" charset="0"/>
              </a:rPr>
              <a:t>a SAS </a:t>
            </a:r>
            <a:r>
              <a:rPr lang="en-US" sz="2600" dirty="0">
                <a:latin typeface="Calibri" pitchFamily="34" charset="0"/>
              </a:rPr>
              <a:t>data set as one of the file folders in the </a:t>
            </a:r>
            <a:endParaRPr lang="en-US" sz="26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600" dirty="0" smtClean="0">
                <a:latin typeface="Calibri" pitchFamily="34" charset="0"/>
              </a:rPr>
              <a:t>drawer</a:t>
            </a:r>
            <a:r>
              <a:rPr lang="en-US" sz="2600" dirty="0">
                <a:latin typeface="Calibri" pitchFamily="34" charset="0"/>
              </a:rPr>
              <a:t>.</a:t>
            </a:r>
          </a:p>
          <a:p>
            <a:pPr marL="609600" indent="-609600">
              <a:lnSpc>
                <a:spcPct val="90000"/>
              </a:lnSpc>
              <a:spcBef>
                <a:spcPct val="20000"/>
              </a:spcBef>
              <a:buClr>
                <a:schemeClr val="hlink"/>
              </a:buClr>
              <a:buFont typeface="Wingdings" pitchFamily="2" charset="2"/>
              <a:buChar char="§"/>
            </a:pPr>
            <a:endParaRPr lang="en-US" sz="2000" dirty="0"/>
          </a:p>
          <a:p>
            <a:pPr marL="609600" indent="-609600">
              <a:lnSpc>
                <a:spcPct val="90000"/>
              </a:lnSpc>
              <a:spcBef>
                <a:spcPct val="20000"/>
              </a:spcBef>
              <a:buClr>
                <a:schemeClr val="hlink"/>
              </a:buClr>
              <a:buFont typeface="Wingdings" pitchFamily="2" charset="2"/>
              <a:buNone/>
            </a:pPr>
            <a:endParaRPr lang="en-US" sz="2000" dirty="0"/>
          </a:p>
          <a:p>
            <a:pPr marL="609600" indent="-609600">
              <a:lnSpc>
                <a:spcPct val="90000"/>
              </a:lnSpc>
              <a:spcBef>
                <a:spcPct val="20000"/>
              </a:spcBef>
              <a:buClr>
                <a:schemeClr val="hlink"/>
              </a:buClr>
              <a:buFont typeface="Wingdings" pitchFamily="2" charset="2"/>
              <a:buChar char="§"/>
            </a:pPr>
            <a:endParaRPr lang="en-US" sz="2000" dirty="0"/>
          </a:p>
          <a:p>
            <a:pPr marL="990600" lvl="1" indent="-533400">
              <a:lnSpc>
                <a:spcPct val="90000"/>
              </a:lnSpc>
              <a:spcBef>
                <a:spcPct val="20000"/>
              </a:spcBef>
              <a:buClr>
                <a:schemeClr val="hlink"/>
              </a:buClr>
              <a:buFont typeface="Wingdings" pitchFamily="2" charset="2"/>
              <a:buChar char="§"/>
            </a:pPr>
            <a:endParaRPr lang="en-US" sz="1600" dirty="0"/>
          </a:p>
          <a:p>
            <a:pPr marL="990600" lvl="1" indent="-533400">
              <a:lnSpc>
                <a:spcPct val="90000"/>
              </a:lnSpc>
              <a:spcBef>
                <a:spcPct val="20000"/>
              </a:spcBef>
              <a:buClr>
                <a:schemeClr val="hlink"/>
              </a:buClr>
              <a:buFont typeface="Wingdings" pitchFamily="2" charset="2"/>
              <a:buChar char="§"/>
            </a:pPr>
            <a:endParaRPr lang="en-US" sz="2000" dirty="0"/>
          </a:p>
          <a:p>
            <a:pPr marL="609600" indent="-609600">
              <a:lnSpc>
                <a:spcPct val="90000"/>
              </a:lnSpc>
              <a:spcBef>
                <a:spcPct val="20000"/>
              </a:spcBef>
              <a:buClr>
                <a:schemeClr val="hlink"/>
              </a:buClr>
              <a:buFont typeface="Wingdings" pitchFamily="2" charset="2"/>
              <a:buNone/>
            </a:pPr>
            <a:endParaRPr lang="en-US" sz="2000" dirty="0"/>
          </a:p>
          <a:p>
            <a:pPr marL="609600" indent="-609600">
              <a:lnSpc>
                <a:spcPct val="90000"/>
              </a:lnSpc>
              <a:spcBef>
                <a:spcPct val="20000"/>
              </a:spcBef>
              <a:buClr>
                <a:schemeClr val="hlink"/>
              </a:buClr>
              <a:buFont typeface="Wingdings" pitchFamily="2" charset="2"/>
              <a:buChar char="§"/>
            </a:pPr>
            <a:endParaRPr lang="en-US" sz="2000" dirty="0"/>
          </a:p>
        </p:txBody>
      </p:sp>
      <p:sp>
        <p:nvSpPr>
          <p:cNvPr id="29701"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DATA LIBRARIES: CONTINUED</a:t>
            </a:r>
          </a:p>
        </p:txBody>
      </p:sp>
      <p:sp>
        <p:nvSpPr>
          <p:cNvPr id="29707" name="Text Box 11"/>
          <p:cNvSpPr txBox="1">
            <a:spLocks noChangeArrowheads="1"/>
          </p:cNvSpPr>
          <p:nvPr/>
        </p:nvSpPr>
        <p:spPr bwMode="auto">
          <a:xfrm>
            <a:off x="3155950" y="2133600"/>
            <a:ext cx="806450" cy="396875"/>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Georgia" pitchFamily="18" charset="0"/>
              </a:rPr>
              <a:t>Files</a:t>
            </a:r>
          </a:p>
        </p:txBody>
      </p:sp>
      <p:sp>
        <p:nvSpPr>
          <p:cNvPr id="29708" name="Text Box 12"/>
          <p:cNvSpPr txBox="1">
            <a:spLocks noChangeArrowheads="1"/>
          </p:cNvSpPr>
          <p:nvPr/>
        </p:nvSpPr>
        <p:spPr bwMode="auto">
          <a:xfrm>
            <a:off x="2508250" y="4700588"/>
            <a:ext cx="1392238" cy="396875"/>
          </a:xfrm>
          <a:prstGeom prst="rect">
            <a:avLst/>
          </a:prstGeom>
          <a:noFill/>
          <a:ln w="9525">
            <a:noFill/>
            <a:miter lim="800000"/>
            <a:headEnd/>
            <a:tailEnd/>
          </a:ln>
          <a:effectLst/>
        </p:spPr>
        <p:txBody>
          <a:bodyPr wrap="none">
            <a:spAutoFit/>
          </a:bodyPr>
          <a:lstStyle/>
          <a:p>
            <a:r>
              <a:rPr lang="en-US" sz="2000" b="1">
                <a:solidFill>
                  <a:schemeClr val="accent2"/>
                </a:solidFill>
                <a:latin typeface="Georgia" pitchFamily="18" charset="0"/>
              </a:rPr>
              <a:t>Libraries</a:t>
            </a:r>
          </a:p>
        </p:txBody>
      </p:sp>
      <p:pic>
        <p:nvPicPr>
          <p:cNvPr id="29719" name="Picture 23" descr="MCj02506630000[1]"/>
          <p:cNvPicPr>
            <a:picLocks noChangeAspect="1" noChangeArrowheads="1"/>
          </p:cNvPicPr>
          <p:nvPr/>
        </p:nvPicPr>
        <p:blipFill>
          <a:blip r:embed="rId3" cstate="print"/>
          <a:srcRect/>
          <a:stretch>
            <a:fillRect/>
          </a:stretch>
        </p:blipFill>
        <p:spPr bwMode="auto">
          <a:xfrm>
            <a:off x="4495800" y="2286000"/>
            <a:ext cx="3200400" cy="4038600"/>
          </a:xfrm>
          <a:prstGeom prst="rect">
            <a:avLst/>
          </a:prstGeom>
          <a:noFill/>
        </p:spPr>
      </p:pic>
      <p:pic>
        <p:nvPicPr>
          <p:cNvPr id="29720" name="Picture 24" descr="MCj04134860000[1]"/>
          <p:cNvPicPr>
            <a:picLocks noChangeAspect="1" noChangeArrowheads="1"/>
          </p:cNvPicPr>
          <p:nvPr/>
        </p:nvPicPr>
        <p:blipFill>
          <a:blip r:embed="rId4" cstate="print"/>
          <a:srcRect/>
          <a:stretch>
            <a:fillRect/>
          </a:stretch>
        </p:blipFill>
        <p:spPr bwMode="auto">
          <a:xfrm>
            <a:off x="1524000" y="2944813"/>
            <a:ext cx="1676400" cy="1093787"/>
          </a:xfrm>
          <a:prstGeom prst="rect">
            <a:avLst/>
          </a:prstGeom>
          <a:noFill/>
        </p:spPr>
      </p:pic>
      <p:sp>
        <p:nvSpPr>
          <p:cNvPr id="29721" name="Line 25"/>
          <p:cNvSpPr>
            <a:spLocks noChangeShapeType="1"/>
          </p:cNvSpPr>
          <p:nvPr/>
        </p:nvSpPr>
        <p:spPr bwMode="auto">
          <a:xfrm flipH="1">
            <a:off x="2743200" y="2590800"/>
            <a:ext cx="304800" cy="304800"/>
          </a:xfrm>
          <a:prstGeom prst="line">
            <a:avLst/>
          </a:prstGeom>
          <a:noFill/>
          <a:ln w="25400">
            <a:solidFill>
              <a:schemeClr val="tx1"/>
            </a:solidFill>
            <a:round/>
            <a:headEnd/>
            <a:tailEnd type="triangle" w="med" len="med"/>
          </a:ln>
          <a:effectLst/>
        </p:spPr>
        <p:txBody>
          <a:bodyPr/>
          <a:lstStyle/>
          <a:p>
            <a:endParaRPr lang="en-US"/>
          </a:p>
        </p:txBody>
      </p:sp>
      <p:sp>
        <p:nvSpPr>
          <p:cNvPr id="29722" name="Line 26"/>
          <p:cNvSpPr>
            <a:spLocks noChangeShapeType="1"/>
          </p:cNvSpPr>
          <p:nvPr/>
        </p:nvSpPr>
        <p:spPr bwMode="auto">
          <a:xfrm>
            <a:off x="4267200" y="2514600"/>
            <a:ext cx="457200" cy="152400"/>
          </a:xfrm>
          <a:prstGeom prst="line">
            <a:avLst/>
          </a:prstGeom>
          <a:noFill/>
          <a:ln w="25400">
            <a:solidFill>
              <a:schemeClr val="tx1"/>
            </a:solidFill>
            <a:round/>
            <a:headEnd/>
            <a:tailEnd type="triangle" w="med" len="med"/>
          </a:ln>
          <a:effectLst/>
        </p:spPr>
        <p:txBody>
          <a:bodyPr/>
          <a:lstStyle/>
          <a:p>
            <a:endParaRPr lang="en-US"/>
          </a:p>
        </p:txBody>
      </p:sp>
      <p:sp>
        <p:nvSpPr>
          <p:cNvPr id="29723" name="Line 27"/>
          <p:cNvSpPr>
            <a:spLocks noChangeShapeType="1"/>
          </p:cNvSpPr>
          <p:nvPr/>
        </p:nvSpPr>
        <p:spPr bwMode="auto">
          <a:xfrm flipV="1">
            <a:off x="3657600" y="3657600"/>
            <a:ext cx="685800" cy="838200"/>
          </a:xfrm>
          <a:prstGeom prst="line">
            <a:avLst/>
          </a:prstGeom>
          <a:noFill/>
          <a:ln w="25400">
            <a:solidFill>
              <a:schemeClr val="tx1"/>
            </a:solidFill>
            <a:round/>
            <a:headEnd/>
            <a:tailEnd type="triangle" w="med" len="med"/>
          </a:ln>
          <a:effectLst/>
        </p:spPr>
        <p:txBody>
          <a:bodyPr/>
          <a:lstStyle/>
          <a:p>
            <a:endParaRPr lang="en-US"/>
          </a:p>
        </p:txBody>
      </p:sp>
      <p:sp>
        <p:nvSpPr>
          <p:cNvPr id="29724" name="Line 28"/>
          <p:cNvSpPr>
            <a:spLocks noChangeShapeType="1"/>
          </p:cNvSpPr>
          <p:nvPr/>
        </p:nvSpPr>
        <p:spPr bwMode="auto">
          <a:xfrm flipV="1">
            <a:off x="3810000" y="4038600"/>
            <a:ext cx="762000" cy="533400"/>
          </a:xfrm>
          <a:prstGeom prst="line">
            <a:avLst/>
          </a:prstGeom>
          <a:noFill/>
          <a:ln w="25400">
            <a:solidFill>
              <a:schemeClr val="tx1"/>
            </a:solidFill>
            <a:round/>
            <a:headEnd/>
            <a:tailEnd type="triangle" w="med" len="med"/>
          </a:ln>
          <a:effectLst/>
        </p:spPr>
        <p:txBody>
          <a:bodyPr/>
          <a:lstStyle/>
          <a:p>
            <a:endParaRPr lang="en-US"/>
          </a:p>
        </p:txBody>
      </p:sp>
      <p:sp>
        <p:nvSpPr>
          <p:cNvPr id="29725" name="Line 29"/>
          <p:cNvSpPr>
            <a:spLocks noChangeShapeType="1"/>
          </p:cNvSpPr>
          <p:nvPr/>
        </p:nvSpPr>
        <p:spPr bwMode="auto">
          <a:xfrm flipV="1">
            <a:off x="3962400" y="4572000"/>
            <a:ext cx="685800" cy="228600"/>
          </a:xfrm>
          <a:prstGeom prst="line">
            <a:avLst/>
          </a:prstGeom>
          <a:noFill/>
          <a:ln w="25400">
            <a:solidFill>
              <a:schemeClr val="tx1"/>
            </a:solidFill>
            <a:round/>
            <a:headEnd/>
            <a:tailEnd type="triangle" w="med" len="med"/>
          </a:ln>
          <a:effec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3ECC1388-DE8E-4ADC-BCC3-A16B97106830}" type="slidenum">
              <a:rPr lang="en-US"/>
              <a:pPr/>
              <a:t>26</a:t>
            </a:fld>
            <a:endParaRPr lang="en-US"/>
          </a:p>
        </p:txBody>
      </p:sp>
      <p:sp>
        <p:nvSpPr>
          <p:cNvPr id="30724" name="Rectangle 4"/>
          <p:cNvSpPr>
            <a:spLocks noChangeArrowheads="1"/>
          </p:cNvSpPr>
          <p:nvPr/>
        </p:nvSpPr>
        <p:spPr bwMode="auto">
          <a:xfrm>
            <a:off x="457200" y="806450"/>
            <a:ext cx="8229600" cy="9461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400" dirty="0">
                <a:latin typeface="Calibri" pitchFamily="34" charset="0"/>
              </a:rPr>
              <a:t>You can think of a SAS data library as a drawer in a filing cabinet </a:t>
            </a:r>
            <a:endParaRPr lang="en-US" sz="2400" dirty="0" smtClean="0">
              <a:latin typeface="Calibri" pitchFamily="34" charset="0"/>
            </a:endParaRPr>
          </a:p>
          <a:p>
            <a:pPr marL="609600" indent="-609600">
              <a:lnSpc>
                <a:spcPct val="90000"/>
              </a:lnSpc>
              <a:spcBef>
                <a:spcPct val="20000"/>
              </a:spcBef>
              <a:buClr>
                <a:schemeClr val="hlink"/>
              </a:buClr>
              <a:buFont typeface="Wingdings" pitchFamily="2" charset="2"/>
              <a:buNone/>
            </a:pPr>
            <a:r>
              <a:rPr lang="en-US" sz="2400" dirty="0" smtClean="0">
                <a:latin typeface="Calibri" pitchFamily="34" charset="0"/>
              </a:rPr>
              <a:t>and a SAS </a:t>
            </a:r>
            <a:r>
              <a:rPr lang="en-US" sz="2400" dirty="0">
                <a:latin typeface="Calibri" pitchFamily="34" charset="0"/>
              </a:rPr>
              <a:t>data set as one of the file folders in the drawer</a:t>
            </a:r>
            <a:r>
              <a:rPr lang="en-US" sz="2400" dirty="0" smtClean="0">
                <a:latin typeface="Calibri" pitchFamily="34" charset="0"/>
              </a:rPr>
              <a:t>.</a:t>
            </a:r>
            <a:endParaRPr lang="en-US" sz="2400" dirty="0">
              <a:latin typeface="Calibri" pitchFamily="34" charset="0"/>
            </a:endParaRPr>
          </a:p>
        </p:txBody>
      </p:sp>
      <p:sp>
        <p:nvSpPr>
          <p:cNvPr id="3072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DATA LIBRARIES: CONTINUED</a:t>
            </a:r>
          </a:p>
        </p:txBody>
      </p:sp>
      <p:sp>
        <p:nvSpPr>
          <p:cNvPr id="30727" name="Text Box 7"/>
          <p:cNvSpPr txBox="1">
            <a:spLocks noChangeArrowheads="1"/>
          </p:cNvSpPr>
          <p:nvPr/>
        </p:nvSpPr>
        <p:spPr bwMode="auto">
          <a:xfrm>
            <a:off x="3494088" y="4043363"/>
            <a:ext cx="901700" cy="396875"/>
          </a:xfrm>
          <a:prstGeom prst="rect">
            <a:avLst/>
          </a:prstGeom>
          <a:noFill/>
          <a:ln w="9525">
            <a:noFill/>
            <a:miter lim="800000"/>
            <a:headEnd/>
            <a:tailEnd/>
          </a:ln>
          <a:effectLst/>
        </p:spPr>
        <p:txBody>
          <a:bodyPr wrap="none">
            <a:spAutoFit/>
          </a:bodyPr>
          <a:lstStyle/>
          <a:p>
            <a:r>
              <a:rPr lang="en-US" sz="2000" b="1">
                <a:solidFill>
                  <a:schemeClr val="accent2"/>
                </a:solidFill>
                <a:latin typeface="Georgia" pitchFamily="18" charset="0"/>
              </a:rPr>
              <a:t>libref</a:t>
            </a:r>
          </a:p>
        </p:txBody>
      </p:sp>
      <p:pic>
        <p:nvPicPr>
          <p:cNvPr id="30728" name="Picture 8" descr="MCj02506630000[1]"/>
          <p:cNvPicPr>
            <a:picLocks noChangeAspect="1" noChangeArrowheads="1"/>
          </p:cNvPicPr>
          <p:nvPr/>
        </p:nvPicPr>
        <p:blipFill>
          <a:blip r:embed="rId3" cstate="print"/>
          <a:srcRect/>
          <a:stretch>
            <a:fillRect/>
          </a:stretch>
        </p:blipFill>
        <p:spPr bwMode="auto">
          <a:xfrm>
            <a:off x="5257800" y="1905000"/>
            <a:ext cx="3429000" cy="4191000"/>
          </a:xfrm>
          <a:prstGeom prst="rect">
            <a:avLst/>
          </a:prstGeom>
          <a:noFill/>
        </p:spPr>
      </p:pic>
      <p:sp>
        <p:nvSpPr>
          <p:cNvPr id="30735" name="Rectangle 15"/>
          <p:cNvSpPr>
            <a:spLocks noChangeArrowheads="1"/>
          </p:cNvSpPr>
          <p:nvPr/>
        </p:nvSpPr>
        <p:spPr bwMode="auto">
          <a:xfrm>
            <a:off x="998538" y="1997075"/>
            <a:ext cx="4038600" cy="20129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000"/>
              <a:t>Regardless of which host</a:t>
            </a:r>
          </a:p>
          <a:p>
            <a:pPr marL="609600" indent="-609600">
              <a:lnSpc>
                <a:spcPct val="90000"/>
              </a:lnSpc>
              <a:spcBef>
                <a:spcPct val="20000"/>
              </a:spcBef>
              <a:buClr>
                <a:schemeClr val="hlink"/>
              </a:buClr>
              <a:buFont typeface="Wingdings" pitchFamily="2" charset="2"/>
              <a:buNone/>
            </a:pPr>
            <a:r>
              <a:rPr lang="en-US" sz="2000"/>
              <a:t>operating system you use, you</a:t>
            </a:r>
          </a:p>
          <a:p>
            <a:pPr marL="609600" indent="-609600">
              <a:lnSpc>
                <a:spcPct val="90000"/>
              </a:lnSpc>
              <a:spcBef>
                <a:spcPct val="20000"/>
              </a:spcBef>
              <a:buClr>
                <a:schemeClr val="hlink"/>
              </a:buClr>
              <a:buFont typeface="Wingdings" pitchFamily="2" charset="2"/>
              <a:buNone/>
            </a:pPr>
            <a:r>
              <a:rPr lang="en-US" sz="2000"/>
              <a:t>identify SAS data libraries by</a:t>
            </a:r>
          </a:p>
          <a:p>
            <a:pPr marL="609600" indent="-609600">
              <a:lnSpc>
                <a:spcPct val="90000"/>
              </a:lnSpc>
              <a:spcBef>
                <a:spcPct val="20000"/>
              </a:spcBef>
              <a:buClr>
                <a:schemeClr val="hlink"/>
              </a:buClr>
              <a:buFont typeface="Wingdings" pitchFamily="2" charset="2"/>
              <a:buNone/>
            </a:pPr>
            <a:r>
              <a:rPr lang="en-US" sz="2000"/>
              <a:t>assigning each a library reference</a:t>
            </a:r>
          </a:p>
          <a:p>
            <a:pPr marL="609600" indent="-609600">
              <a:lnSpc>
                <a:spcPct val="90000"/>
              </a:lnSpc>
              <a:spcBef>
                <a:spcPct val="20000"/>
              </a:spcBef>
              <a:buClr>
                <a:schemeClr val="hlink"/>
              </a:buClr>
              <a:buFont typeface="Wingdings" pitchFamily="2" charset="2"/>
              <a:buNone/>
            </a:pPr>
            <a:r>
              <a:rPr lang="en-US" sz="2000"/>
              <a:t>name (libref)	</a:t>
            </a:r>
          </a:p>
        </p:txBody>
      </p:sp>
      <p:sp>
        <p:nvSpPr>
          <p:cNvPr id="30736" name="Line 16"/>
          <p:cNvSpPr>
            <a:spLocks noChangeShapeType="1"/>
          </p:cNvSpPr>
          <p:nvPr/>
        </p:nvSpPr>
        <p:spPr bwMode="auto">
          <a:xfrm>
            <a:off x="4495800" y="4267200"/>
            <a:ext cx="914400" cy="0"/>
          </a:xfrm>
          <a:prstGeom prst="line">
            <a:avLst/>
          </a:prstGeom>
          <a:noFill/>
          <a:ln w="25400">
            <a:solidFill>
              <a:schemeClr val="tx1"/>
            </a:solidFill>
            <a:round/>
            <a:headEnd/>
            <a:tailEnd type="triangle" w="med" len="med"/>
          </a:ln>
          <a:effectLst/>
        </p:spPr>
        <p:txBody>
          <a:bodyPr/>
          <a:lstStyle/>
          <a:p>
            <a:endParaRPr lang="en-US"/>
          </a:p>
        </p:txBody>
      </p:sp>
      <p:sp>
        <p:nvSpPr>
          <p:cNvPr id="30737" name="Rectangle 17"/>
          <p:cNvSpPr>
            <a:spLocks noChangeArrowheads="1"/>
          </p:cNvSpPr>
          <p:nvPr/>
        </p:nvSpPr>
        <p:spPr bwMode="auto">
          <a:xfrm>
            <a:off x="357188" y="4678363"/>
            <a:ext cx="5662612" cy="1368425"/>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Char char="§"/>
            </a:pPr>
            <a:r>
              <a:rPr lang="en-US" sz="2400" dirty="0">
                <a:latin typeface="Calibri" pitchFamily="34" charset="0"/>
              </a:rPr>
              <a:t>The general form of a SAS file name is:</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chemeClr val="hlink"/>
              </a:buClr>
              <a:buFont typeface="Wingdings" pitchFamily="2" charset="2"/>
              <a:buNone/>
            </a:pPr>
            <a:r>
              <a:rPr lang="en-US" sz="2400" dirty="0">
                <a:latin typeface="Calibri" pitchFamily="34" charset="0"/>
              </a:rPr>
              <a:t>	</a:t>
            </a:r>
            <a:r>
              <a:rPr lang="en-US" sz="2400" i="1" dirty="0" err="1">
                <a:latin typeface="Calibri" pitchFamily="34" charset="0"/>
              </a:rPr>
              <a:t>libref.SAS</a:t>
            </a:r>
            <a:r>
              <a:rPr lang="en-US" sz="2400" i="1" dirty="0">
                <a:latin typeface="Calibri" pitchFamily="34" charset="0"/>
              </a:rPr>
              <a:t>-filename</a:t>
            </a:r>
            <a:r>
              <a:rPr lang="en-US" sz="2400" dirty="0">
                <a:latin typeface="Calibri" pitchFamily="34" charset="0"/>
              </a:rPr>
              <a:t> </a:t>
            </a:r>
          </a:p>
          <a:p>
            <a:pPr marL="609600" indent="-609600">
              <a:lnSpc>
                <a:spcPct val="90000"/>
              </a:lnSpc>
              <a:spcBef>
                <a:spcPct val="20000"/>
              </a:spcBef>
              <a:buClr>
                <a:schemeClr val="hlink"/>
              </a:buClr>
              <a:buFont typeface="Wingdings" pitchFamily="2" charset="2"/>
              <a:buNone/>
            </a:pPr>
            <a:r>
              <a:rPr lang="en-US" sz="2400" dirty="0">
                <a:latin typeface="Calibri" pitchFamily="34"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AAB448-D78B-4B59-9ED4-0E8E7242B4B6}" type="slidenum">
              <a:rPr lang="en-US"/>
              <a:pPr/>
              <a:t>27</a:t>
            </a:fld>
            <a:endParaRPr lang="en-US"/>
          </a:p>
        </p:txBody>
      </p:sp>
      <p:sp>
        <p:nvSpPr>
          <p:cNvPr id="31748" name="Rectangle 4"/>
          <p:cNvSpPr>
            <a:spLocks noChangeArrowheads="1"/>
          </p:cNvSpPr>
          <p:nvPr/>
        </p:nvSpPr>
        <p:spPr bwMode="auto">
          <a:xfrm>
            <a:off x="457200" y="1035050"/>
            <a:ext cx="8229600" cy="54419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Every SAS file has a </a:t>
            </a:r>
            <a:r>
              <a:rPr lang="en-US" sz="2600" b="1" dirty="0">
                <a:latin typeface="Calibri" pitchFamily="34" charset="0"/>
              </a:rPr>
              <a:t>two-level</a:t>
            </a:r>
            <a:r>
              <a:rPr lang="en-US" sz="2600" dirty="0">
                <a:latin typeface="Calibri" pitchFamily="34" charset="0"/>
              </a:rPr>
              <a:t> name. The first level determines whether the file is temporary or permanent.</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If you do not specify a </a:t>
            </a:r>
            <a:r>
              <a:rPr lang="en-US" sz="2600" dirty="0" err="1">
                <a:latin typeface="Calibri" pitchFamily="34" charset="0"/>
              </a:rPr>
              <a:t>libref</a:t>
            </a:r>
            <a:r>
              <a:rPr lang="en-US" sz="2600" dirty="0">
                <a:latin typeface="Calibri" pitchFamily="34" charset="0"/>
              </a:rPr>
              <a:t> (first-level name):</a:t>
            </a:r>
          </a:p>
          <a:p>
            <a:pPr marL="609600" indent="-6096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dirty="0">
                <a:latin typeface="Calibri" pitchFamily="34" charset="0"/>
              </a:rPr>
              <a:t>The default </a:t>
            </a:r>
            <a:r>
              <a:rPr lang="en-US" sz="2200" dirty="0" err="1">
                <a:latin typeface="Calibri" pitchFamily="34" charset="0"/>
              </a:rPr>
              <a:t>libref</a:t>
            </a:r>
            <a:r>
              <a:rPr lang="en-US" sz="2200" dirty="0">
                <a:latin typeface="Calibri" pitchFamily="34" charset="0"/>
              </a:rPr>
              <a:t> is </a:t>
            </a:r>
            <a:r>
              <a:rPr lang="en-US" sz="2200" b="1" dirty="0">
                <a:latin typeface="Calibri" pitchFamily="34" charset="0"/>
              </a:rPr>
              <a:t>WORK</a:t>
            </a:r>
            <a:r>
              <a:rPr lang="en-US" sz="2200" dirty="0">
                <a:latin typeface="Calibri" pitchFamily="34" charset="0"/>
              </a:rPr>
              <a:t>.</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dirty="0">
                <a:latin typeface="Calibri" pitchFamily="34" charset="0"/>
              </a:rPr>
              <a:t>The data set is </a:t>
            </a:r>
            <a:r>
              <a:rPr lang="en-US" sz="2200" b="1" dirty="0">
                <a:latin typeface="Calibri" pitchFamily="34" charset="0"/>
              </a:rPr>
              <a:t>temporary </a:t>
            </a:r>
            <a:r>
              <a:rPr lang="en-US" sz="2200" dirty="0">
                <a:latin typeface="Calibri" pitchFamily="34" charset="0"/>
              </a:rPr>
              <a:t>(Files are deleted when SAS session ends.)</a:t>
            </a:r>
          </a:p>
          <a:p>
            <a:pPr marL="609600" indent="-609600">
              <a:lnSpc>
                <a:spcPct val="90000"/>
              </a:lnSpc>
              <a:spcBef>
                <a:spcPct val="20000"/>
              </a:spcBef>
              <a:buClr>
                <a:srgbClr val="C00000"/>
              </a:buClr>
              <a:buFont typeface="Wingdings" pitchFamily="2" charset="2"/>
              <a:buChar char="Ø"/>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The </a:t>
            </a:r>
            <a:r>
              <a:rPr lang="en-US" sz="2600" b="1" dirty="0">
                <a:latin typeface="Calibri" pitchFamily="34" charset="0"/>
              </a:rPr>
              <a:t>LIBNAME</a:t>
            </a:r>
            <a:r>
              <a:rPr lang="en-US" sz="2600" dirty="0">
                <a:latin typeface="Calibri" pitchFamily="34" charset="0"/>
              </a:rPr>
              <a:t> statement is used to associate a </a:t>
            </a:r>
            <a:r>
              <a:rPr lang="en-US" sz="2600" i="1" dirty="0" err="1">
                <a:latin typeface="Calibri" pitchFamily="34" charset="0"/>
              </a:rPr>
              <a:t>libref</a:t>
            </a:r>
            <a:r>
              <a:rPr lang="en-US" sz="2600" dirty="0">
                <a:latin typeface="Calibri" pitchFamily="34" charset="0"/>
              </a:rPr>
              <a:t> (short for “SAS data library reference”) with a directory containing SAS data files. Once defined, a </a:t>
            </a:r>
            <a:r>
              <a:rPr lang="en-US" sz="2600" dirty="0" err="1">
                <a:latin typeface="Calibri" pitchFamily="34" charset="0"/>
              </a:rPr>
              <a:t>libref</a:t>
            </a:r>
            <a:r>
              <a:rPr lang="en-US" sz="2600" dirty="0">
                <a:latin typeface="Calibri" pitchFamily="34" charset="0"/>
              </a:rPr>
              <a:t> can be used repeatedly throughout a program</a:t>
            </a:r>
            <a:r>
              <a:rPr lang="en-US" sz="2600" dirty="0" smtClean="0">
                <a:latin typeface="Calibri" pitchFamily="34" charset="0"/>
              </a:rPr>
              <a:t>.</a:t>
            </a:r>
            <a:endParaRPr lang="en-US" sz="2600" dirty="0">
              <a:latin typeface="Calibri" pitchFamily="34" charset="0"/>
            </a:endParaRPr>
          </a:p>
        </p:txBody>
      </p:sp>
      <p:sp>
        <p:nvSpPr>
          <p:cNvPr id="3174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DATA LIBRARIES: CONTINUED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E58368-F100-4F1F-A7A3-217307D74D48}" type="slidenum">
              <a:rPr lang="en-US"/>
              <a:pPr/>
              <a:t>28</a:t>
            </a:fld>
            <a:endParaRPr lang="en-US"/>
          </a:p>
        </p:txBody>
      </p:sp>
      <p:sp>
        <p:nvSpPr>
          <p:cNvPr id="32772" name="Rectangle 4"/>
          <p:cNvSpPr>
            <a:spLocks noChangeArrowheads="1"/>
          </p:cNvSpPr>
          <p:nvPr/>
        </p:nvSpPr>
        <p:spPr bwMode="auto">
          <a:xfrm>
            <a:off x="457200" y="990600"/>
            <a:ext cx="8229600" cy="54419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General form of the LIBNAME statement:</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dirty="0">
                <a:latin typeface="Calibri" pitchFamily="34" charset="0"/>
              </a:rPr>
              <a:t>LIBNAME </a:t>
            </a:r>
            <a:r>
              <a:rPr lang="en-US" sz="2200" i="1" dirty="0" err="1">
                <a:latin typeface="Calibri" pitchFamily="34" charset="0"/>
              </a:rPr>
              <a:t>libref</a:t>
            </a:r>
            <a:r>
              <a:rPr lang="en-US" sz="2200" i="1" dirty="0">
                <a:latin typeface="Calibri" pitchFamily="34" charset="0"/>
              </a:rPr>
              <a:t> `SAS-data-library’ &lt;options&gt;</a:t>
            </a:r>
            <a:r>
              <a:rPr lang="en-US" sz="2200" dirty="0">
                <a:latin typeface="Calibri" pitchFamily="34" charset="0"/>
              </a:rPr>
              <a:t> ;</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i="1" dirty="0" err="1">
                <a:latin typeface="Calibri" pitchFamily="34" charset="0"/>
              </a:rPr>
              <a:t>libref</a:t>
            </a:r>
            <a:r>
              <a:rPr lang="en-US" sz="2200" i="1" dirty="0">
                <a:latin typeface="Calibri" pitchFamily="34" charset="0"/>
              </a:rPr>
              <a:t>:</a:t>
            </a:r>
            <a:r>
              <a:rPr lang="en-US" sz="2200" dirty="0">
                <a:latin typeface="Calibri" pitchFamily="34" charset="0"/>
              </a:rPr>
              <a:t>	   any valid SAS name (up to 8 characters long)</a:t>
            </a:r>
          </a:p>
          <a:p>
            <a:pPr marL="990600" lvl="1" indent="-533400">
              <a:lnSpc>
                <a:spcPct val="90000"/>
              </a:lnSpc>
              <a:spcBef>
                <a:spcPct val="20000"/>
              </a:spcBef>
              <a:buClr>
                <a:srgbClr val="0070C0"/>
              </a:buClr>
              <a:buFont typeface="Wingdings" pitchFamily="2" charset="2"/>
              <a:buChar char="Ø"/>
            </a:pPr>
            <a:endParaRPr lang="en-US" sz="1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200" i="1" dirty="0">
                <a:latin typeface="Calibri" pitchFamily="34" charset="0"/>
              </a:rPr>
              <a:t>SAS-data-library:</a:t>
            </a:r>
            <a:r>
              <a:rPr lang="en-US" sz="2200" dirty="0">
                <a:latin typeface="Calibri" pitchFamily="34" charset="0"/>
              </a:rPr>
              <a:t>	   a directory</a:t>
            </a:r>
          </a:p>
          <a:p>
            <a:pPr marL="990600" lvl="1" indent="-533400">
              <a:lnSpc>
                <a:spcPct val="90000"/>
              </a:lnSpc>
              <a:spcBef>
                <a:spcPct val="20000"/>
              </a:spcBef>
              <a:buClr>
                <a:srgbClr val="C00000"/>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Example:</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None/>
            </a:pPr>
            <a:r>
              <a:rPr lang="en-US" sz="2000" dirty="0">
                <a:latin typeface="SAS Monospace" pitchFamily="49" charset="0"/>
              </a:rPr>
              <a:t>	</a:t>
            </a:r>
            <a:r>
              <a:rPr lang="en-US" dirty="0">
                <a:latin typeface="SAS Monospace" pitchFamily="49" charset="0"/>
              </a:rPr>
              <a:t>LIBNAME </a:t>
            </a:r>
            <a:r>
              <a:rPr lang="en-US" dirty="0" err="1">
                <a:latin typeface="SAS Monospace" pitchFamily="49" charset="0"/>
              </a:rPr>
              <a:t>classlib</a:t>
            </a:r>
            <a:r>
              <a:rPr lang="en-US" dirty="0">
                <a:latin typeface="SAS Monospace" pitchFamily="49" charset="0"/>
              </a:rPr>
              <a:t> ‘C:\</a:t>
            </a:r>
            <a:r>
              <a:rPr lang="en-US" dirty="0" smtClean="0">
                <a:latin typeface="SAS Monospace" pitchFamily="49" charset="0"/>
              </a:rPr>
              <a:t>BIOS8900\SASDATA</a:t>
            </a:r>
            <a:r>
              <a:rPr lang="en-US" dirty="0">
                <a:latin typeface="SAS Monospace" pitchFamily="49" charset="0"/>
              </a:rPr>
              <a:t>’;</a:t>
            </a:r>
          </a:p>
          <a:p>
            <a:pPr marL="609600" indent="-609600">
              <a:lnSpc>
                <a:spcPct val="90000"/>
              </a:lnSpc>
              <a:spcBef>
                <a:spcPct val="20000"/>
              </a:spcBef>
              <a:buClr>
                <a:srgbClr val="C00000"/>
              </a:buClr>
              <a:buFont typeface="Wingdings" pitchFamily="2" charset="2"/>
              <a:buNone/>
            </a:pPr>
            <a:r>
              <a:rPr lang="en-US" dirty="0">
                <a:latin typeface="SAS Monospace" pitchFamily="49" charset="0"/>
              </a:rPr>
              <a:t>	PROC PRINT DATA=</a:t>
            </a:r>
            <a:r>
              <a:rPr lang="en-US" dirty="0" err="1">
                <a:latin typeface="SAS Monospace" pitchFamily="49" charset="0"/>
              </a:rPr>
              <a:t>classlib.lipids</a:t>
            </a:r>
            <a:r>
              <a:rPr lang="en-US" dirty="0">
                <a:latin typeface="SAS Monospace" pitchFamily="49" charset="0"/>
              </a:rPr>
              <a:t>;</a:t>
            </a:r>
          </a:p>
          <a:p>
            <a:pPr marL="609600" indent="-609600">
              <a:lnSpc>
                <a:spcPct val="90000"/>
              </a:lnSpc>
              <a:spcBef>
                <a:spcPct val="20000"/>
              </a:spcBef>
              <a:buClr>
                <a:srgbClr val="C00000"/>
              </a:buClr>
              <a:buFont typeface="Wingdings" pitchFamily="2" charset="2"/>
              <a:buNone/>
            </a:pPr>
            <a:r>
              <a:rPr lang="en-US" dirty="0">
                <a:latin typeface="SAS Monospace" pitchFamily="49" charset="0"/>
              </a:rPr>
              <a:t>	RUN;</a:t>
            </a:r>
          </a:p>
          <a:p>
            <a:pPr marL="609600" indent="-609600">
              <a:lnSpc>
                <a:spcPct val="90000"/>
              </a:lnSpc>
              <a:spcBef>
                <a:spcPct val="20000"/>
              </a:spcBef>
              <a:buClr>
                <a:srgbClr val="C00000"/>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In the example above, the LIBNAME statement associates the </a:t>
            </a:r>
            <a:r>
              <a:rPr lang="en-US" sz="2600" dirty="0" err="1">
                <a:latin typeface="Calibri" pitchFamily="34" charset="0"/>
              </a:rPr>
              <a:t>libref</a:t>
            </a:r>
            <a:r>
              <a:rPr lang="en-US" sz="2600" dirty="0">
                <a:latin typeface="Calibri" pitchFamily="34" charset="0"/>
              </a:rPr>
              <a:t> </a:t>
            </a:r>
            <a:r>
              <a:rPr lang="en-US" sz="2600" dirty="0" smtClean="0">
                <a:latin typeface="Calibri" pitchFamily="34" charset="0"/>
              </a:rPr>
              <a:t>‘</a:t>
            </a:r>
            <a:r>
              <a:rPr lang="en-US" sz="2600" dirty="0" err="1" smtClean="0">
                <a:latin typeface="Calibri" pitchFamily="34" charset="0"/>
              </a:rPr>
              <a:t>classlib</a:t>
            </a:r>
            <a:r>
              <a:rPr lang="en-US" sz="2600" dirty="0" smtClean="0">
                <a:latin typeface="Calibri" pitchFamily="34" charset="0"/>
              </a:rPr>
              <a:t>’ </a:t>
            </a:r>
            <a:r>
              <a:rPr lang="en-US" sz="2600" dirty="0">
                <a:latin typeface="Calibri" pitchFamily="34" charset="0"/>
              </a:rPr>
              <a:t>with the directory </a:t>
            </a:r>
            <a:r>
              <a:rPr lang="en-US" sz="2600" dirty="0" smtClean="0">
                <a:latin typeface="Calibri" pitchFamily="34" charset="0"/>
              </a:rPr>
              <a:t>‘C</a:t>
            </a:r>
            <a:r>
              <a:rPr lang="en-US" sz="2600" dirty="0">
                <a:latin typeface="Calibri" pitchFamily="34" charset="0"/>
              </a:rPr>
              <a:t>:\</a:t>
            </a:r>
            <a:r>
              <a:rPr lang="en-US" sz="2600" dirty="0" smtClean="0">
                <a:latin typeface="Calibri" pitchFamily="34" charset="0"/>
              </a:rPr>
              <a:t>BIOS8900\SASDATA’.</a:t>
            </a:r>
            <a:endParaRPr lang="en-US" sz="2600" dirty="0">
              <a:latin typeface="Calibri" pitchFamily="34" charset="0"/>
            </a:endParaRPr>
          </a:p>
        </p:txBody>
      </p:sp>
      <p:sp>
        <p:nvSpPr>
          <p:cNvPr id="3277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DATA LIBRARIES: CONTINUED</a:t>
            </a:r>
          </a:p>
        </p:txBody>
      </p:sp>
      <p:sp>
        <p:nvSpPr>
          <p:cNvPr id="5" name="Rectangle 4"/>
          <p:cNvSpPr/>
          <p:nvPr/>
        </p:nvSpPr>
        <p:spPr>
          <a:xfrm>
            <a:off x="881543" y="3810699"/>
            <a:ext cx="5824057" cy="1142301"/>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2607F1E6-840D-4785-9194-44BE1C3E7BEC}" type="slidenum">
              <a:rPr lang="en-US"/>
              <a:pPr/>
              <a:t>29</a:t>
            </a:fld>
            <a:endParaRPr lang="en-US"/>
          </a:p>
        </p:txBody>
      </p:sp>
      <p:sp>
        <p:nvSpPr>
          <p:cNvPr id="33798" name="Rectangle 6"/>
          <p:cNvSpPr>
            <a:spLocks noChangeArrowheads="1"/>
          </p:cNvSpPr>
          <p:nvPr/>
        </p:nvSpPr>
        <p:spPr bwMode="auto">
          <a:xfrm>
            <a:off x="457200" y="958850"/>
            <a:ext cx="8229600" cy="10985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You can store SAS data sets in a </a:t>
            </a:r>
            <a:r>
              <a:rPr lang="en-US" sz="2400" b="1" u="sng" dirty="0">
                <a:latin typeface="Calibri" pitchFamily="34" charset="0"/>
              </a:rPr>
              <a:t>temporary</a:t>
            </a:r>
            <a:r>
              <a:rPr lang="en-US" sz="2400" dirty="0">
                <a:latin typeface="Calibri" pitchFamily="34" charset="0"/>
              </a:rPr>
              <a:t> SAS data library by omitting the </a:t>
            </a:r>
            <a:r>
              <a:rPr lang="en-US" sz="2400" dirty="0" err="1">
                <a:latin typeface="Calibri" pitchFamily="34" charset="0"/>
              </a:rPr>
              <a:t>libref</a:t>
            </a:r>
            <a:r>
              <a:rPr lang="en-US" sz="2400" dirty="0">
                <a:latin typeface="Calibri" pitchFamily="34" charset="0"/>
              </a:rPr>
              <a:t> or by using the </a:t>
            </a:r>
            <a:r>
              <a:rPr lang="en-US" sz="2400" dirty="0" err="1">
                <a:latin typeface="Calibri" pitchFamily="34" charset="0"/>
              </a:rPr>
              <a:t>libref</a:t>
            </a:r>
            <a:r>
              <a:rPr lang="en-US" sz="2400" dirty="0">
                <a:latin typeface="Calibri" pitchFamily="34" charset="0"/>
              </a:rPr>
              <a:t> WORK (SAS always assign this for you).</a:t>
            </a:r>
          </a:p>
          <a:p>
            <a:pPr marL="609600" indent="-609600">
              <a:lnSpc>
                <a:spcPct val="90000"/>
              </a:lnSpc>
              <a:spcBef>
                <a:spcPct val="20000"/>
              </a:spcBef>
              <a:buClr>
                <a:schemeClr val="hlink"/>
              </a:buClr>
              <a:buFont typeface="Wingdings" pitchFamily="2" charset="2"/>
              <a:buChar char="§"/>
            </a:pPr>
            <a:endParaRPr lang="en-US" sz="2000" dirty="0"/>
          </a:p>
          <a:p>
            <a:pPr marL="609600" indent="-609600">
              <a:lnSpc>
                <a:spcPct val="90000"/>
              </a:lnSpc>
              <a:spcBef>
                <a:spcPct val="20000"/>
              </a:spcBef>
              <a:buClr>
                <a:schemeClr val="hlink"/>
              </a:buClr>
              <a:buFont typeface="Wingdings" pitchFamily="2" charset="2"/>
              <a:buNone/>
            </a:pPr>
            <a:r>
              <a:rPr lang="en-US" sz="2000" dirty="0"/>
              <a:t>	</a:t>
            </a:r>
          </a:p>
        </p:txBody>
      </p:sp>
      <p:sp>
        <p:nvSpPr>
          <p:cNvPr id="33799" name="Rectangle 7"/>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200" b="1" dirty="0">
                <a:solidFill>
                  <a:srgbClr val="002060"/>
                </a:solidFill>
                <a:latin typeface="Calibri" pitchFamily="34" charset="0"/>
              </a:rPr>
              <a:t>TEMPORARY/PERMANENT SAS DATA LIBRARIES</a:t>
            </a:r>
          </a:p>
        </p:txBody>
      </p:sp>
      <p:sp>
        <p:nvSpPr>
          <p:cNvPr id="33800" name="Text Box 8"/>
          <p:cNvSpPr txBox="1">
            <a:spLocks noChangeArrowheads="1"/>
          </p:cNvSpPr>
          <p:nvPr/>
        </p:nvSpPr>
        <p:spPr bwMode="auto">
          <a:xfrm>
            <a:off x="1355725" y="2141538"/>
            <a:ext cx="3825875" cy="1190625"/>
          </a:xfrm>
          <a:prstGeom prst="rect">
            <a:avLst/>
          </a:prstGeom>
          <a:noFill/>
          <a:ln w="9525">
            <a:noFill/>
            <a:miter lim="800000"/>
            <a:headEnd/>
            <a:tailEnd/>
          </a:ln>
          <a:effectLst/>
        </p:spPr>
        <p:txBody>
          <a:bodyPr>
            <a:spAutoFit/>
          </a:bodyPr>
          <a:lstStyle/>
          <a:p>
            <a:r>
              <a:rPr lang="en-US" dirty="0">
                <a:latin typeface="SAS Monospace" pitchFamily="49" charset="0"/>
              </a:rPr>
              <a:t>DATA one;</a:t>
            </a:r>
          </a:p>
          <a:p>
            <a:r>
              <a:rPr lang="en-US" dirty="0">
                <a:latin typeface="SAS Monospace" pitchFamily="49" charset="0"/>
              </a:rPr>
              <a:t>  INFILE xyz;		=</a:t>
            </a:r>
          </a:p>
          <a:p>
            <a:r>
              <a:rPr lang="en-US" dirty="0">
                <a:latin typeface="SAS Monospace" pitchFamily="49" charset="0"/>
              </a:rPr>
              <a:t>  INPUT a b c;</a:t>
            </a:r>
          </a:p>
          <a:p>
            <a:r>
              <a:rPr lang="en-US" dirty="0">
                <a:latin typeface="SAS Monospace" pitchFamily="49" charset="0"/>
              </a:rPr>
              <a:t>RUN;</a:t>
            </a:r>
          </a:p>
        </p:txBody>
      </p:sp>
      <p:sp>
        <p:nvSpPr>
          <p:cNvPr id="33801" name="Text Box 9"/>
          <p:cNvSpPr txBox="1">
            <a:spLocks noChangeArrowheads="1"/>
          </p:cNvSpPr>
          <p:nvPr/>
        </p:nvSpPr>
        <p:spPr bwMode="auto">
          <a:xfrm>
            <a:off x="5318125" y="2149475"/>
            <a:ext cx="2682875" cy="1190625"/>
          </a:xfrm>
          <a:prstGeom prst="rect">
            <a:avLst/>
          </a:prstGeom>
          <a:noFill/>
          <a:ln w="9525">
            <a:noFill/>
            <a:miter lim="800000"/>
            <a:headEnd/>
            <a:tailEnd/>
          </a:ln>
          <a:effectLst/>
        </p:spPr>
        <p:txBody>
          <a:bodyPr>
            <a:spAutoFit/>
          </a:bodyPr>
          <a:lstStyle/>
          <a:p>
            <a:r>
              <a:rPr lang="en-US">
                <a:latin typeface="SAS Monospace" pitchFamily="49" charset="0"/>
              </a:rPr>
              <a:t>DATA work.one;</a:t>
            </a:r>
          </a:p>
          <a:p>
            <a:r>
              <a:rPr lang="en-US">
                <a:latin typeface="SAS Monospace" pitchFamily="49" charset="0"/>
              </a:rPr>
              <a:t>  INFILE xyz;</a:t>
            </a:r>
          </a:p>
          <a:p>
            <a:r>
              <a:rPr lang="en-US">
                <a:latin typeface="SAS Monospace" pitchFamily="49" charset="0"/>
              </a:rPr>
              <a:t>  INPUT a b c;</a:t>
            </a:r>
          </a:p>
          <a:p>
            <a:r>
              <a:rPr lang="en-US">
                <a:latin typeface="SAS Monospace" pitchFamily="49" charset="0"/>
              </a:rPr>
              <a:t>RUN;</a:t>
            </a:r>
          </a:p>
        </p:txBody>
      </p:sp>
      <p:sp>
        <p:nvSpPr>
          <p:cNvPr id="33802" name="Rectangle 10"/>
          <p:cNvSpPr>
            <a:spLocks noChangeArrowheads="1"/>
          </p:cNvSpPr>
          <p:nvPr/>
        </p:nvSpPr>
        <p:spPr bwMode="auto">
          <a:xfrm>
            <a:off x="465138" y="3581400"/>
            <a:ext cx="8229600" cy="1098550"/>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You can </a:t>
            </a:r>
            <a:r>
              <a:rPr lang="en-US" sz="2400" b="1" u="sng" dirty="0">
                <a:latin typeface="Calibri" pitchFamily="34" charset="0"/>
              </a:rPr>
              <a:t>permanently</a:t>
            </a:r>
            <a:r>
              <a:rPr lang="en-US" sz="2400" dirty="0">
                <a:latin typeface="Calibri" pitchFamily="34" charset="0"/>
              </a:rPr>
              <a:t> store SAS data sets by using a </a:t>
            </a:r>
            <a:r>
              <a:rPr lang="en-US" sz="2400" dirty="0" err="1">
                <a:latin typeface="Calibri" pitchFamily="34" charset="0"/>
              </a:rPr>
              <a:t>libref</a:t>
            </a:r>
            <a:r>
              <a:rPr lang="en-US" sz="2400" dirty="0">
                <a:latin typeface="Calibri" pitchFamily="34" charset="0"/>
              </a:rPr>
              <a:t> other than WORK. The directory where you want to store your data must exist.</a:t>
            </a:r>
          </a:p>
          <a:p>
            <a:pPr marL="609600" indent="-609600">
              <a:lnSpc>
                <a:spcPct val="90000"/>
              </a:lnSpc>
              <a:spcBef>
                <a:spcPct val="20000"/>
              </a:spcBef>
              <a:buClr>
                <a:schemeClr val="hlink"/>
              </a:buClr>
              <a:buFont typeface="Wingdings" pitchFamily="2" charset="2"/>
              <a:buChar char="§"/>
            </a:pPr>
            <a:endParaRPr lang="en-US" sz="2000" dirty="0"/>
          </a:p>
          <a:p>
            <a:pPr marL="609600" indent="-609600">
              <a:lnSpc>
                <a:spcPct val="90000"/>
              </a:lnSpc>
              <a:spcBef>
                <a:spcPct val="20000"/>
              </a:spcBef>
              <a:buClr>
                <a:schemeClr val="hlink"/>
              </a:buClr>
              <a:buFont typeface="Wingdings" pitchFamily="2" charset="2"/>
              <a:buNone/>
            </a:pPr>
            <a:r>
              <a:rPr lang="en-US" sz="2000" dirty="0"/>
              <a:t>	</a:t>
            </a:r>
          </a:p>
        </p:txBody>
      </p:sp>
      <p:sp>
        <p:nvSpPr>
          <p:cNvPr id="33803" name="Text Box 11"/>
          <p:cNvSpPr txBox="1">
            <a:spLocks noChangeArrowheads="1"/>
          </p:cNvSpPr>
          <p:nvPr/>
        </p:nvSpPr>
        <p:spPr bwMode="auto">
          <a:xfrm>
            <a:off x="1338248" y="4721021"/>
            <a:ext cx="3825875" cy="1739900"/>
          </a:xfrm>
          <a:prstGeom prst="rect">
            <a:avLst/>
          </a:prstGeom>
          <a:noFill/>
          <a:ln w="9525">
            <a:noFill/>
            <a:miter lim="800000"/>
            <a:headEnd/>
            <a:tailEnd/>
          </a:ln>
          <a:effectLst/>
        </p:spPr>
        <p:txBody>
          <a:bodyPr>
            <a:spAutoFit/>
          </a:bodyPr>
          <a:lstStyle/>
          <a:p>
            <a:r>
              <a:rPr lang="en-US" dirty="0">
                <a:latin typeface="SAS Monospace" pitchFamily="49" charset="0"/>
              </a:rPr>
              <a:t>LIBNAME bios ‘Y:\BIOS7400’;</a:t>
            </a:r>
          </a:p>
          <a:p>
            <a:r>
              <a:rPr lang="en-US" dirty="0">
                <a:latin typeface="SAS Monospace" pitchFamily="49" charset="0"/>
              </a:rPr>
              <a:t>DATA one;</a:t>
            </a:r>
          </a:p>
          <a:p>
            <a:r>
              <a:rPr lang="en-US" dirty="0">
                <a:latin typeface="SAS Monospace" pitchFamily="49" charset="0"/>
              </a:rPr>
              <a:t>  INFILE xyz;		</a:t>
            </a:r>
          </a:p>
          <a:p>
            <a:r>
              <a:rPr lang="en-US" dirty="0">
                <a:latin typeface="SAS Monospace" pitchFamily="49" charset="0"/>
              </a:rPr>
              <a:t>  INPUT a b c;</a:t>
            </a:r>
          </a:p>
          <a:p>
            <a:r>
              <a:rPr lang="en-US" dirty="0">
                <a:latin typeface="SAS Monospace" pitchFamily="49" charset="0"/>
              </a:rPr>
              <a:t>RUN;</a:t>
            </a:r>
          </a:p>
        </p:txBody>
      </p:sp>
      <p:sp>
        <p:nvSpPr>
          <p:cNvPr id="9" name="Rectangle 8"/>
          <p:cNvSpPr/>
          <p:nvPr/>
        </p:nvSpPr>
        <p:spPr>
          <a:xfrm>
            <a:off x="1110143" y="2133600"/>
            <a:ext cx="6357457" cy="12192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4945" y="4656588"/>
            <a:ext cx="3996655" cy="1744211"/>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48821434-8BC0-4684-9C30-7B2F5524CFF8}" type="slidenum">
              <a:rPr lang="en-US"/>
              <a:pPr/>
              <a:t>3</a:t>
            </a:fld>
            <a:endParaRPr lang="en-US"/>
          </a:p>
        </p:txBody>
      </p:sp>
      <p:sp>
        <p:nvSpPr>
          <p:cNvPr id="5124"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INTRODUCTION TO SAS:CONTINUED	</a:t>
            </a:r>
          </a:p>
        </p:txBody>
      </p:sp>
      <p:sp>
        <p:nvSpPr>
          <p:cNvPr id="5125" name="Rectangle 5"/>
          <p:cNvSpPr>
            <a:spLocks noChangeArrowheads="1"/>
          </p:cNvSpPr>
          <p:nvPr/>
        </p:nvSpPr>
        <p:spPr bwMode="auto">
          <a:xfrm>
            <a:off x="457200" y="742950"/>
            <a:ext cx="8229600" cy="1162050"/>
          </a:xfrm>
          <a:prstGeom prst="rect">
            <a:avLst/>
          </a:prstGeom>
          <a:noFill/>
          <a:ln w="9525">
            <a:noFill/>
            <a:miter lim="800000"/>
            <a:headEnd/>
            <a:tailEnd/>
          </a:ln>
          <a:effectLst/>
        </p:spPr>
        <p:txBody>
          <a:bodyPr/>
          <a:lstStyle/>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SAS consists of a data-handling language and a library of procedures that work together as a system. A supervisor program controls the execution of your SAS job.</a:t>
            </a:r>
          </a:p>
          <a:p>
            <a:pPr marL="342900" indent="-342900">
              <a:lnSpc>
                <a:spcPct val="90000"/>
              </a:lnSpc>
              <a:spcBef>
                <a:spcPct val="20000"/>
              </a:spcBef>
              <a:buClr>
                <a:schemeClr val="hlink"/>
              </a:buClr>
              <a:buFont typeface="Wingdings" pitchFamily="2" charset="2"/>
              <a:buChar char="§"/>
            </a:pPr>
            <a:endParaRPr lang="en-US" sz="2400" dirty="0">
              <a:latin typeface="Calibri" pitchFamily="34" charset="0"/>
            </a:endParaRPr>
          </a:p>
        </p:txBody>
      </p:sp>
      <p:sp>
        <p:nvSpPr>
          <p:cNvPr id="5126" name="Rectangle 6"/>
          <p:cNvSpPr>
            <a:spLocks noChangeArrowheads="1"/>
          </p:cNvSpPr>
          <p:nvPr/>
        </p:nvSpPr>
        <p:spPr bwMode="auto">
          <a:xfrm>
            <a:off x="838200" y="2068513"/>
            <a:ext cx="2362200" cy="1066800"/>
          </a:xfrm>
          <a:prstGeom prst="rect">
            <a:avLst/>
          </a:prstGeom>
          <a:noFill/>
          <a:ln w="19050">
            <a:solidFill>
              <a:schemeClr val="tx1"/>
            </a:solidFill>
            <a:miter lim="800000"/>
            <a:headEnd/>
            <a:tailEnd/>
          </a:ln>
          <a:effectLst/>
        </p:spPr>
        <p:txBody>
          <a:bodyPr wrap="none" anchor="ctr"/>
          <a:lstStyle/>
          <a:p>
            <a:endParaRPr lang="en-US"/>
          </a:p>
        </p:txBody>
      </p:sp>
      <p:sp>
        <p:nvSpPr>
          <p:cNvPr id="5127" name="Line 7"/>
          <p:cNvSpPr>
            <a:spLocks noChangeShapeType="1"/>
          </p:cNvSpPr>
          <p:nvPr/>
        </p:nvSpPr>
        <p:spPr bwMode="auto">
          <a:xfrm>
            <a:off x="3530600" y="2601913"/>
            <a:ext cx="1828800" cy="0"/>
          </a:xfrm>
          <a:prstGeom prst="line">
            <a:avLst/>
          </a:prstGeom>
          <a:noFill/>
          <a:ln w="25400">
            <a:solidFill>
              <a:schemeClr val="tx1"/>
            </a:solidFill>
            <a:round/>
            <a:headEnd/>
            <a:tailEnd type="triangle" w="med" len="med"/>
          </a:ln>
          <a:effectLst/>
        </p:spPr>
        <p:txBody>
          <a:bodyPr/>
          <a:lstStyle/>
          <a:p>
            <a:endParaRPr lang="en-US"/>
          </a:p>
        </p:txBody>
      </p:sp>
      <p:sp>
        <p:nvSpPr>
          <p:cNvPr id="5128" name="Text Box 8"/>
          <p:cNvSpPr txBox="1">
            <a:spLocks noChangeArrowheads="1"/>
          </p:cNvSpPr>
          <p:nvPr/>
        </p:nvSpPr>
        <p:spPr bwMode="auto">
          <a:xfrm>
            <a:off x="1055688" y="2387600"/>
            <a:ext cx="1916112" cy="366713"/>
          </a:xfrm>
          <a:prstGeom prst="rect">
            <a:avLst/>
          </a:prstGeom>
          <a:noFill/>
          <a:ln w="9525">
            <a:noFill/>
            <a:miter lim="800000"/>
            <a:headEnd/>
            <a:tailEnd/>
          </a:ln>
          <a:effectLst/>
        </p:spPr>
        <p:txBody>
          <a:bodyPr wrap="none">
            <a:spAutoFit/>
          </a:bodyPr>
          <a:lstStyle/>
          <a:p>
            <a:r>
              <a:rPr lang="en-US" b="1">
                <a:solidFill>
                  <a:schemeClr val="accent2"/>
                </a:solidFill>
                <a:latin typeface="Georgia" pitchFamily="18" charset="0"/>
              </a:rPr>
              <a:t>SAS Statement</a:t>
            </a:r>
          </a:p>
        </p:txBody>
      </p:sp>
      <p:sp>
        <p:nvSpPr>
          <p:cNvPr id="5129" name="Rectangle 9"/>
          <p:cNvSpPr>
            <a:spLocks noChangeArrowheads="1"/>
          </p:cNvSpPr>
          <p:nvPr/>
        </p:nvSpPr>
        <p:spPr bwMode="auto">
          <a:xfrm>
            <a:off x="5595938" y="2025650"/>
            <a:ext cx="2362200" cy="1066800"/>
          </a:xfrm>
          <a:prstGeom prst="rect">
            <a:avLst/>
          </a:prstGeom>
          <a:noFill/>
          <a:ln w="19050">
            <a:solidFill>
              <a:schemeClr val="tx1"/>
            </a:solidFill>
            <a:miter lim="800000"/>
            <a:headEnd/>
            <a:tailEnd/>
          </a:ln>
          <a:effectLst/>
        </p:spPr>
        <p:txBody>
          <a:bodyPr wrap="none" anchor="ctr"/>
          <a:lstStyle/>
          <a:p>
            <a:endParaRPr lang="en-US"/>
          </a:p>
        </p:txBody>
      </p:sp>
      <p:sp>
        <p:nvSpPr>
          <p:cNvPr id="5130" name="Text Box 10"/>
          <p:cNvSpPr txBox="1">
            <a:spLocks noChangeArrowheads="1"/>
          </p:cNvSpPr>
          <p:nvPr/>
        </p:nvSpPr>
        <p:spPr bwMode="auto">
          <a:xfrm>
            <a:off x="5813425" y="2344738"/>
            <a:ext cx="2006600" cy="366712"/>
          </a:xfrm>
          <a:prstGeom prst="rect">
            <a:avLst/>
          </a:prstGeom>
          <a:noFill/>
          <a:ln w="9525">
            <a:noFill/>
            <a:miter lim="800000"/>
            <a:headEnd/>
            <a:tailEnd/>
          </a:ln>
          <a:effectLst/>
        </p:spPr>
        <p:txBody>
          <a:bodyPr wrap="none">
            <a:spAutoFit/>
          </a:bodyPr>
          <a:lstStyle/>
          <a:p>
            <a:r>
              <a:rPr lang="en-US" b="1">
                <a:solidFill>
                  <a:schemeClr val="accent2"/>
                </a:solidFill>
                <a:latin typeface="Georgia" pitchFamily="18" charset="0"/>
              </a:rPr>
              <a:t>SAS Supervisor</a:t>
            </a:r>
          </a:p>
        </p:txBody>
      </p:sp>
      <p:sp>
        <p:nvSpPr>
          <p:cNvPr id="5131" name="Text Box 11"/>
          <p:cNvSpPr txBox="1">
            <a:spLocks noChangeArrowheads="1"/>
          </p:cNvSpPr>
          <p:nvPr/>
        </p:nvSpPr>
        <p:spPr bwMode="auto">
          <a:xfrm>
            <a:off x="3733800" y="2640013"/>
            <a:ext cx="1323975" cy="366712"/>
          </a:xfrm>
          <a:prstGeom prst="rect">
            <a:avLst/>
          </a:prstGeom>
          <a:noFill/>
          <a:ln w="9525">
            <a:noFill/>
            <a:miter lim="800000"/>
            <a:headEnd/>
            <a:tailEnd/>
          </a:ln>
          <a:effectLst/>
        </p:spPr>
        <p:txBody>
          <a:bodyPr wrap="none">
            <a:spAutoFit/>
          </a:bodyPr>
          <a:lstStyle/>
          <a:p>
            <a:r>
              <a:rPr lang="en-US">
                <a:latin typeface="Georgia" pitchFamily="18" charset="0"/>
              </a:rPr>
              <a:t>invoke SAS</a:t>
            </a:r>
          </a:p>
        </p:txBody>
      </p:sp>
      <p:sp>
        <p:nvSpPr>
          <p:cNvPr id="5132" name="Rectangle 12"/>
          <p:cNvSpPr>
            <a:spLocks noChangeArrowheads="1"/>
          </p:cNvSpPr>
          <p:nvPr/>
        </p:nvSpPr>
        <p:spPr bwMode="auto">
          <a:xfrm>
            <a:off x="344488" y="3440113"/>
            <a:ext cx="874712" cy="838200"/>
          </a:xfrm>
          <a:prstGeom prst="rect">
            <a:avLst/>
          </a:prstGeom>
          <a:noFill/>
          <a:ln w="19050">
            <a:solidFill>
              <a:schemeClr val="tx1"/>
            </a:solidFill>
            <a:miter lim="800000"/>
            <a:headEnd/>
            <a:tailEnd/>
          </a:ln>
          <a:effectLst/>
        </p:spPr>
        <p:txBody>
          <a:bodyPr wrap="none" anchor="ctr"/>
          <a:lstStyle/>
          <a:p>
            <a:endParaRPr lang="en-US"/>
          </a:p>
        </p:txBody>
      </p:sp>
      <p:sp>
        <p:nvSpPr>
          <p:cNvPr id="5133" name="Text Box 13"/>
          <p:cNvSpPr txBox="1">
            <a:spLocks noChangeArrowheads="1"/>
          </p:cNvSpPr>
          <p:nvPr/>
        </p:nvSpPr>
        <p:spPr bwMode="auto">
          <a:xfrm>
            <a:off x="414338" y="3517900"/>
            <a:ext cx="796925"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RAW</a:t>
            </a:r>
          </a:p>
          <a:p>
            <a:pPr algn="ctr"/>
            <a:r>
              <a:rPr lang="en-US" b="1">
                <a:solidFill>
                  <a:schemeClr val="accent2"/>
                </a:solidFill>
                <a:latin typeface="Georgia" pitchFamily="18" charset="0"/>
              </a:rPr>
              <a:t>Data</a:t>
            </a:r>
          </a:p>
        </p:txBody>
      </p:sp>
      <p:sp>
        <p:nvSpPr>
          <p:cNvPr id="5135" name="Line 15"/>
          <p:cNvSpPr>
            <a:spLocks noChangeShapeType="1"/>
          </p:cNvSpPr>
          <p:nvPr/>
        </p:nvSpPr>
        <p:spPr bwMode="auto">
          <a:xfrm>
            <a:off x="1295400" y="3821113"/>
            <a:ext cx="304800" cy="0"/>
          </a:xfrm>
          <a:prstGeom prst="line">
            <a:avLst/>
          </a:prstGeom>
          <a:noFill/>
          <a:ln w="19050">
            <a:solidFill>
              <a:schemeClr val="tx1"/>
            </a:solidFill>
            <a:round/>
            <a:headEnd/>
            <a:tailEnd type="triangle" w="med" len="med"/>
          </a:ln>
          <a:effectLst/>
        </p:spPr>
        <p:txBody>
          <a:bodyPr/>
          <a:lstStyle/>
          <a:p>
            <a:endParaRPr lang="en-US"/>
          </a:p>
        </p:txBody>
      </p:sp>
      <p:sp>
        <p:nvSpPr>
          <p:cNvPr id="5136" name="Rectangle 16"/>
          <p:cNvSpPr>
            <a:spLocks noChangeArrowheads="1"/>
          </p:cNvSpPr>
          <p:nvPr/>
        </p:nvSpPr>
        <p:spPr bwMode="auto">
          <a:xfrm>
            <a:off x="1762125" y="3440113"/>
            <a:ext cx="1276350" cy="838200"/>
          </a:xfrm>
          <a:prstGeom prst="rect">
            <a:avLst/>
          </a:prstGeom>
          <a:noFill/>
          <a:ln w="19050">
            <a:solidFill>
              <a:schemeClr val="tx1"/>
            </a:solidFill>
            <a:miter lim="800000"/>
            <a:headEnd/>
            <a:tailEnd/>
          </a:ln>
          <a:effectLst/>
        </p:spPr>
        <p:txBody>
          <a:bodyPr wrap="none" anchor="ctr"/>
          <a:lstStyle/>
          <a:p>
            <a:endParaRPr lang="en-US"/>
          </a:p>
        </p:txBody>
      </p:sp>
      <p:sp>
        <p:nvSpPr>
          <p:cNvPr id="5137" name="Text Box 17"/>
          <p:cNvSpPr txBox="1">
            <a:spLocks noChangeArrowheads="1"/>
          </p:cNvSpPr>
          <p:nvPr/>
        </p:nvSpPr>
        <p:spPr bwMode="auto">
          <a:xfrm>
            <a:off x="1727200" y="3517900"/>
            <a:ext cx="1362075"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Data</a:t>
            </a:r>
          </a:p>
          <a:p>
            <a:pPr algn="ctr"/>
            <a:r>
              <a:rPr lang="en-US" b="1">
                <a:solidFill>
                  <a:schemeClr val="accent2"/>
                </a:solidFill>
                <a:latin typeface="Georgia" pitchFamily="18" charset="0"/>
              </a:rPr>
              <a:t>Processor</a:t>
            </a:r>
          </a:p>
        </p:txBody>
      </p:sp>
      <p:sp>
        <p:nvSpPr>
          <p:cNvPr id="5138" name="Line 18"/>
          <p:cNvSpPr>
            <a:spLocks noChangeShapeType="1"/>
          </p:cNvSpPr>
          <p:nvPr/>
        </p:nvSpPr>
        <p:spPr bwMode="auto">
          <a:xfrm>
            <a:off x="3122613" y="3821113"/>
            <a:ext cx="382587" cy="0"/>
          </a:xfrm>
          <a:prstGeom prst="line">
            <a:avLst/>
          </a:prstGeom>
          <a:noFill/>
          <a:ln w="19050">
            <a:solidFill>
              <a:schemeClr val="tx1"/>
            </a:solidFill>
            <a:round/>
            <a:headEnd/>
            <a:tailEnd type="triangle" w="med" len="med"/>
          </a:ln>
          <a:effectLst/>
        </p:spPr>
        <p:txBody>
          <a:bodyPr/>
          <a:lstStyle/>
          <a:p>
            <a:endParaRPr lang="en-US"/>
          </a:p>
        </p:txBody>
      </p:sp>
      <p:sp>
        <p:nvSpPr>
          <p:cNvPr id="5139" name="Rectangle 19"/>
          <p:cNvSpPr>
            <a:spLocks noChangeArrowheads="1"/>
          </p:cNvSpPr>
          <p:nvPr/>
        </p:nvSpPr>
        <p:spPr bwMode="auto">
          <a:xfrm>
            <a:off x="3609975" y="3429000"/>
            <a:ext cx="1276350" cy="838200"/>
          </a:xfrm>
          <a:prstGeom prst="rect">
            <a:avLst/>
          </a:prstGeom>
          <a:noFill/>
          <a:ln w="19050">
            <a:solidFill>
              <a:schemeClr val="tx1"/>
            </a:solidFill>
            <a:miter lim="800000"/>
            <a:headEnd/>
            <a:tailEnd/>
          </a:ln>
          <a:effectLst/>
        </p:spPr>
        <p:txBody>
          <a:bodyPr wrap="none" anchor="ctr"/>
          <a:lstStyle/>
          <a:p>
            <a:endParaRPr lang="en-US"/>
          </a:p>
        </p:txBody>
      </p:sp>
      <p:sp>
        <p:nvSpPr>
          <p:cNvPr id="5140" name="Text Box 20"/>
          <p:cNvSpPr txBox="1">
            <a:spLocks noChangeArrowheads="1"/>
          </p:cNvSpPr>
          <p:nvPr/>
        </p:nvSpPr>
        <p:spPr bwMode="auto">
          <a:xfrm>
            <a:off x="3675063" y="3506788"/>
            <a:ext cx="1165225"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SAS</a:t>
            </a:r>
          </a:p>
          <a:p>
            <a:pPr algn="ctr"/>
            <a:r>
              <a:rPr lang="en-US" b="1">
                <a:solidFill>
                  <a:schemeClr val="accent2"/>
                </a:solidFill>
                <a:latin typeface="Georgia" pitchFamily="18" charset="0"/>
              </a:rPr>
              <a:t>Data Set</a:t>
            </a:r>
          </a:p>
        </p:txBody>
      </p:sp>
      <p:sp>
        <p:nvSpPr>
          <p:cNvPr id="5142" name="Rectangle 22"/>
          <p:cNvSpPr>
            <a:spLocks noChangeArrowheads="1"/>
          </p:cNvSpPr>
          <p:nvPr/>
        </p:nvSpPr>
        <p:spPr bwMode="auto">
          <a:xfrm>
            <a:off x="5449888" y="3425825"/>
            <a:ext cx="1636712" cy="838200"/>
          </a:xfrm>
          <a:prstGeom prst="rect">
            <a:avLst/>
          </a:prstGeom>
          <a:noFill/>
          <a:ln w="19050">
            <a:solidFill>
              <a:schemeClr val="tx1"/>
            </a:solidFill>
            <a:miter lim="800000"/>
            <a:headEnd/>
            <a:tailEnd/>
          </a:ln>
          <a:effectLst/>
        </p:spPr>
        <p:txBody>
          <a:bodyPr wrap="none" anchor="ctr"/>
          <a:lstStyle/>
          <a:p>
            <a:endParaRPr lang="en-US"/>
          </a:p>
        </p:txBody>
      </p:sp>
      <p:sp>
        <p:nvSpPr>
          <p:cNvPr id="5143" name="Text Box 23"/>
          <p:cNvSpPr txBox="1">
            <a:spLocks noChangeArrowheads="1"/>
          </p:cNvSpPr>
          <p:nvPr/>
        </p:nvSpPr>
        <p:spPr bwMode="auto">
          <a:xfrm>
            <a:off x="5405438" y="3503613"/>
            <a:ext cx="1744662" cy="641350"/>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Applications,</a:t>
            </a:r>
          </a:p>
          <a:p>
            <a:pPr algn="ctr"/>
            <a:r>
              <a:rPr lang="en-US" b="1">
                <a:solidFill>
                  <a:schemeClr val="accent2"/>
                </a:solidFill>
                <a:latin typeface="Georgia" pitchFamily="18" charset="0"/>
              </a:rPr>
              <a:t>Procedures</a:t>
            </a:r>
          </a:p>
        </p:txBody>
      </p:sp>
      <p:sp>
        <p:nvSpPr>
          <p:cNvPr id="5145" name="Rectangle 25"/>
          <p:cNvSpPr>
            <a:spLocks noChangeArrowheads="1"/>
          </p:cNvSpPr>
          <p:nvPr/>
        </p:nvSpPr>
        <p:spPr bwMode="auto">
          <a:xfrm>
            <a:off x="7688263" y="3408363"/>
            <a:ext cx="990600" cy="838200"/>
          </a:xfrm>
          <a:prstGeom prst="rect">
            <a:avLst/>
          </a:prstGeom>
          <a:noFill/>
          <a:ln w="19050">
            <a:solidFill>
              <a:schemeClr val="tx1"/>
            </a:solidFill>
            <a:miter lim="800000"/>
            <a:headEnd/>
            <a:tailEnd/>
          </a:ln>
          <a:effectLst/>
        </p:spPr>
        <p:txBody>
          <a:bodyPr wrap="none" anchor="ctr"/>
          <a:lstStyle/>
          <a:p>
            <a:endParaRPr lang="en-US"/>
          </a:p>
        </p:txBody>
      </p:sp>
      <p:sp>
        <p:nvSpPr>
          <p:cNvPr id="5146" name="Text Box 26"/>
          <p:cNvSpPr txBox="1">
            <a:spLocks noChangeArrowheads="1"/>
          </p:cNvSpPr>
          <p:nvPr/>
        </p:nvSpPr>
        <p:spPr bwMode="auto">
          <a:xfrm>
            <a:off x="7629525" y="3586163"/>
            <a:ext cx="1120775" cy="366712"/>
          </a:xfrm>
          <a:prstGeom prst="rect">
            <a:avLst/>
          </a:prstGeom>
          <a:noFill/>
          <a:ln w="9525">
            <a:noFill/>
            <a:miter lim="800000"/>
            <a:headEnd/>
            <a:tailEnd/>
          </a:ln>
          <a:effectLst/>
        </p:spPr>
        <p:txBody>
          <a:bodyPr wrap="none">
            <a:spAutoFit/>
          </a:bodyPr>
          <a:lstStyle/>
          <a:p>
            <a:pPr algn="ctr"/>
            <a:r>
              <a:rPr lang="en-US" b="1">
                <a:solidFill>
                  <a:schemeClr val="accent2"/>
                </a:solidFill>
                <a:latin typeface="Georgia" pitchFamily="18" charset="0"/>
              </a:rPr>
              <a:t>Reports</a:t>
            </a:r>
          </a:p>
        </p:txBody>
      </p:sp>
      <p:sp>
        <p:nvSpPr>
          <p:cNvPr id="5147" name="Line 27"/>
          <p:cNvSpPr>
            <a:spLocks noChangeShapeType="1"/>
          </p:cNvSpPr>
          <p:nvPr/>
        </p:nvSpPr>
        <p:spPr bwMode="auto">
          <a:xfrm>
            <a:off x="4962525" y="3821113"/>
            <a:ext cx="382588" cy="0"/>
          </a:xfrm>
          <a:prstGeom prst="line">
            <a:avLst/>
          </a:prstGeom>
          <a:noFill/>
          <a:ln w="19050">
            <a:solidFill>
              <a:schemeClr val="tx1"/>
            </a:solidFill>
            <a:round/>
            <a:headEnd/>
            <a:tailEnd type="triangle" w="med" len="med"/>
          </a:ln>
          <a:effectLst/>
        </p:spPr>
        <p:txBody>
          <a:bodyPr/>
          <a:lstStyle/>
          <a:p>
            <a:endParaRPr lang="en-US"/>
          </a:p>
        </p:txBody>
      </p:sp>
      <p:sp>
        <p:nvSpPr>
          <p:cNvPr id="5148" name="Line 28"/>
          <p:cNvSpPr>
            <a:spLocks noChangeShapeType="1"/>
          </p:cNvSpPr>
          <p:nvPr/>
        </p:nvSpPr>
        <p:spPr bwMode="auto">
          <a:xfrm>
            <a:off x="7172325" y="3810000"/>
            <a:ext cx="382588" cy="0"/>
          </a:xfrm>
          <a:prstGeom prst="line">
            <a:avLst/>
          </a:prstGeom>
          <a:noFill/>
          <a:ln w="19050">
            <a:solidFill>
              <a:schemeClr val="tx1"/>
            </a:solidFill>
            <a:round/>
            <a:headEnd/>
            <a:tailEnd type="triangle" w="med" len="med"/>
          </a:ln>
          <a:effectLst/>
        </p:spPr>
        <p:txBody>
          <a:bodyPr/>
          <a:lstStyle/>
          <a:p>
            <a:endParaRPr lang="en-US"/>
          </a:p>
        </p:txBody>
      </p:sp>
      <p:sp>
        <p:nvSpPr>
          <p:cNvPr id="5149" name="Rectangle 29"/>
          <p:cNvSpPr>
            <a:spLocks noChangeArrowheads="1"/>
          </p:cNvSpPr>
          <p:nvPr/>
        </p:nvSpPr>
        <p:spPr bwMode="auto">
          <a:xfrm>
            <a:off x="381000" y="4724400"/>
            <a:ext cx="8229600" cy="1162050"/>
          </a:xfrm>
          <a:prstGeom prst="rect">
            <a:avLst/>
          </a:prstGeom>
          <a:noFill/>
          <a:ln w="9525">
            <a:noFill/>
            <a:miter lim="800000"/>
            <a:headEnd/>
            <a:tailEnd/>
          </a:ln>
          <a:effectLst/>
        </p:spPr>
        <p:txBody>
          <a:bodyPr/>
          <a:lstStyle/>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The SAS System is comprised of numerous SAS products. This course will focus on base SAS software. Other SAS products that will be introduced include SAS/GRAPH, SAS/ACCESS, SAS/STAT, </a:t>
            </a:r>
            <a:r>
              <a:rPr lang="en-US" sz="2400" dirty="0" smtClean="0">
                <a:latin typeface="Calibri" pitchFamily="34" charset="0"/>
              </a:rPr>
              <a:t>SAS/SQL, and </a:t>
            </a:r>
            <a:r>
              <a:rPr lang="en-US" sz="2400" dirty="0">
                <a:latin typeface="Calibri" pitchFamily="34" charset="0"/>
              </a:rPr>
              <a:t>SAS/IML.</a:t>
            </a:r>
          </a:p>
          <a:p>
            <a:pPr marL="342900" indent="-342900">
              <a:lnSpc>
                <a:spcPct val="90000"/>
              </a:lnSpc>
              <a:spcBef>
                <a:spcPct val="20000"/>
              </a:spcBef>
              <a:buClr>
                <a:schemeClr val="hlink"/>
              </a:buClr>
              <a:buFont typeface="Wingdings" pitchFamily="2" charset="2"/>
              <a:buChar char="§"/>
            </a:pP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23A5EF1-D2A1-4178-B8AD-F5BD288E2622}" type="slidenum">
              <a:rPr lang="en-US"/>
              <a:pPr/>
              <a:t>30</a:t>
            </a:fld>
            <a:endParaRPr lang="en-US"/>
          </a:p>
        </p:txBody>
      </p:sp>
      <p:sp>
        <p:nvSpPr>
          <p:cNvPr id="34820" name="Rectangle 4"/>
          <p:cNvSpPr>
            <a:spLocks noChangeArrowheads="1"/>
          </p:cNvSpPr>
          <p:nvPr/>
        </p:nvSpPr>
        <p:spPr bwMode="auto">
          <a:xfrm>
            <a:off x="457200" y="814388"/>
            <a:ext cx="8229600" cy="2614612"/>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dirty="0">
                <a:latin typeface="Calibri" pitchFamily="34" charset="0"/>
              </a:rPr>
              <a:t>There are two ways to insert comments in SAS:</a:t>
            </a:r>
          </a:p>
          <a:p>
            <a:pPr marL="609600" indent="-609600">
              <a:lnSpc>
                <a:spcPct val="90000"/>
              </a:lnSpc>
              <a:spcBef>
                <a:spcPct val="20000"/>
              </a:spcBef>
              <a:buClr>
                <a:schemeClr val="hlink"/>
              </a:buClr>
              <a:buFont typeface="Wingdings" pitchFamily="2" charset="2"/>
              <a:buNone/>
            </a:pPr>
            <a:endParaRPr lang="en-US" sz="1400" dirty="0">
              <a:latin typeface="Calibri" pitchFamily="34" charset="0"/>
            </a:endParaRPr>
          </a:p>
          <a:p>
            <a:pPr marL="609600" indent="-609600">
              <a:lnSpc>
                <a:spcPct val="90000"/>
              </a:lnSpc>
              <a:spcBef>
                <a:spcPct val="20000"/>
              </a:spcBef>
              <a:buClr>
                <a:schemeClr val="hlink"/>
              </a:buClr>
              <a:buFont typeface="Wingdings" pitchFamily="2" charset="2"/>
              <a:buNone/>
            </a:pPr>
            <a:r>
              <a:rPr lang="en-US" sz="2400" dirty="0">
                <a:latin typeface="Calibri" pitchFamily="34" charset="0"/>
              </a:rPr>
              <a:t>	* comments ;	or 	/* comments */</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Comments can be used anywhere in a SAS program for documentation purposes.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SAS ignores comments during processing</a:t>
            </a:r>
            <a:r>
              <a:rPr lang="en-US" sz="2400" dirty="0" smtClean="0">
                <a:latin typeface="Calibri" pitchFamily="34" charset="0"/>
              </a:rPr>
              <a:t>.</a:t>
            </a:r>
            <a:endParaRPr lang="en-US" sz="2400" dirty="0">
              <a:latin typeface="Calibri" pitchFamily="34" charset="0"/>
            </a:endParaRPr>
          </a:p>
        </p:txBody>
      </p:sp>
      <p:sp>
        <p:nvSpPr>
          <p:cNvPr id="34821"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COMMENTS IN SAS CODE</a:t>
            </a:r>
          </a:p>
        </p:txBody>
      </p:sp>
      <p:sp>
        <p:nvSpPr>
          <p:cNvPr id="34823" name="Text Box 7"/>
          <p:cNvSpPr txBox="1">
            <a:spLocks noChangeArrowheads="1"/>
          </p:cNvSpPr>
          <p:nvPr/>
        </p:nvSpPr>
        <p:spPr bwMode="auto">
          <a:xfrm>
            <a:off x="669925" y="3962400"/>
            <a:ext cx="7407275" cy="1465263"/>
          </a:xfrm>
          <a:prstGeom prst="rect">
            <a:avLst/>
          </a:prstGeom>
          <a:noFill/>
          <a:ln w="9525">
            <a:noFill/>
            <a:miter lim="800000"/>
            <a:headEnd/>
            <a:tailEnd/>
          </a:ln>
          <a:effectLst/>
        </p:spPr>
        <p:txBody>
          <a:bodyPr>
            <a:spAutoFit/>
          </a:bodyPr>
          <a:lstStyle/>
          <a:p>
            <a:r>
              <a:rPr lang="en-US">
                <a:latin typeface="SAS Monospace" pitchFamily="49" charset="0"/>
              </a:rPr>
              <a:t>* Create work.newclass data set and add bmi;</a:t>
            </a:r>
          </a:p>
          <a:p>
            <a:r>
              <a:rPr lang="en-US">
                <a:latin typeface="SAS Monospace" pitchFamily="49" charset="0"/>
              </a:rPr>
              <a:t>DATA newclass;</a:t>
            </a:r>
          </a:p>
          <a:p>
            <a:r>
              <a:rPr lang="en-US">
                <a:latin typeface="SAS Monospace" pitchFamily="49" charset="0"/>
              </a:rPr>
              <a:t>   SET mylib.class;</a:t>
            </a:r>
          </a:p>
          <a:p>
            <a:r>
              <a:rPr lang="en-US">
                <a:latin typeface="SAS Monospace" pitchFamily="49" charset="0"/>
              </a:rPr>
              <a:t>   BMI = (weight*.454)/((height*.254)**2); \* BMI *\</a:t>
            </a:r>
          </a:p>
          <a:p>
            <a:r>
              <a:rPr lang="en-US">
                <a:latin typeface="SAS Monospace" pitchFamily="49" charset="0"/>
              </a:rPr>
              <a:t>RUN;</a:t>
            </a:r>
          </a:p>
        </p:txBody>
      </p:sp>
      <p:sp>
        <p:nvSpPr>
          <p:cNvPr id="7" name="Rectangle 6"/>
          <p:cNvSpPr/>
          <p:nvPr/>
        </p:nvSpPr>
        <p:spPr>
          <a:xfrm>
            <a:off x="609600" y="3894588"/>
            <a:ext cx="7543800" cy="1591811"/>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0BB2499-35A6-44C1-A88C-788A19F66E23}" type="slidenum">
              <a:rPr lang="en-US"/>
              <a:pPr/>
              <a:t>31</a:t>
            </a:fld>
            <a:endParaRPr lang="en-US"/>
          </a:p>
        </p:txBody>
      </p:sp>
      <p:sp>
        <p:nvSpPr>
          <p:cNvPr id="35844" name="Rectangle 4"/>
          <p:cNvSpPr>
            <a:spLocks noChangeArrowheads="1"/>
          </p:cNvSpPr>
          <p:nvPr/>
        </p:nvSpPr>
        <p:spPr bwMode="auto">
          <a:xfrm>
            <a:off x="228600" y="838200"/>
            <a:ext cx="8610600" cy="5129213"/>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A SAS program consists of a series of DATA steps and PROC steps.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When you execute a SAS program, the output generated by SAS is divided into two parts: </a:t>
            </a:r>
            <a:r>
              <a:rPr lang="en-US" sz="2400" i="1" dirty="0">
                <a:latin typeface="Calibri" pitchFamily="34" charset="0"/>
              </a:rPr>
              <a:t>SAS Log</a:t>
            </a:r>
            <a:r>
              <a:rPr lang="en-US" sz="2400" dirty="0">
                <a:latin typeface="Calibri" pitchFamily="34" charset="0"/>
              </a:rPr>
              <a:t> and </a:t>
            </a:r>
            <a:r>
              <a:rPr lang="en-US" sz="2400" i="1" dirty="0">
                <a:latin typeface="Calibri" pitchFamily="34" charset="0"/>
              </a:rPr>
              <a:t>SAS Output</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SAS Log</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Contains information about the processing of the SAS </a:t>
            </a:r>
            <a:r>
              <a:rPr lang="en-US" sz="2000" dirty="0" smtClean="0">
                <a:latin typeface="Calibri" pitchFamily="34" charset="0"/>
              </a:rPr>
              <a:t>program</a:t>
            </a:r>
            <a:endParaRPr lang="en-US" sz="2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Prints the statements you </a:t>
            </a:r>
            <a:r>
              <a:rPr lang="en-US" sz="2000" dirty="0" smtClean="0">
                <a:latin typeface="Calibri" pitchFamily="34" charset="0"/>
              </a:rPr>
              <a:t>entered</a:t>
            </a:r>
            <a:endParaRPr lang="en-US" sz="2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Prints errors and warning </a:t>
            </a:r>
            <a:r>
              <a:rPr lang="en-US" sz="2000" dirty="0" smtClean="0">
                <a:latin typeface="Calibri" pitchFamily="34" charset="0"/>
              </a:rPr>
              <a:t>messages</a:t>
            </a:r>
            <a:endParaRPr lang="en-US" sz="2000" dirty="0">
              <a:latin typeface="Calibri" pitchFamily="34" charset="0"/>
            </a:endParaRPr>
          </a:p>
          <a:p>
            <a:pPr marL="990600" lvl="1" indent="-533400">
              <a:lnSpc>
                <a:spcPct val="90000"/>
              </a:lnSpc>
              <a:spcBef>
                <a:spcPct val="20000"/>
              </a:spcBef>
              <a:buClr>
                <a:srgbClr val="0070C0"/>
              </a:buClr>
              <a:buFont typeface="Wingdings" pitchFamily="2" charset="2"/>
              <a:buChar char="Ø"/>
            </a:pPr>
            <a:r>
              <a:rPr lang="en-US" sz="2000" dirty="0">
                <a:latin typeface="Calibri" pitchFamily="34" charset="0"/>
              </a:rPr>
              <a:t>Prints NOTEs relating to each step</a:t>
            </a:r>
          </a:p>
          <a:p>
            <a:pPr marL="990600" lvl="1" indent="-5334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smtClean="0">
                <a:latin typeface="Calibri" pitchFamily="34" charset="0"/>
              </a:rPr>
              <a:t>SAS Output contains the results of the PROC steps.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Examples of the Program, Log, and Output from a simple SAS </a:t>
            </a:r>
            <a:r>
              <a:rPr lang="en-US" sz="2400" dirty="0" smtClean="0">
                <a:latin typeface="Calibri" pitchFamily="34" charset="0"/>
              </a:rPr>
              <a:t>job</a:t>
            </a:r>
            <a:endParaRPr lang="en-US" sz="2400" dirty="0">
              <a:latin typeface="Calibri" pitchFamily="34" charset="0"/>
            </a:endParaRPr>
          </a:p>
        </p:txBody>
      </p:sp>
      <p:sp>
        <p:nvSpPr>
          <p:cNvPr id="3584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smtClean="0">
                <a:solidFill>
                  <a:srgbClr val="002060"/>
                </a:solidFill>
                <a:latin typeface="Calibri" pitchFamily="34" charset="0"/>
              </a:rPr>
              <a:t>WHAT DO I GET WHEN I EXECUTE A SAS PROGRAM?</a:t>
            </a:r>
            <a:endParaRPr lang="en-US" sz="3000" b="1" dirty="0">
              <a:solidFill>
                <a:srgbClr val="002060"/>
              </a:solidFill>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23EE99-C084-4374-A530-3BFA4E20C8C6}" type="slidenum">
              <a:rPr lang="en-US"/>
              <a:pPr/>
              <a:t>32</a:t>
            </a:fld>
            <a:endParaRPr lang="en-US"/>
          </a:p>
        </p:txBody>
      </p:sp>
      <p:sp>
        <p:nvSpPr>
          <p:cNvPr id="36868" name="Rectangle 4"/>
          <p:cNvSpPr>
            <a:spLocks noChangeArrowheads="1"/>
          </p:cNvSpPr>
          <p:nvPr/>
        </p:nvSpPr>
        <p:spPr bwMode="auto">
          <a:xfrm>
            <a:off x="533400" y="703263"/>
            <a:ext cx="8305800" cy="5129212"/>
          </a:xfrm>
          <a:prstGeom prst="rect">
            <a:avLst/>
          </a:prstGeom>
          <a:noFill/>
          <a:ln w="9525">
            <a:noFill/>
            <a:miter lim="800000"/>
            <a:headEnd/>
            <a:tailEnd/>
          </a:ln>
          <a:effectLst/>
        </p:spPr>
        <p:txBody>
          <a:bodyPr/>
          <a:lstStyle/>
          <a:p>
            <a:pPr marL="609600" indent="-609600">
              <a:spcBef>
                <a:spcPct val="20000"/>
              </a:spcBef>
            </a:pPr>
            <a:r>
              <a:rPr lang="en-US" sz="1200" dirty="0">
                <a:latin typeface="SAS Monospace" pitchFamily="49" charset="0"/>
              </a:rPr>
              <a:t>LIBNAME </a:t>
            </a:r>
            <a:r>
              <a:rPr lang="en-US" sz="1200" dirty="0" err="1">
                <a:latin typeface="SAS Monospace" pitchFamily="49" charset="0"/>
              </a:rPr>
              <a:t>classlib</a:t>
            </a:r>
            <a:r>
              <a:rPr lang="en-US" sz="1200" dirty="0">
                <a:latin typeface="SAS Monospace" pitchFamily="49" charset="0"/>
              </a:rPr>
              <a:t> 'C:\</a:t>
            </a:r>
            <a:r>
              <a:rPr lang="en-US" sz="1200" dirty="0" smtClean="0">
                <a:latin typeface="SAS Monospace" pitchFamily="49" charset="0"/>
              </a:rPr>
              <a:t>Sangwook\Courses\PUBH5434\SAS</a:t>
            </a:r>
            <a:r>
              <a:rPr lang="en-US" sz="1200" dirty="0">
                <a:latin typeface="SAS Monospace" pitchFamily="49" charset="0"/>
              </a:rPr>
              <a:t>';</a:t>
            </a:r>
          </a:p>
          <a:p>
            <a:pPr marL="609600" indent="-609600">
              <a:spcBef>
                <a:spcPct val="20000"/>
              </a:spcBef>
            </a:pPr>
            <a:r>
              <a:rPr lang="en-US" sz="1200" dirty="0">
                <a:latin typeface="SAS Monospace" pitchFamily="49" charset="0"/>
              </a:rPr>
              <a:t>DATA </a:t>
            </a:r>
            <a:r>
              <a:rPr lang="en-US" sz="1200" dirty="0" err="1">
                <a:latin typeface="SAS Monospace" pitchFamily="49" charset="0"/>
              </a:rPr>
              <a:t>classlib.weight_club</a:t>
            </a:r>
            <a:r>
              <a:rPr lang="en-US" sz="1200" dirty="0">
                <a:latin typeface="SAS Monospace" pitchFamily="49" charset="0"/>
              </a:rPr>
              <a:t>;</a:t>
            </a:r>
          </a:p>
          <a:p>
            <a:pPr marL="609600" indent="-609600">
              <a:spcBef>
                <a:spcPct val="20000"/>
              </a:spcBef>
            </a:pPr>
            <a:r>
              <a:rPr lang="en-US" sz="1200" dirty="0">
                <a:latin typeface="SAS Monospace" pitchFamily="49" charset="0"/>
              </a:rPr>
              <a:t>	INPUT </a:t>
            </a:r>
            <a:r>
              <a:rPr lang="en-US" sz="1200" dirty="0" err="1">
                <a:latin typeface="SAS Monospace" pitchFamily="49" charset="0"/>
              </a:rPr>
              <a:t>MemberNum</a:t>
            </a:r>
            <a:r>
              <a:rPr lang="en-US" sz="1200" dirty="0">
                <a:latin typeface="SAS Monospace" pitchFamily="49" charset="0"/>
              </a:rPr>
              <a:t> 1-4 Name $ 6-24 Team $ </a:t>
            </a:r>
            <a:r>
              <a:rPr lang="en-US" sz="1200" dirty="0" err="1">
                <a:latin typeface="SAS Monospace" pitchFamily="49" charset="0"/>
              </a:rPr>
              <a:t>StartWeight</a:t>
            </a:r>
            <a:r>
              <a:rPr lang="en-US" sz="1200" dirty="0">
                <a:latin typeface="SAS Monospace" pitchFamily="49" charset="0"/>
              </a:rPr>
              <a:t> </a:t>
            </a:r>
            <a:r>
              <a:rPr lang="en-US" sz="1200" dirty="0" err="1">
                <a:latin typeface="SAS Monospace" pitchFamily="49" charset="0"/>
              </a:rPr>
              <a:t>EndWeight</a:t>
            </a:r>
            <a:r>
              <a:rPr lang="en-US" sz="1200" dirty="0">
                <a:latin typeface="SAS Monospace" pitchFamily="49" charset="0"/>
              </a:rPr>
              <a:t>;</a:t>
            </a:r>
          </a:p>
          <a:p>
            <a:pPr marL="609600" indent="-609600">
              <a:spcBef>
                <a:spcPct val="20000"/>
              </a:spcBef>
            </a:pPr>
            <a:r>
              <a:rPr lang="en-US" sz="1200" dirty="0">
                <a:latin typeface="SAS Monospace" pitchFamily="49" charset="0"/>
              </a:rPr>
              <a:t>	DATALINES;</a:t>
            </a:r>
          </a:p>
          <a:p>
            <a:pPr marL="609600" indent="-609600">
              <a:spcBef>
                <a:spcPct val="20000"/>
              </a:spcBef>
            </a:pPr>
            <a:r>
              <a:rPr lang="en-US" sz="1200" dirty="0">
                <a:latin typeface="SAS Monospace" pitchFamily="49" charset="0"/>
              </a:rPr>
              <a:t>1023 	David Shaw		red	189	165</a:t>
            </a:r>
          </a:p>
          <a:p>
            <a:pPr marL="609600" indent="-609600">
              <a:spcBef>
                <a:spcPct val="20000"/>
              </a:spcBef>
            </a:pPr>
            <a:r>
              <a:rPr lang="en-US" sz="1200" dirty="0">
                <a:latin typeface="SAS Monospace" pitchFamily="49" charset="0"/>
              </a:rPr>
              <a:t>1049	Amelia Serrano		yellow	145	124</a:t>
            </a:r>
          </a:p>
          <a:p>
            <a:pPr marL="609600" indent="-609600">
              <a:spcBef>
                <a:spcPct val="20000"/>
              </a:spcBef>
            </a:pPr>
            <a:r>
              <a:rPr lang="en-US" sz="1200" dirty="0">
                <a:latin typeface="SAS Monospace" pitchFamily="49" charset="0"/>
              </a:rPr>
              <a:t>1219	Alan Nance		red	210	192</a:t>
            </a:r>
          </a:p>
          <a:p>
            <a:pPr marL="609600" indent="-609600">
              <a:spcBef>
                <a:spcPct val="20000"/>
              </a:spcBef>
            </a:pPr>
            <a:r>
              <a:rPr lang="en-US" sz="1200" dirty="0">
                <a:latin typeface="SAS Monospace" pitchFamily="49" charset="0"/>
              </a:rPr>
              <a:t>1246	Ravi </a:t>
            </a:r>
            <a:r>
              <a:rPr lang="en-US" sz="1200" dirty="0" err="1">
                <a:latin typeface="SAS Monospace" pitchFamily="49" charset="0"/>
              </a:rPr>
              <a:t>Sinha</a:t>
            </a:r>
            <a:r>
              <a:rPr lang="en-US" sz="1200" dirty="0">
                <a:latin typeface="SAS Monospace" pitchFamily="49" charset="0"/>
              </a:rPr>
              <a:t>		yellow	194	177</a:t>
            </a:r>
          </a:p>
          <a:p>
            <a:pPr marL="609600" indent="-609600">
              <a:spcBef>
                <a:spcPct val="20000"/>
              </a:spcBef>
            </a:pPr>
            <a:r>
              <a:rPr lang="en-US" sz="1200" dirty="0">
                <a:latin typeface="SAS Monospace" pitchFamily="49" charset="0"/>
              </a:rPr>
              <a:t>1078	Ashley McKnight		red	127	118</a:t>
            </a:r>
          </a:p>
          <a:p>
            <a:pPr marL="609600" indent="-609600">
              <a:spcBef>
                <a:spcPct val="20000"/>
              </a:spcBef>
            </a:pPr>
            <a:r>
              <a:rPr lang="en-US" sz="1200" dirty="0">
                <a:latin typeface="SAS Monospace" pitchFamily="49" charset="0"/>
              </a:rPr>
              <a:t>;</a:t>
            </a:r>
          </a:p>
          <a:p>
            <a:pPr marL="609600" indent="-609600">
              <a:spcBef>
                <a:spcPct val="20000"/>
              </a:spcBef>
              <a:buFontTx/>
              <a:buChar char="•"/>
            </a:pPr>
            <a:endParaRPr lang="en-US" sz="1200" dirty="0">
              <a:latin typeface="SAS Monospace" pitchFamily="49" charset="0"/>
            </a:endParaRPr>
          </a:p>
          <a:p>
            <a:pPr marL="609600" indent="-609600">
              <a:spcBef>
                <a:spcPct val="20000"/>
              </a:spcBef>
            </a:pPr>
            <a:r>
              <a:rPr lang="en-US" sz="1200" dirty="0">
                <a:latin typeface="SAS Monospace" pitchFamily="49" charset="0"/>
              </a:rPr>
              <a:t>TITLE1 </a:t>
            </a:r>
            <a:r>
              <a:rPr lang="en-US" sz="1200" dirty="0" smtClean="0">
                <a:latin typeface="SAS Monospace" pitchFamily="49" charset="0"/>
              </a:rPr>
              <a:t>‘Example</a:t>
            </a:r>
            <a:r>
              <a:rPr lang="en-US" sz="1200" dirty="0">
                <a:latin typeface="SAS Monospace" pitchFamily="49" charset="0"/>
              </a:rPr>
              <a:t>: A Simple SAS Job';</a:t>
            </a:r>
          </a:p>
          <a:p>
            <a:pPr marL="609600" indent="-609600">
              <a:spcBef>
                <a:spcPct val="20000"/>
              </a:spcBef>
            </a:pPr>
            <a:r>
              <a:rPr lang="en-US" sz="1200" dirty="0">
                <a:latin typeface="SAS Monospace" pitchFamily="49" charset="0"/>
              </a:rPr>
              <a:t>DATA </a:t>
            </a:r>
            <a:r>
              <a:rPr lang="en-US" sz="1200" dirty="0" err="1">
                <a:latin typeface="SAS Monospace" pitchFamily="49" charset="0"/>
              </a:rPr>
              <a:t>work.class</a:t>
            </a:r>
            <a:r>
              <a:rPr lang="en-US" sz="1200" dirty="0">
                <a:latin typeface="SAS Monospace" pitchFamily="49" charset="0"/>
              </a:rPr>
              <a:t>;</a:t>
            </a:r>
          </a:p>
          <a:p>
            <a:pPr marL="609600" indent="-609600">
              <a:spcBef>
                <a:spcPct val="20000"/>
              </a:spcBef>
            </a:pPr>
            <a:r>
              <a:rPr lang="en-US" sz="1200" dirty="0">
                <a:latin typeface="SAS Monospace" pitchFamily="49" charset="0"/>
              </a:rPr>
              <a:t>  SET </a:t>
            </a:r>
            <a:r>
              <a:rPr lang="en-US" sz="1200" dirty="0" err="1">
                <a:latin typeface="SAS Monospace" pitchFamily="49" charset="0"/>
              </a:rPr>
              <a:t>classlib.weight_club</a:t>
            </a:r>
            <a:r>
              <a:rPr lang="en-US" sz="1200" dirty="0">
                <a:latin typeface="SAS Monospace" pitchFamily="49" charset="0"/>
              </a:rPr>
              <a:t>;</a:t>
            </a:r>
          </a:p>
          <a:p>
            <a:pPr marL="609600" indent="-609600">
              <a:spcBef>
                <a:spcPct val="20000"/>
              </a:spcBef>
            </a:pPr>
            <a:r>
              <a:rPr lang="en-US" sz="1200" dirty="0">
                <a:latin typeface="SAS Monospace" pitchFamily="49" charset="0"/>
              </a:rPr>
              <a:t>  Loss = </a:t>
            </a:r>
            <a:r>
              <a:rPr lang="en-US" sz="1200" dirty="0" err="1">
                <a:latin typeface="SAS Monospace" pitchFamily="49" charset="0"/>
              </a:rPr>
              <a:t>StartWeight</a:t>
            </a:r>
            <a:r>
              <a:rPr lang="en-US" sz="1200" dirty="0">
                <a:latin typeface="SAS Monospace" pitchFamily="49" charset="0"/>
              </a:rPr>
              <a:t> - </a:t>
            </a:r>
            <a:r>
              <a:rPr lang="en-US" sz="1200" dirty="0" err="1">
                <a:latin typeface="SAS Monospace" pitchFamily="49" charset="0"/>
              </a:rPr>
              <a:t>EndWeight</a:t>
            </a:r>
            <a:r>
              <a:rPr lang="en-US" sz="1200" dirty="0">
                <a:latin typeface="SAS Monospace" pitchFamily="49" charset="0"/>
              </a:rPr>
              <a:t>;</a:t>
            </a:r>
          </a:p>
          <a:p>
            <a:pPr marL="609600" indent="-609600">
              <a:spcBef>
                <a:spcPct val="20000"/>
              </a:spcBef>
            </a:pPr>
            <a:r>
              <a:rPr lang="en-US" sz="1200" dirty="0">
                <a:latin typeface="SAS Monospace" pitchFamily="49" charset="0"/>
              </a:rPr>
              <a:t>  </a:t>
            </a:r>
            <a:r>
              <a:rPr lang="en-US" sz="1200" dirty="0" err="1">
                <a:latin typeface="SAS Monospace" pitchFamily="49" charset="0"/>
              </a:rPr>
              <a:t>StartWeightmet</a:t>
            </a:r>
            <a:r>
              <a:rPr lang="en-US" sz="1200" dirty="0">
                <a:latin typeface="SAS Monospace" pitchFamily="49" charset="0"/>
              </a:rPr>
              <a:t> = </a:t>
            </a:r>
            <a:r>
              <a:rPr lang="en-US" sz="1200" dirty="0" err="1">
                <a:latin typeface="SAS Monospace" pitchFamily="49" charset="0"/>
              </a:rPr>
              <a:t>StartWeight</a:t>
            </a:r>
            <a:r>
              <a:rPr lang="en-US" sz="1200" dirty="0">
                <a:latin typeface="SAS Monospace" pitchFamily="49" charset="0"/>
              </a:rPr>
              <a:t>/2.2;</a:t>
            </a:r>
          </a:p>
          <a:p>
            <a:pPr marL="609600" indent="-609600">
              <a:spcBef>
                <a:spcPct val="20000"/>
              </a:spcBef>
            </a:pPr>
            <a:r>
              <a:rPr lang="en-US" sz="1200" dirty="0">
                <a:latin typeface="SAS Monospace" pitchFamily="49" charset="0"/>
              </a:rPr>
              <a:t>  LABEL </a:t>
            </a:r>
            <a:r>
              <a:rPr lang="en-US" sz="1200" dirty="0" err="1">
                <a:latin typeface="SAS Monospace" pitchFamily="49" charset="0"/>
              </a:rPr>
              <a:t>StartWeightmet</a:t>
            </a:r>
            <a:r>
              <a:rPr lang="en-US" sz="1200" dirty="0">
                <a:latin typeface="SAS Monospace" pitchFamily="49" charset="0"/>
              </a:rPr>
              <a:t>=‘Weight at the beginning in Kilograms';</a:t>
            </a:r>
          </a:p>
          <a:p>
            <a:pPr marL="609600" indent="-609600">
              <a:spcBef>
                <a:spcPct val="20000"/>
              </a:spcBef>
            </a:pPr>
            <a:r>
              <a:rPr lang="en-US" sz="1200" dirty="0">
                <a:latin typeface="SAS Monospace" pitchFamily="49" charset="0"/>
              </a:rPr>
              <a:t>RUN;</a:t>
            </a:r>
          </a:p>
          <a:p>
            <a:pPr marL="609600" indent="-609600">
              <a:spcBef>
                <a:spcPct val="20000"/>
              </a:spcBef>
              <a:buFontTx/>
              <a:buChar char="•"/>
            </a:pPr>
            <a:endParaRPr lang="en-US" sz="1200" dirty="0">
              <a:latin typeface="SAS Monospace" pitchFamily="49" charset="0"/>
            </a:endParaRPr>
          </a:p>
          <a:p>
            <a:pPr marL="609600" indent="-609600">
              <a:spcBef>
                <a:spcPct val="20000"/>
              </a:spcBef>
            </a:pPr>
            <a:r>
              <a:rPr lang="en-US" sz="1200" dirty="0">
                <a:latin typeface="SAS Monospace" pitchFamily="49" charset="0"/>
              </a:rPr>
              <a:t>PROC PRINT data=</a:t>
            </a:r>
            <a:r>
              <a:rPr lang="en-US" sz="1200" dirty="0" err="1">
                <a:latin typeface="SAS Monospace" pitchFamily="49" charset="0"/>
              </a:rPr>
              <a:t>work.class</a:t>
            </a:r>
            <a:r>
              <a:rPr lang="en-US" sz="1200" dirty="0">
                <a:latin typeface="SAS Monospace" pitchFamily="49" charset="0"/>
              </a:rPr>
              <a:t>;</a:t>
            </a:r>
          </a:p>
          <a:p>
            <a:pPr marL="609600" indent="-609600">
              <a:spcBef>
                <a:spcPct val="20000"/>
              </a:spcBef>
            </a:pPr>
            <a:r>
              <a:rPr lang="en-US" sz="1200" dirty="0">
                <a:latin typeface="SAS Monospace" pitchFamily="49" charset="0"/>
              </a:rPr>
              <a:t>  TITLE2 'Listing of Data Portion of Data Set WORK.CLASS';</a:t>
            </a:r>
          </a:p>
          <a:p>
            <a:pPr marL="609600" indent="-609600">
              <a:spcBef>
                <a:spcPct val="20000"/>
              </a:spcBef>
            </a:pPr>
            <a:r>
              <a:rPr lang="en-US" sz="1200" dirty="0">
                <a:latin typeface="SAS Monospace" pitchFamily="49" charset="0"/>
              </a:rPr>
              <a:t>RUN;</a:t>
            </a:r>
          </a:p>
          <a:p>
            <a:pPr marL="609600" indent="-609600">
              <a:spcBef>
                <a:spcPct val="20000"/>
              </a:spcBef>
              <a:buFontTx/>
              <a:buChar char="•"/>
            </a:pPr>
            <a:endParaRPr lang="en-US" sz="1200" dirty="0">
              <a:latin typeface="SAS Monospace" pitchFamily="49" charset="0"/>
            </a:endParaRPr>
          </a:p>
          <a:p>
            <a:pPr marL="609600" indent="-609600">
              <a:spcBef>
                <a:spcPct val="20000"/>
              </a:spcBef>
            </a:pPr>
            <a:r>
              <a:rPr lang="en-US" sz="1200" dirty="0">
                <a:latin typeface="SAS Monospace" pitchFamily="49" charset="0"/>
              </a:rPr>
              <a:t>PROC CONTENTS DATA=</a:t>
            </a:r>
            <a:r>
              <a:rPr lang="en-US" sz="1200" dirty="0" err="1">
                <a:latin typeface="SAS Monospace" pitchFamily="49" charset="0"/>
              </a:rPr>
              <a:t>work.class</a:t>
            </a:r>
            <a:r>
              <a:rPr lang="en-US" sz="1200" dirty="0">
                <a:latin typeface="SAS Monospace" pitchFamily="49" charset="0"/>
              </a:rPr>
              <a:t>;</a:t>
            </a:r>
          </a:p>
          <a:p>
            <a:pPr marL="609600" indent="-609600">
              <a:spcBef>
                <a:spcPct val="20000"/>
              </a:spcBef>
            </a:pPr>
            <a:r>
              <a:rPr lang="en-US" sz="1200" dirty="0">
                <a:latin typeface="SAS Monospace" pitchFamily="49" charset="0"/>
              </a:rPr>
              <a:t>  TITLE2 'Descriptor Portion of Data Set WORK.CLASS';</a:t>
            </a:r>
          </a:p>
          <a:p>
            <a:pPr marL="609600" indent="-609600">
              <a:spcBef>
                <a:spcPct val="20000"/>
              </a:spcBef>
            </a:pPr>
            <a:r>
              <a:rPr lang="en-US" sz="1200" dirty="0">
                <a:latin typeface="SAS Monospace" pitchFamily="49" charset="0"/>
              </a:rPr>
              <a:t>RUN;</a:t>
            </a:r>
          </a:p>
        </p:txBody>
      </p:sp>
      <p:sp>
        <p:nvSpPr>
          <p:cNvPr id="3686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PROGRAM</a:t>
            </a:r>
          </a:p>
        </p:txBody>
      </p:sp>
      <p:sp>
        <p:nvSpPr>
          <p:cNvPr id="5" name="Rectangle 4"/>
          <p:cNvSpPr/>
          <p:nvPr/>
        </p:nvSpPr>
        <p:spPr>
          <a:xfrm>
            <a:off x="517321" y="643855"/>
            <a:ext cx="7543800" cy="5985545"/>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D76EA-B95E-4EFC-B992-2EC0E32BCA26}" type="slidenum">
              <a:rPr lang="en-US"/>
              <a:pPr/>
              <a:t>33</a:t>
            </a:fld>
            <a:endParaRPr lang="en-US"/>
          </a:p>
        </p:txBody>
      </p:sp>
      <p:sp>
        <p:nvSpPr>
          <p:cNvPr id="37892" name="Rectangle 4"/>
          <p:cNvSpPr>
            <a:spLocks noChangeArrowheads="1"/>
          </p:cNvSpPr>
          <p:nvPr/>
        </p:nvSpPr>
        <p:spPr bwMode="auto">
          <a:xfrm>
            <a:off x="533400" y="609600"/>
            <a:ext cx="8305800" cy="5129213"/>
          </a:xfrm>
          <a:prstGeom prst="rect">
            <a:avLst/>
          </a:prstGeom>
          <a:noFill/>
          <a:ln w="9525">
            <a:noFill/>
            <a:miter lim="800000"/>
            <a:headEnd/>
            <a:tailEnd/>
          </a:ln>
          <a:effectLst/>
        </p:spPr>
        <p:txBody>
          <a:bodyPr/>
          <a:lstStyle/>
          <a:p>
            <a:pPr marL="609600" indent="-609600">
              <a:spcBef>
                <a:spcPct val="20000"/>
              </a:spcBef>
            </a:pPr>
            <a:r>
              <a:rPr lang="en-US" sz="1000" dirty="0">
                <a:latin typeface="SAS Monospace" pitchFamily="49" charset="0"/>
              </a:rPr>
              <a:t>			</a:t>
            </a:r>
            <a:r>
              <a:rPr lang="en-US" sz="1000" dirty="0" smtClean="0">
                <a:latin typeface="SAS Monospace" pitchFamily="49" charset="0"/>
              </a:rPr>
              <a:t>	</a:t>
            </a:r>
            <a:r>
              <a:rPr lang="en-US" sz="1100" dirty="0" smtClean="0">
                <a:latin typeface="SAS Monospace" pitchFamily="49" charset="0"/>
              </a:rPr>
              <a:t>Example</a:t>
            </a:r>
            <a:r>
              <a:rPr lang="en-US" sz="1100" dirty="0">
                <a:latin typeface="SAS Monospace" pitchFamily="49" charset="0"/>
              </a:rPr>
              <a:t>: A Simple SAS Job</a:t>
            </a:r>
          </a:p>
          <a:p>
            <a:pPr marL="609600" indent="-609600">
              <a:spcBef>
                <a:spcPct val="20000"/>
              </a:spcBef>
            </a:pPr>
            <a:r>
              <a:rPr lang="en-US" sz="1100" dirty="0">
                <a:latin typeface="SAS Monospace" pitchFamily="49" charset="0"/>
              </a:rPr>
              <a:t>	            Listing of Data Portion of Data Set WORK.CLASS</a:t>
            </a:r>
          </a:p>
          <a:p>
            <a:pPr marL="609600" indent="-609600">
              <a:spcBef>
                <a:spcPct val="20000"/>
              </a:spcBef>
              <a:buFontTx/>
              <a:buChar char="•"/>
            </a:pPr>
            <a:endParaRPr lang="en-US" sz="1100" dirty="0">
              <a:latin typeface="SAS Monospace" pitchFamily="49" charset="0"/>
            </a:endParaRPr>
          </a:p>
          <a:p>
            <a:pPr marL="609600" indent="-609600">
              <a:spcBef>
                <a:spcPct val="20000"/>
              </a:spcBef>
            </a:pPr>
            <a:r>
              <a:rPr lang="en-US" sz="1100" dirty="0">
                <a:latin typeface="SAS Monospace" pitchFamily="49" charset="0"/>
              </a:rPr>
              <a:t>	     Member                            Start    End           Start</a:t>
            </a:r>
          </a:p>
          <a:p>
            <a:pPr marL="609600" indent="-609600">
              <a:spcBef>
                <a:spcPct val="20000"/>
              </a:spcBef>
            </a:pPr>
            <a:r>
              <a:rPr lang="en-US" sz="1100" dirty="0">
                <a:latin typeface="SAS Monospace" pitchFamily="49" charset="0"/>
              </a:rPr>
              <a:t>	</a:t>
            </a:r>
            <a:r>
              <a:rPr lang="en-US" sz="1100" dirty="0" err="1">
                <a:latin typeface="SAS Monospace" pitchFamily="49" charset="0"/>
              </a:rPr>
              <a:t>Obs</a:t>
            </a:r>
            <a:r>
              <a:rPr lang="en-US" sz="1100" dirty="0">
                <a:latin typeface="SAS Monospace" pitchFamily="49" charset="0"/>
              </a:rPr>
              <a:t>    Num   Name             Team    Weight  </a:t>
            </a:r>
            <a:r>
              <a:rPr lang="en-US" sz="1100" dirty="0" err="1">
                <a:latin typeface="SAS Monospace" pitchFamily="49" charset="0"/>
              </a:rPr>
              <a:t>Weight</a:t>
            </a:r>
            <a:r>
              <a:rPr lang="en-US" sz="1100" dirty="0">
                <a:latin typeface="SAS Monospace" pitchFamily="49" charset="0"/>
              </a:rPr>
              <a:t>  Loss  </a:t>
            </a:r>
            <a:r>
              <a:rPr lang="en-US" sz="1100" dirty="0" err="1">
                <a:latin typeface="SAS Monospace" pitchFamily="49" charset="0"/>
              </a:rPr>
              <a:t>Weightmet</a:t>
            </a:r>
            <a:endParaRPr lang="en-US" sz="1100" dirty="0">
              <a:latin typeface="SAS Monospace" pitchFamily="49" charset="0"/>
            </a:endParaRPr>
          </a:p>
          <a:p>
            <a:pPr marL="609600" indent="-609600">
              <a:spcBef>
                <a:spcPct val="20000"/>
              </a:spcBef>
              <a:buFontTx/>
              <a:buChar char="•"/>
            </a:pPr>
            <a:endParaRPr lang="en-US" sz="1100" dirty="0">
              <a:latin typeface="SAS Monospace" pitchFamily="49" charset="0"/>
            </a:endParaRPr>
          </a:p>
          <a:p>
            <a:pPr marL="609600" indent="-609600">
              <a:spcBef>
                <a:spcPct val="20000"/>
              </a:spcBef>
            </a:pPr>
            <a:r>
              <a:rPr lang="en-US" sz="1100" dirty="0">
                <a:latin typeface="SAS Monospace" pitchFamily="49" charset="0"/>
              </a:rPr>
              <a:t>	 1    1023   David Shaw       red       189     165    24    85.9091</a:t>
            </a:r>
          </a:p>
          <a:p>
            <a:pPr marL="609600" indent="-609600">
              <a:spcBef>
                <a:spcPct val="20000"/>
              </a:spcBef>
            </a:pPr>
            <a:r>
              <a:rPr lang="en-US" sz="1100" dirty="0">
                <a:latin typeface="SAS Monospace" pitchFamily="49" charset="0"/>
              </a:rPr>
              <a:t>	 2    1049   Amelia Serrano   yellow    145     124    21    65.9091</a:t>
            </a:r>
          </a:p>
          <a:p>
            <a:pPr marL="609600" indent="-609600">
              <a:spcBef>
                <a:spcPct val="20000"/>
              </a:spcBef>
            </a:pPr>
            <a:r>
              <a:rPr lang="en-US" sz="1100" dirty="0">
                <a:latin typeface="SAS Monospace" pitchFamily="49" charset="0"/>
              </a:rPr>
              <a:t>	 3    1219   Alan Nance       red       210     192    18    95.4545</a:t>
            </a:r>
          </a:p>
          <a:p>
            <a:pPr marL="609600" indent="-609600">
              <a:spcBef>
                <a:spcPct val="20000"/>
              </a:spcBef>
            </a:pPr>
            <a:r>
              <a:rPr lang="en-US" sz="1100" dirty="0">
                <a:latin typeface="SAS Monospace" pitchFamily="49" charset="0"/>
              </a:rPr>
              <a:t>	 4    1246   Ravi </a:t>
            </a:r>
            <a:r>
              <a:rPr lang="en-US" sz="1100" dirty="0" err="1">
                <a:latin typeface="SAS Monospace" pitchFamily="49" charset="0"/>
              </a:rPr>
              <a:t>Sinha</a:t>
            </a:r>
            <a:r>
              <a:rPr lang="en-US" sz="1100" dirty="0">
                <a:latin typeface="SAS Monospace" pitchFamily="49" charset="0"/>
              </a:rPr>
              <a:t>       yellow    194     177    17    88.1818</a:t>
            </a:r>
          </a:p>
          <a:p>
            <a:pPr marL="609600" indent="-609600">
              <a:spcBef>
                <a:spcPct val="20000"/>
              </a:spcBef>
            </a:pPr>
            <a:r>
              <a:rPr lang="en-US" sz="1100" dirty="0">
                <a:latin typeface="SAS Monospace" pitchFamily="49" charset="0"/>
              </a:rPr>
              <a:t>	 5    1078   Ashley McKnight  red       127     118     9    57.7273</a:t>
            </a:r>
          </a:p>
          <a:p>
            <a:pPr marL="609600" indent="-609600">
              <a:spcBef>
                <a:spcPct val="20000"/>
              </a:spcBef>
              <a:buFontTx/>
              <a:buChar char="•"/>
            </a:pPr>
            <a:endParaRPr lang="en-US" sz="1100" dirty="0">
              <a:latin typeface="SAS Monospace" pitchFamily="49" charset="0"/>
            </a:endParaRPr>
          </a:p>
          <a:p>
            <a:pPr marL="609600" indent="-609600">
              <a:spcBef>
                <a:spcPct val="20000"/>
              </a:spcBef>
            </a:pPr>
            <a:r>
              <a:rPr lang="en-US" sz="1100" dirty="0">
                <a:latin typeface="SAS Monospace" pitchFamily="49" charset="0"/>
              </a:rPr>
              <a:t>	                 </a:t>
            </a:r>
            <a:r>
              <a:rPr lang="en-US" sz="1100" dirty="0" smtClean="0">
                <a:latin typeface="SAS Monospace" pitchFamily="49" charset="0"/>
              </a:rPr>
              <a:t>	Example</a:t>
            </a:r>
            <a:r>
              <a:rPr lang="en-US" sz="1100" dirty="0">
                <a:latin typeface="SAS Monospace" pitchFamily="49" charset="0"/>
              </a:rPr>
              <a:t>: A Simple SAS Job</a:t>
            </a:r>
          </a:p>
          <a:p>
            <a:pPr marL="609600" indent="-609600">
              <a:spcBef>
                <a:spcPct val="20000"/>
              </a:spcBef>
            </a:pPr>
            <a:r>
              <a:rPr lang="en-US" sz="1100" dirty="0">
                <a:latin typeface="SAS Monospace" pitchFamily="49" charset="0"/>
              </a:rPr>
              <a:t>	              Descriptor Portion of Data Set WORK.CLASS</a:t>
            </a:r>
          </a:p>
          <a:p>
            <a:pPr marL="609600" indent="-609600">
              <a:spcBef>
                <a:spcPct val="20000"/>
              </a:spcBef>
              <a:buFontTx/>
              <a:buChar char="•"/>
            </a:pPr>
            <a:endParaRPr lang="en-US" sz="1100" dirty="0">
              <a:latin typeface="SAS Monospace" pitchFamily="49" charset="0"/>
            </a:endParaRPr>
          </a:p>
          <a:p>
            <a:pPr marL="609600" indent="-609600">
              <a:spcBef>
                <a:spcPct val="20000"/>
              </a:spcBef>
            </a:pPr>
            <a:r>
              <a:rPr lang="en-US" sz="1100" dirty="0">
                <a:latin typeface="SAS Monospace" pitchFamily="49" charset="0"/>
              </a:rPr>
              <a:t>	                        The CONTENTS Procedure</a:t>
            </a:r>
          </a:p>
          <a:p>
            <a:pPr marL="609600" indent="-609600">
              <a:spcBef>
                <a:spcPct val="20000"/>
              </a:spcBef>
              <a:buFontTx/>
              <a:buChar char="•"/>
            </a:pPr>
            <a:endParaRPr lang="en-US" sz="1100" dirty="0">
              <a:latin typeface="SAS Monospace" pitchFamily="49" charset="0"/>
            </a:endParaRPr>
          </a:p>
          <a:p>
            <a:pPr marL="609600" indent="-609600">
              <a:spcBef>
                <a:spcPct val="20000"/>
              </a:spcBef>
            </a:pPr>
            <a:r>
              <a:rPr lang="en-US" sz="1100" dirty="0">
                <a:latin typeface="SAS Monospace" pitchFamily="49" charset="0"/>
              </a:rPr>
              <a:t>	Data Set Name        WORK.CLASS               Observations          5</a:t>
            </a:r>
          </a:p>
          <a:p>
            <a:pPr marL="609600" indent="-609600">
              <a:spcBef>
                <a:spcPct val="20000"/>
              </a:spcBef>
            </a:pPr>
            <a:r>
              <a:rPr lang="en-US" sz="1100" dirty="0">
                <a:latin typeface="SAS Monospace" pitchFamily="49" charset="0"/>
              </a:rPr>
              <a:t>	Member Type          DATA                     Variables             7</a:t>
            </a:r>
          </a:p>
          <a:p>
            <a:pPr marL="609600" indent="-609600">
              <a:spcBef>
                <a:spcPct val="20000"/>
              </a:spcBef>
            </a:pPr>
            <a:r>
              <a:rPr lang="en-US" sz="1100" dirty="0">
                <a:latin typeface="SAS Monospace" pitchFamily="49" charset="0"/>
              </a:rPr>
              <a:t>	Engine               V9                       Indexes               0</a:t>
            </a:r>
          </a:p>
          <a:p>
            <a:pPr marL="609600" indent="-609600">
              <a:spcBef>
                <a:spcPct val="20000"/>
              </a:spcBef>
            </a:pPr>
            <a:r>
              <a:rPr lang="en-US" sz="1100" dirty="0">
                <a:latin typeface="SAS Monospace" pitchFamily="49" charset="0"/>
              </a:rPr>
              <a:t>	Created              Tuesday, August 19,      Observation Length    72</a:t>
            </a:r>
          </a:p>
          <a:p>
            <a:pPr marL="609600" indent="-609600">
              <a:spcBef>
                <a:spcPct val="20000"/>
              </a:spcBef>
            </a:pPr>
            <a:r>
              <a:rPr lang="en-US" sz="1100" dirty="0">
                <a:latin typeface="SAS Monospace" pitchFamily="49" charset="0"/>
              </a:rPr>
              <a:t>	                     2008 04:34:50 PM</a:t>
            </a:r>
          </a:p>
          <a:p>
            <a:pPr marL="609600" indent="-609600">
              <a:spcBef>
                <a:spcPct val="20000"/>
              </a:spcBef>
            </a:pPr>
            <a:r>
              <a:rPr lang="en-US" sz="1100" dirty="0">
                <a:latin typeface="SAS Monospace" pitchFamily="49" charset="0"/>
              </a:rPr>
              <a:t>	Last Modified        Tuesday, August 19,      Deleted Observations  0</a:t>
            </a:r>
          </a:p>
          <a:p>
            <a:pPr marL="609600" indent="-609600">
              <a:spcBef>
                <a:spcPct val="20000"/>
              </a:spcBef>
            </a:pPr>
            <a:r>
              <a:rPr lang="en-US" sz="1100" dirty="0">
                <a:latin typeface="SAS Monospace" pitchFamily="49" charset="0"/>
              </a:rPr>
              <a:t>	                     2008 04:34:50 PM</a:t>
            </a:r>
          </a:p>
          <a:p>
            <a:pPr marL="609600" indent="-609600">
              <a:spcBef>
                <a:spcPct val="20000"/>
              </a:spcBef>
            </a:pPr>
            <a:r>
              <a:rPr lang="en-US" sz="1100" dirty="0">
                <a:latin typeface="SAS Monospace" pitchFamily="49" charset="0"/>
              </a:rPr>
              <a:t>	Protection                                    Compressed            NO</a:t>
            </a:r>
          </a:p>
          <a:p>
            <a:pPr marL="609600" indent="-609600">
              <a:spcBef>
                <a:spcPct val="20000"/>
              </a:spcBef>
            </a:pPr>
            <a:r>
              <a:rPr lang="en-US" sz="1100" dirty="0">
                <a:latin typeface="SAS Monospace" pitchFamily="49" charset="0"/>
              </a:rPr>
              <a:t>	Data Set Type                                 Sorted                NO</a:t>
            </a:r>
          </a:p>
          <a:p>
            <a:pPr marL="609600" indent="-609600">
              <a:spcBef>
                <a:spcPct val="20000"/>
              </a:spcBef>
            </a:pPr>
            <a:r>
              <a:rPr lang="en-US" sz="1100" dirty="0">
                <a:latin typeface="SAS Monospace" pitchFamily="49" charset="0"/>
              </a:rPr>
              <a:t>	Label</a:t>
            </a:r>
          </a:p>
          <a:p>
            <a:pPr marL="609600" indent="-609600">
              <a:spcBef>
                <a:spcPct val="20000"/>
              </a:spcBef>
            </a:pPr>
            <a:r>
              <a:rPr lang="en-US" sz="1100" dirty="0">
                <a:latin typeface="SAS Monospace" pitchFamily="49" charset="0"/>
              </a:rPr>
              <a:t>	Data Representation  WINDOWS_32</a:t>
            </a:r>
          </a:p>
          <a:p>
            <a:pPr marL="609600" indent="-609600">
              <a:spcBef>
                <a:spcPct val="20000"/>
              </a:spcBef>
            </a:pPr>
            <a:r>
              <a:rPr lang="en-US" sz="1100" dirty="0">
                <a:latin typeface="SAS Monospace" pitchFamily="49" charset="0"/>
              </a:rPr>
              <a:t>	Encoding             wlatin1  Western</a:t>
            </a:r>
          </a:p>
          <a:p>
            <a:pPr marL="609600" indent="-609600">
              <a:spcBef>
                <a:spcPct val="20000"/>
              </a:spcBef>
            </a:pPr>
            <a:r>
              <a:rPr lang="en-US" sz="1100" dirty="0">
                <a:latin typeface="SAS Monospace" pitchFamily="49" charset="0"/>
              </a:rPr>
              <a:t>	                     (Windows)</a:t>
            </a:r>
            <a:endParaRPr lang="en-US" sz="1200" dirty="0">
              <a:latin typeface="SAS Monospace" pitchFamily="49" charset="0"/>
            </a:endParaRPr>
          </a:p>
        </p:txBody>
      </p:sp>
      <p:sp>
        <p:nvSpPr>
          <p:cNvPr id="3789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OUTPUT</a:t>
            </a:r>
          </a:p>
        </p:txBody>
      </p:sp>
      <p:sp>
        <p:nvSpPr>
          <p:cNvPr id="5" name="Rectangle 4"/>
          <p:cNvSpPr/>
          <p:nvPr/>
        </p:nvSpPr>
        <p:spPr>
          <a:xfrm>
            <a:off x="609600" y="609600"/>
            <a:ext cx="8077200" cy="61722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2F272E-1424-4137-B4D9-FF4C09E751CC}" type="slidenum">
              <a:rPr lang="en-US"/>
              <a:pPr/>
              <a:t>34</a:t>
            </a:fld>
            <a:endParaRPr lang="en-US"/>
          </a:p>
        </p:txBody>
      </p:sp>
      <p:sp>
        <p:nvSpPr>
          <p:cNvPr id="38916" name="Rectangle 4"/>
          <p:cNvSpPr>
            <a:spLocks noChangeArrowheads="1"/>
          </p:cNvSpPr>
          <p:nvPr/>
        </p:nvSpPr>
        <p:spPr bwMode="auto">
          <a:xfrm>
            <a:off x="533400" y="814388"/>
            <a:ext cx="8305800" cy="5129212"/>
          </a:xfrm>
          <a:prstGeom prst="rect">
            <a:avLst/>
          </a:prstGeom>
          <a:noFill/>
          <a:ln w="9525">
            <a:noFill/>
            <a:miter lim="800000"/>
            <a:headEnd/>
            <a:tailEnd/>
          </a:ln>
          <a:effectLst/>
        </p:spPr>
        <p:txBody>
          <a:bodyPr/>
          <a:lstStyle/>
          <a:p>
            <a:pPr marL="609600" indent="-609600">
              <a:spcBef>
                <a:spcPct val="20000"/>
              </a:spcBef>
            </a:pPr>
            <a:r>
              <a:rPr lang="en-US" sz="1200">
                <a:latin typeface="SAS Monospace" pitchFamily="49" charset="0"/>
              </a:rPr>
              <a:t>	              Engine/Host Dependent Information</a:t>
            </a:r>
          </a:p>
          <a:p>
            <a:pPr marL="609600" indent="-609600">
              <a:spcBef>
                <a:spcPct val="20000"/>
              </a:spcBef>
              <a:buFontTx/>
              <a:buChar char="•"/>
            </a:pPr>
            <a:endParaRPr lang="en-US" sz="1200">
              <a:latin typeface="SAS Monospace" pitchFamily="49" charset="0"/>
            </a:endParaRPr>
          </a:p>
          <a:p>
            <a:pPr marL="609600" indent="-609600">
              <a:spcBef>
                <a:spcPct val="20000"/>
              </a:spcBef>
            </a:pPr>
            <a:r>
              <a:rPr lang="en-US" sz="1200">
                <a:latin typeface="SAS Monospace" pitchFamily="49" charset="0"/>
              </a:rPr>
              <a:t>Data Set Page Size          8192</a:t>
            </a:r>
          </a:p>
          <a:p>
            <a:pPr marL="609600" indent="-609600">
              <a:spcBef>
                <a:spcPct val="20000"/>
              </a:spcBef>
            </a:pPr>
            <a:r>
              <a:rPr lang="en-US" sz="1200">
                <a:latin typeface="SAS Monospace" pitchFamily="49" charset="0"/>
              </a:rPr>
              <a:t>Number of Data Set Pages    1</a:t>
            </a:r>
          </a:p>
          <a:p>
            <a:pPr marL="609600" indent="-609600">
              <a:spcBef>
                <a:spcPct val="20000"/>
              </a:spcBef>
            </a:pPr>
            <a:r>
              <a:rPr lang="en-US" sz="1200">
                <a:latin typeface="SAS Monospace" pitchFamily="49" charset="0"/>
              </a:rPr>
              <a:t>First Data Page             1</a:t>
            </a:r>
          </a:p>
          <a:p>
            <a:pPr marL="609600" indent="-609600">
              <a:spcBef>
                <a:spcPct val="20000"/>
              </a:spcBef>
            </a:pPr>
            <a:r>
              <a:rPr lang="en-US" sz="1200">
                <a:latin typeface="SAS Monospace" pitchFamily="49" charset="0"/>
              </a:rPr>
              <a:t>Max Obs per Page            113</a:t>
            </a:r>
          </a:p>
          <a:p>
            <a:pPr marL="609600" indent="-609600">
              <a:spcBef>
                <a:spcPct val="20000"/>
              </a:spcBef>
            </a:pPr>
            <a:r>
              <a:rPr lang="en-US" sz="1200">
                <a:latin typeface="SAS Monospace" pitchFamily="49" charset="0"/>
              </a:rPr>
              <a:t>Obs in First Data Page      5</a:t>
            </a:r>
          </a:p>
          <a:p>
            <a:pPr marL="609600" indent="-609600">
              <a:spcBef>
                <a:spcPct val="20000"/>
              </a:spcBef>
            </a:pPr>
            <a:r>
              <a:rPr lang="en-US" sz="1200">
                <a:latin typeface="SAS Monospace" pitchFamily="49" charset="0"/>
              </a:rPr>
              <a:t>Number of Data Set Repairs  0</a:t>
            </a:r>
          </a:p>
          <a:p>
            <a:pPr marL="609600" indent="-609600">
              <a:spcBef>
                <a:spcPct val="20000"/>
              </a:spcBef>
            </a:pPr>
            <a:r>
              <a:rPr lang="en-US" sz="1200">
                <a:latin typeface="SAS Monospace" pitchFamily="49" charset="0"/>
              </a:rPr>
              <a:t>File Name                   C:\DOCUME~1\skang\LOCALS~1\Temp\SAS</a:t>
            </a:r>
          </a:p>
          <a:p>
            <a:pPr marL="609600" indent="-609600">
              <a:spcBef>
                <a:spcPct val="20000"/>
              </a:spcBef>
            </a:pPr>
            <a:r>
              <a:rPr lang="en-US" sz="1200">
                <a:latin typeface="SAS Monospace" pitchFamily="49" charset="0"/>
              </a:rPr>
              <a:t>                            Temporary Files\_TD1440\class.sas7bdat</a:t>
            </a:r>
          </a:p>
          <a:p>
            <a:pPr marL="609600" indent="-609600">
              <a:spcBef>
                <a:spcPct val="20000"/>
              </a:spcBef>
            </a:pPr>
            <a:r>
              <a:rPr lang="en-US" sz="1200">
                <a:latin typeface="SAS Monospace" pitchFamily="49" charset="0"/>
              </a:rPr>
              <a:t>Release Created             9.0101M3</a:t>
            </a:r>
          </a:p>
          <a:p>
            <a:pPr marL="609600" indent="-609600">
              <a:spcBef>
                <a:spcPct val="20000"/>
              </a:spcBef>
            </a:pPr>
            <a:r>
              <a:rPr lang="en-US" sz="1200">
                <a:latin typeface="SAS Monospace" pitchFamily="49" charset="0"/>
              </a:rPr>
              <a:t>Host Created                XP_PRO</a:t>
            </a:r>
          </a:p>
          <a:p>
            <a:pPr marL="609600" indent="-609600">
              <a:spcBef>
                <a:spcPct val="20000"/>
              </a:spcBef>
              <a:buFontTx/>
              <a:buChar char="•"/>
            </a:pPr>
            <a:endParaRPr lang="en-US" sz="1200">
              <a:latin typeface="SAS Monospace" pitchFamily="49" charset="0"/>
            </a:endParaRPr>
          </a:p>
          <a:p>
            <a:pPr marL="609600" indent="-609600">
              <a:spcBef>
                <a:spcPct val="20000"/>
              </a:spcBef>
              <a:buFontTx/>
              <a:buChar char="•"/>
            </a:pPr>
            <a:endParaRPr lang="en-US" sz="1200">
              <a:latin typeface="SAS Monospace" pitchFamily="49" charset="0"/>
            </a:endParaRPr>
          </a:p>
          <a:p>
            <a:pPr marL="609600" indent="-609600">
              <a:spcBef>
                <a:spcPct val="20000"/>
              </a:spcBef>
            </a:pPr>
            <a:r>
              <a:rPr lang="en-US" sz="1200">
                <a:latin typeface="SAS Monospace" pitchFamily="49" charset="0"/>
              </a:rPr>
              <a:t>             Alphabetic List of Variables and Attributes</a:t>
            </a:r>
          </a:p>
          <a:p>
            <a:pPr marL="609600" indent="-609600">
              <a:spcBef>
                <a:spcPct val="20000"/>
              </a:spcBef>
              <a:buFontTx/>
              <a:buChar char="•"/>
            </a:pPr>
            <a:endParaRPr lang="en-US" sz="1200">
              <a:latin typeface="SAS Monospace" pitchFamily="49" charset="0"/>
            </a:endParaRPr>
          </a:p>
          <a:p>
            <a:pPr marL="609600" indent="-609600">
              <a:spcBef>
                <a:spcPct val="20000"/>
              </a:spcBef>
            </a:pPr>
            <a:r>
              <a:rPr lang="en-US" sz="1200">
                <a:latin typeface="SAS Monospace" pitchFamily="49" charset="0"/>
              </a:rPr>
              <a:t>   #    Variable          Type    Len    Label</a:t>
            </a:r>
          </a:p>
          <a:p>
            <a:pPr marL="609600" indent="-609600">
              <a:spcBef>
                <a:spcPct val="20000"/>
              </a:spcBef>
            </a:pPr>
            <a:endParaRPr lang="en-US" sz="1200">
              <a:latin typeface="SAS Monospace" pitchFamily="49" charset="0"/>
            </a:endParaRPr>
          </a:p>
          <a:p>
            <a:pPr marL="609600" indent="-609600">
              <a:spcBef>
                <a:spcPct val="20000"/>
              </a:spcBef>
            </a:pPr>
            <a:r>
              <a:rPr lang="en-US" sz="1200">
                <a:latin typeface="SAS Monospace" pitchFamily="49" charset="0"/>
              </a:rPr>
              <a:t>   5    EndWeight         Num       8</a:t>
            </a:r>
          </a:p>
          <a:p>
            <a:pPr marL="609600" indent="-609600">
              <a:spcBef>
                <a:spcPct val="20000"/>
              </a:spcBef>
            </a:pPr>
            <a:r>
              <a:rPr lang="en-US" sz="1200">
                <a:latin typeface="SAS Monospace" pitchFamily="49" charset="0"/>
              </a:rPr>
              <a:t>   6    Loss              Num       8</a:t>
            </a:r>
          </a:p>
          <a:p>
            <a:pPr marL="609600" indent="-609600">
              <a:spcBef>
                <a:spcPct val="20000"/>
              </a:spcBef>
            </a:pPr>
            <a:r>
              <a:rPr lang="en-US" sz="1200">
                <a:latin typeface="SAS Monospace" pitchFamily="49" charset="0"/>
              </a:rPr>
              <a:t>   1    MemberNum         Num       8</a:t>
            </a:r>
          </a:p>
          <a:p>
            <a:pPr marL="609600" indent="-609600">
              <a:spcBef>
                <a:spcPct val="20000"/>
              </a:spcBef>
            </a:pPr>
            <a:r>
              <a:rPr lang="en-US" sz="1200">
                <a:latin typeface="SAS Monospace" pitchFamily="49" charset="0"/>
              </a:rPr>
              <a:t>   2    Name              Char     19</a:t>
            </a:r>
          </a:p>
          <a:p>
            <a:pPr marL="609600" indent="-609600">
              <a:spcBef>
                <a:spcPct val="20000"/>
              </a:spcBef>
            </a:pPr>
            <a:r>
              <a:rPr lang="en-US" sz="1200">
                <a:latin typeface="SAS Monospace" pitchFamily="49" charset="0"/>
              </a:rPr>
              <a:t>   4    StartWeight       Num       8</a:t>
            </a:r>
          </a:p>
          <a:p>
            <a:pPr marL="609600" indent="-609600">
              <a:spcBef>
                <a:spcPct val="20000"/>
              </a:spcBef>
            </a:pPr>
            <a:r>
              <a:rPr lang="en-US" sz="1200">
                <a:latin typeface="SAS Monospace" pitchFamily="49" charset="0"/>
              </a:rPr>
              <a:t>   7    StartWeightmet    Num       8 Weight at the beginning in Kilograms</a:t>
            </a:r>
          </a:p>
        </p:txBody>
      </p:sp>
      <p:sp>
        <p:nvSpPr>
          <p:cNvPr id="38917"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OUTPUT: CONTINUED</a:t>
            </a:r>
          </a:p>
        </p:txBody>
      </p:sp>
      <p:sp>
        <p:nvSpPr>
          <p:cNvPr id="5" name="Rectangle 4"/>
          <p:cNvSpPr/>
          <p:nvPr/>
        </p:nvSpPr>
        <p:spPr>
          <a:xfrm>
            <a:off x="457200" y="685800"/>
            <a:ext cx="8153400" cy="56388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BDAF69-0B96-46C1-A7A0-D5FCCCBCB7D1}" type="slidenum">
              <a:rPr lang="en-US"/>
              <a:pPr/>
              <a:t>35</a:t>
            </a:fld>
            <a:endParaRPr lang="en-US"/>
          </a:p>
        </p:txBody>
      </p:sp>
      <p:sp>
        <p:nvSpPr>
          <p:cNvPr id="39940" name="Rectangle 4"/>
          <p:cNvSpPr>
            <a:spLocks noChangeArrowheads="1"/>
          </p:cNvSpPr>
          <p:nvPr/>
        </p:nvSpPr>
        <p:spPr bwMode="auto">
          <a:xfrm>
            <a:off x="533400" y="774700"/>
            <a:ext cx="8305800" cy="5129213"/>
          </a:xfrm>
          <a:prstGeom prst="rect">
            <a:avLst/>
          </a:prstGeom>
          <a:noFill/>
          <a:ln w="9525">
            <a:noFill/>
            <a:miter lim="800000"/>
            <a:headEnd/>
            <a:tailEnd/>
          </a:ln>
          <a:effectLst/>
        </p:spPr>
        <p:txBody>
          <a:bodyPr/>
          <a:lstStyle/>
          <a:p>
            <a:pPr marL="609600" indent="-609600">
              <a:spcBef>
                <a:spcPct val="20000"/>
              </a:spcBef>
            </a:pPr>
            <a:r>
              <a:rPr lang="en-US" sz="1000" dirty="0">
                <a:latin typeface="SAS Monospace" pitchFamily="49" charset="0"/>
              </a:rPr>
              <a:t>NOTE: Copyright (c) 2002-2003 by SAS Institute Inc., Cary, NC, USA.</a:t>
            </a:r>
          </a:p>
          <a:p>
            <a:pPr marL="609600" indent="-609600">
              <a:spcBef>
                <a:spcPct val="20000"/>
              </a:spcBef>
            </a:pPr>
            <a:r>
              <a:rPr lang="en-US" sz="1000" dirty="0">
                <a:latin typeface="SAS Monospace" pitchFamily="49" charset="0"/>
              </a:rPr>
              <a:t>NOTE: SAS (r) 9.1 (TS1M3)</a:t>
            </a:r>
          </a:p>
          <a:p>
            <a:pPr marL="609600" indent="-609600">
              <a:spcBef>
                <a:spcPct val="20000"/>
              </a:spcBef>
            </a:pPr>
            <a:r>
              <a:rPr lang="en-US" sz="1000" dirty="0">
                <a:latin typeface="SAS Monospace" pitchFamily="49" charset="0"/>
              </a:rPr>
              <a:t>      Licensed to UNIVERSITY OF GEORGIA SYSTEM, Site 0013772006.</a:t>
            </a:r>
          </a:p>
          <a:p>
            <a:pPr marL="609600" indent="-609600">
              <a:spcBef>
                <a:spcPct val="20000"/>
              </a:spcBef>
            </a:pPr>
            <a:r>
              <a:rPr lang="en-US" sz="1000" dirty="0">
                <a:latin typeface="SAS Monospace" pitchFamily="49" charset="0"/>
              </a:rPr>
              <a:t>NOTE: This session is executing on the XP_PRO  platform.</a:t>
            </a:r>
          </a:p>
          <a:p>
            <a:pPr marL="609600" indent="-609600">
              <a:spcBef>
                <a:spcPct val="20000"/>
              </a:spcBef>
              <a:buFontTx/>
              <a:buChar char="•"/>
            </a:pPr>
            <a:endParaRPr lang="en-US" sz="1000" dirty="0">
              <a:latin typeface="SAS Monospace" pitchFamily="49" charset="0"/>
            </a:endParaRPr>
          </a:p>
          <a:p>
            <a:pPr marL="609600" indent="-609600">
              <a:spcBef>
                <a:spcPct val="20000"/>
              </a:spcBef>
            </a:pPr>
            <a:r>
              <a:rPr lang="en-US" sz="1000" dirty="0">
                <a:latin typeface="SAS Monospace" pitchFamily="49" charset="0"/>
              </a:rPr>
              <a:t>NOTE: SAS initialization used:</a:t>
            </a:r>
          </a:p>
          <a:p>
            <a:pPr marL="609600" indent="-609600">
              <a:spcBef>
                <a:spcPct val="20000"/>
              </a:spcBef>
            </a:pPr>
            <a:r>
              <a:rPr lang="en-US" sz="1000" dirty="0">
                <a:latin typeface="SAS Monospace" pitchFamily="49" charset="0"/>
              </a:rPr>
              <a:t>      real time           7.93 seconds</a:t>
            </a:r>
          </a:p>
          <a:p>
            <a:pPr marL="609600" indent="-609600">
              <a:spcBef>
                <a:spcPct val="20000"/>
              </a:spcBef>
            </a:pPr>
            <a:r>
              <a:rPr lang="en-US" sz="1000" dirty="0">
                <a:latin typeface="SAS Monospace" pitchFamily="49" charset="0"/>
              </a:rPr>
              <a:t>      </a:t>
            </a:r>
            <a:r>
              <a:rPr lang="en-US" sz="1000" dirty="0" err="1">
                <a:latin typeface="SAS Monospace" pitchFamily="49" charset="0"/>
              </a:rPr>
              <a:t>cpu</a:t>
            </a:r>
            <a:r>
              <a:rPr lang="en-US" sz="1000" dirty="0">
                <a:latin typeface="SAS Monospace" pitchFamily="49" charset="0"/>
              </a:rPr>
              <a:t> time            0.49 seconds</a:t>
            </a:r>
          </a:p>
          <a:p>
            <a:pPr marL="609600" indent="-609600">
              <a:spcBef>
                <a:spcPct val="20000"/>
              </a:spcBef>
              <a:buFontTx/>
              <a:buChar char="•"/>
            </a:pPr>
            <a:endParaRPr lang="en-US" sz="1000" dirty="0">
              <a:latin typeface="SAS Monospace" pitchFamily="49" charset="0"/>
            </a:endParaRPr>
          </a:p>
          <a:p>
            <a:pPr marL="609600" indent="-609600">
              <a:spcBef>
                <a:spcPct val="20000"/>
              </a:spcBef>
            </a:pPr>
            <a:r>
              <a:rPr lang="en-US" sz="1000" dirty="0">
                <a:latin typeface="SAS Monospace" pitchFamily="49" charset="0"/>
              </a:rPr>
              <a:t>2    LIBNAME </a:t>
            </a:r>
            <a:r>
              <a:rPr lang="en-US" sz="1000" dirty="0" err="1">
                <a:latin typeface="SAS Monospace" pitchFamily="49" charset="0"/>
              </a:rPr>
              <a:t>classlib</a:t>
            </a:r>
            <a:r>
              <a:rPr lang="en-US" sz="1000" dirty="0">
                <a:latin typeface="SAS Monospace" pitchFamily="49" charset="0"/>
              </a:rPr>
              <a:t> 'C:\</a:t>
            </a:r>
            <a:r>
              <a:rPr lang="en-US" sz="1000" dirty="0" smtClean="0">
                <a:latin typeface="SAS Monospace" pitchFamily="49" charset="0"/>
              </a:rPr>
              <a:t>Sangwook\Courses\PUBH5434\SAS</a:t>
            </a:r>
            <a:r>
              <a:rPr lang="en-US" sz="1000" dirty="0">
                <a:latin typeface="SAS Monospace" pitchFamily="49" charset="0"/>
              </a:rPr>
              <a:t>';</a:t>
            </a:r>
          </a:p>
          <a:p>
            <a:pPr marL="609600" indent="-609600">
              <a:spcBef>
                <a:spcPct val="20000"/>
              </a:spcBef>
            </a:pPr>
            <a:r>
              <a:rPr lang="en-US" sz="1000" dirty="0">
                <a:latin typeface="SAS Monospace" pitchFamily="49" charset="0"/>
              </a:rPr>
              <a:t>NOTE: </a:t>
            </a:r>
            <a:r>
              <a:rPr lang="en-US" sz="1000" dirty="0" err="1">
                <a:latin typeface="SAS Monospace" pitchFamily="49" charset="0"/>
              </a:rPr>
              <a:t>Libref</a:t>
            </a:r>
            <a:r>
              <a:rPr lang="en-US" sz="1000" dirty="0">
                <a:latin typeface="SAS Monospace" pitchFamily="49" charset="0"/>
              </a:rPr>
              <a:t> CLASSLIB was successfully assigned as follows:</a:t>
            </a:r>
          </a:p>
          <a:p>
            <a:pPr marL="609600" indent="-609600">
              <a:spcBef>
                <a:spcPct val="20000"/>
              </a:spcBef>
            </a:pPr>
            <a:r>
              <a:rPr lang="en-US" sz="1000" dirty="0">
                <a:latin typeface="SAS Monospace" pitchFamily="49" charset="0"/>
              </a:rPr>
              <a:t>      Engine:        V9</a:t>
            </a:r>
          </a:p>
          <a:p>
            <a:pPr marL="609600" indent="-609600">
              <a:spcBef>
                <a:spcPct val="20000"/>
              </a:spcBef>
            </a:pPr>
            <a:r>
              <a:rPr lang="en-US" sz="1000" dirty="0">
                <a:latin typeface="SAS Monospace" pitchFamily="49" charset="0"/>
              </a:rPr>
              <a:t>      Physical Name: C:\</a:t>
            </a:r>
            <a:r>
              <a:rPr lang="en-US" sz="1000" dirty="0" smtClean="0">
                <a:latin typeface="SAS Monospace" pitchFamily="49" charset="0"/>
              </a:rPr>
              <a:t>Sangwook\Courses\PUBH5434\SAS</a:t>
            </a:r>
            <a:endParaRPr lang="en-US" sz="1000" dirty="0">
              <a:latin typeface="SAS Monospace" pitchFamily="49" charset="0"/>
            </a:endParaRPr>
          </a:p>
          <a:p>
            <a:pPr marL="609600" indent="-609600">
              <a:spcBef>
                <a:spcPct val="20000"/>
              </a:spcBef>
            </a:pPr>
            <a:r>
              <a:rPr lang="en-US" sz="1000" dirty="0">
                <a:latin typeface="SAS Monospace" pitchFamily="49" charset="0"/>
              </a:rPr>
              <a:t>3    DATA </a:t>
            </a:r>
            <a:r>
              <a:rPr lang="en-US" sz="1000" dirty="0" err="1">
                <a:latin typeface="SAS Monospace" pitchFamily="49" charset="0"/>
              </a:rPr>
              <a:t>classlib.weight_club</a:t>
            </a:r>
            <a:r>
              <a:rPr lang="en-US" sz="1000" dirty="0">
                <a:latin typeface="SAS Monospace" pitchFamily="49" charset="0"/>
              </a:rPr>
              <a:t>;</a:t>
            </a:r>
          </a:p>
          <a:p>
            <a:pPr marL="609600" indent="-609600">
              <a:spcBef>
                <a:spcPct val="20000"/>
              </a:spcBef>
            </a:pPr>
            <a:r>
              <a:rPr lang="en-US" sz="1000" dirty="0">
                <a:latin typeface="SAS Monospace" pitchFamily="49" charset="0"/>
              </a:rPr>
              <a:t>4        INPUT </a:t>
            </a:r>
            <a:r>
              <a:rPr lang="en-US" sz="1000" dirty="0" err="1">
                <a:latin typeface="SAS Monospace" pitchFamily="49" charset="0"/>
              </a:rPr>
              <a:t>MemberNum</a:t>
            </a:r>
            <a:r>
              <a:rPr lang="en-US" sz="1000" dirty="0">
                <a:latin typeface="SAS Monospace" pitchFamily="49" charset="0"/>
              </a:rPr>
              <a:t> 1-4 Name $ 6-24 Team $ </a:t>
            </a:r>
            <a:r>
              <a:rPr lang="en-US" sz="1000" dirty="0" err="1">
                <a:latin typeface="SAS Monospace" pitchFamily="49" charset="0"/>
              </a:rPr>
              <a:t>StartWeight</a:t>
            </a:r>
            <a:r>
              <a:rPr lang="en-US" sz="1000" dirty="0">
                <a:latin typeface="SAS Monospace" pitchFamily="49" charset="0"/>
              </a:rPr>
              <a:t> </a:t>
            </a:r>
            <a:r>
              <a:rPr lang="en-US" sz="1000" dirty="0" err="1">
                <a:latin typeface="SAS Monospace" pitchFamily="49" charset="0"/>
              </a:rPr>
              <a:t>EndWeight</a:t>
            </a:r>
            <a:r>
              <a:rPr lang="en-US" sz="1000" dirty="0">
                <a:latin typeface="SAS Monospace" pitchFamily="49" charset="0"/>
              </a:rPr>
              <a:t>;</a:t>
            </a:r>
          </a:p>
          <a:p>
            <a:pPr marL="609600" indent="-609600">
              <a:spcBef>
                <a:spcPct val="20000"/>
              </a:spcBef>
            </a:pPr>
            <a:r>
              <a:rPr lang="en-US" sz="1000" dirty="0">
                <a:latin typeface="SAS Monospace" pitchFamily="49" charset="0"/>
              </a:rPr>
              <a:t>5        DATALINES;</a:t>
            </a:r>
          </a:p>
          <a:p>
            <a:pPr marL="609600" indent="-609600">
              <a:spcBef>
                <a:spcPct val="20000"/>
              </a:spcBef>
              <a:buFontTx/>
              <a:buChar char="•"/>
            </a:pPr>
            <a:endParaRPr lang="en-US" sz="1000" dirty="0">
              <a:latin typeface="SAS Monospace" pitchFamily="49" charset="0"/>
            </a:endParaRPr>
          </a:p>
          <a:p>
            <a:pPr marL="609600" indent="-609600">
              <a:spcBef>
                <a:spcPct val="20000"/>
              </a:spcBef>
            </a:pPr>
            <a:r>
              <a:rPr lang="en-US" sz="1000" dirty="0">
                <a:latin typeface="SAS Monospace" pitchFamily="49" charset="0"/>
              </a:rPr>
              <a:t>NOTE: The data set CLASSLIB.WEIGHT_CLUB has 5 observations and 5 variables.</a:t>
            </a:r>
          </a:p>
          <a:p>
            <a:pPr marL="609600" indent="-609600">
              <a:spcBef>
                <a:spcPct val="20000"/>
              </a:spcBef>
            </a:pPr>
            <a:r>
              <a:rPr lang="en-US" sz="1000" dirty="0">
                <a:latin typeface="SAS Monospace" pitchFamily="49" charset="0"/>
              </a:rPr>
              <a:t>NOTE: DATA statement used (Total process time):</a:t>
            </a:r>
          </a:p>
          <a:p>
            <a:pPr marL="609600" indent="-609600">
              <a:spcBef>
                <a:spcPct val="20000"/>
              </a:spcBef>
            </a:pPr>
            <a:r>
              <a:rPr lang="en-US" sz="1000" dirty="0">
                <a:latin typeface="SAS Monospace" pitchFamily="49" charset="0"/>
              </a:rPr>
              <a:t>      real time           0.37 seconds</a:t>
            </a:r>
          </a:p>
          <a:p>
            <a:pPr marL="609600" indent="-609600">
              <a:spcBef>
                <a:spcPct val="20000"/>
              </a:spcBef>
            </a:pPr>
            <a:r>
              <a:rPr lang="en-US" sz="1000" dirty="0">
                <a:latin typeface="SAS Monospace" pitchFamily="49" charset="0"/>
              </a:rPr>
              <a:t>      </a:t>
            </a:r>
            <a:r>
              <a:rPr lang="en-US" sz="1000" dirty="0" err="1">
                <a:latin typeface="SAS Monospace" pitchFamily="49" charset="0"/>
              </a:rPr>
              <a:t>cpu</a:t>
            </a:r>
            <a:r>
              <a:rPr lang="en-US" sz="1000" dirty="0">
                <a:latin typeface="SAS Monospace" pitchFamily="49" charset="0"/>
              </a:rPr>
              <a:t> time            0.03 seconds</a:t>
            </a:r>
          </a:p>
          <a:p>
            <a:pPr marL="609600" indent="-609600">
              <a:spcBef>
                <a:spcPct val="20000"/>
              </a:spcBef>
              <a:buFontTx/>
              <a:buChar char="•"/>
            </a:pPr>
            <a:endParaRPr lang="en-US" sz="1000" dirty="0">
              <a:latin typeface="SAS Monospace" pitchFamily="49" charset="0"/>
            </a:endParaRPr>
          </a:p>
          <a:p>
            <a:pPr marL="609600" indent="-609600">
              <a:spcBef>
                <a:spcPct val="20000"/>
              </a:spcBef>
            </a:pPr>
            <a:r>
              <a:rPr lang="en-US" sz="1000" dirty="0">
                <a:latin typeface="SAS Monospace" pitchFamily="49" charset="0"/>
              </a:rPr>
              <a:t>11   ;</a:t>
            </a:r>
          </a:p>
          <a:p>
            <a:pPr marL="609600" indent="-609600">
              <a:spcBef>
                <a:spcPct val="20000"/>
              </a:spcBef>
            </a:pPr>
            <a:r>
              <a:rPr lang="en-US" sz="1000" dirty="0">
                <a:latin typeface="SAS Monospace" pitchFamily="49" charset="0"/>
              </a:rPr>
              <a:t>12</a:t>
            </a:r>
          </a:p>
          <a:p>
            <a:pPr marL="609600" indent="-609600">
              <a:spcBef>
                <a:spcPct val="20000"/>
              </a:spcBef>
            </a:pPr>
            <a:r>
              <a:rPr lang="en-US" sz="1000" dirty="0">
                <a:latin typeface="SAS Monospace" pitchFamily="49" charset="0"/>
              </a:rPr>
              <a:t>13   TITLE1 </a:t>
            </a:r>
            <a:r>
              <a:rPr lang="en-US" sz="1000" dirty="0" smtClean="0">
                <a:latin typeface="SAS Monospace" pitchFamily="49" charset="0"/>
              </a:rPr>
              <a:t>‘Example</a:t>
            </a:r>
            <a:r>
              <a:rPr lang="en-US" sz="1000" dirty="0">
                <a:latin typeface="SAS Monospace" pitchFamily="49" charset="0"/>
              </a:rPr>
              <a:t>: A Simple SAS Job';</a:t>
            </a:r>
          </a:p>
          <a:p>
            <a:pPr marL="609600" indent="-609600">
              <a:spcBef>
                <a:spcPct val="20000"/>
              </a:spcBef>
            </a:pPr>
            <a:r>
              <a:rPr lang="en-US" sz="1000" dirty="0">
                <a:latin typeface="SAS Monospace" pitchFamily="49" charset="0"/>
              </a:rPr>
              <a:t>14   DATA </a:t>
            </a:r>
            <a:r>
              <a:rPr lang="en-US" sz="1000" dirty="0" err="1">
                <a:latin typeface="SAS Monospace" pitchFamily="49" charset="0"/>
              </a:rPr>
              <a:t>work.class</a:t>
            </a:r>
            <a:r>
              <a:rPr lang="en-US" sz="1000" dirty="0">
                <a:latin typeface="SAS Monospace" pitchFamily="49" charset="0"/>
              </a:rPr>
              <a:t>;</a:t>
            </a:r>
          </a:p>
          <a:p>
            <a:pPr marL="609600" indent="-609600">
              <a:spcBef>
                <a:spcPct val="20000"/>
              </a:spcBef>
            </a:pPr>
            <a:r>
              <a:rPr lang="en-US" sz="1000" dirty="0">
                <a:latin typeface="SAS Monospace" pitchFamily="49" charset="0"/>
              </a:rPr>
              <a:t>15     SET </a:t>
            </a:r>
            <a:r>
              <a:rPr lang="en-US" sz="1000" dirty="0" err="1">
                <a:latin typeface="SAS Monospace" pitchFamily="49" charset="0"/>
              </a:rPr>
              <a:t>classlib.weight_club</a:t>
            </a:r>
            <a:r>
              <a:rPr lang="en-US" sz="1000" dirty="0">
                <a:latin typeface="SAS Monospace" pitchFamily="49" charset="0"/>
              </a:rPr>
              <a:t>;</a:t>
            </a:r>
          </a:p>
          <a:p>
            <a:pPr marL="609600" indent="-609600">
              <a:spcBef>
                <a:spcPct val="20000"/>
              </a:spcBef>
            </a:pPr>
            <a:r>
              <a:rPr lang="en-US" sz="1000" dirty="0">
                <a:latin typeface="SAS Monospace" pitchFamily="49" charset="0"/>
              </a:rPr>
              <a:t>16     Loss = </a:t>
            </a:r>
            <a:r>
              <a:rPr lang="en-US" sz="1000" dirty="0" err="1">
                <a:latin typeface="SAS Monospace" pitchFamily="49" charset="0"/>
              </a:rPr>
              <a:t>StartWeight</a:t>
            </a:r>
            <a:r>
              <a:rPr lang="en-US" sz="1000" dirty="0">
                <a:latin typeface="SAS Monospace" pitchFamily="49" charset="0"/>
              </a:rPr>
              <a:t> - </a:t>
            </a:r>
            <a:r>
              <a:rPr lang="en-US" sz="1000" dirty="0" err="1">
                <a:latin typeface="SAS Monospace" pitchFamily="49" charset="0"/>
              </a:rPr>
              <a:t>EndWeight</a:t>
            </a:r>
            <a:r>
              <a:rPr lang="en-US" sz="1000" dirty="0">
                <a:latin typeface="SAS Monospace" pitchFamily="49" charset="0"/>
              </a:rPr>
              <a:t>;</a:t>
            </a:r>
          </a:p>
          <a:p>
            <a:pPr marL="609600" indent="-609600">
              <a:spcBef>
                <a:spcPct val="20000"/>
              </a:spcBef>
            </a:pPr>
            <a:r>
              <a:rPr lang="en-US" sz="1000" dirty="0">
                <a:latin typeface="SAS Monospace" pitchFamily="49" charset="0"/>
              </a:rPr>
              <a:t>17     </a:t>
            </a:r>
            <a:r>
              <a:rPr lang="en-US" sz="1000" dirty="0" err="1">
                <a:latin typeface="SAS Monospace" pitchFamily="49" charset="0"/>
              </a:rPr>
              <a:t>StartWeightmet</a:t>
            </a:r>
            <a:r>
              <a:rPr lang="en-US" sz="1000" dirty="0">
                <a:latin typeface="SAS Monospace" pitchFamily="49" charset="0"/>
              </a:rPr>
              <a:t> = </a:t>
            </a:r>
            <a:r>
              <a:rPr lang="en-US" sz="1000" dirty="0" err="1">
                <a:latin typeface="SAS Monospace" pitchFamily="49" charset="0"/>
              </a:rPr>
              <a:t>StartWeight</a:t>
            </a:r>
            <a:r>
              <a:rPr lang="en-US" sz="1000" dirty="0">
                <a:latin typeface="SAS Monospace" pitchFamily="49" charset="0"/>
              </a:rPr>
              <a:t>/2.2;</a:t>
            </a:r>
          </a:p>
          <a:p>
            <a:pPr marL="609600" indent="-609600">
              <a:spcBef>
                <a:spcPct val="20000"/>
              </a:spcBef>
            </a:pPr>
            <a:r>
              <a:rPr lang="en-US" sz="1000" dirty="0">
                <a:latin typeface="SAS Monospace" pitchFamily="49" charset="0"/>
              </a:rPr>
              <a:t>18     LABEL </a:t>
            </a:r>
            <a:r>
              <a:rPr lang="en-US" sz="1000" dirty="0" err="1">
                <a:latin typeface="SAS Monospace" pitchFamily="49" charset="0"/>
              </a:rPr>
              <a:t>StartWeightmet</a:t>
            </a:r>
            <a:r>
              <a:rPr lang="en-US" sz="1000" dirty="0">
                <a:latin typeface="SAS Monospace" pitchFamily="49" charset="0"/>
              </a:rPr>
              <a:t>='Start weight in Kilograms';</a:t>
            </a:r>
          </a:p>
          <a:p>
            <a:pPr marL="609600" indent="-609600">
              <a:spcBef>
                <a:spcPct val="20000"/>
              </a:spcBef>
            </a:pPr>
            <a:r>
              <a:rPr lang="en-US" sz="1000" dirty="0">
                <a:latin typeface="SAS Monospace" pitchFamily="49" charset="0"/>
              </a:rPr>
              <a:t>19   RUN;</a:t>
            </a:r>
          </a:p>
          <a:p>
            <a:pPr marL="609600" indent="-609600">
              <a:spcBef>
                <a:spcPct val="20000"/>
              </a:spcBef>
              <a:buFontTx/>
              <a:buChar char="•"/>
            </a:pPr>
            <a:endParaRPr lang="en-US" sz="1000" dirty="0">
              <a:latin typeface="SAS Monospace" pitchFamily="49" charset="0"/>
            </a:endParaRPr>
          </a:p>
        </p:txBody>
      </p:sp>
      <p:sp>
        <p:nvSpPr>
          <p:cNvPr id="39941"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LOG</a:t>
            </a:r>
          </a:p>
        </p:txBody>
      </p:sp>
      <p:sp>
        <p:nvSpPr>
          <p:cNvPr id="5" name="Rectangle 4"/>
          <p:cNvSpPr/>
          <p:nvPr/>
        </p:nvSpPr>
        <p:spPr>
          <a:xfrm>
            <a:off x="381000" y="685800"/>
            <a:ext cx="8305800" cy="59436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BFEBF4F-F566-4615-AC99-2C54D81EF52E}" type="slidenum">
              <a:rPr lang="en-US"/>
              <a:pPr/>
              <a:t>36</a:t>
            </a:fld>
            <a:endParaRPr lang="en-US"/>
          </a:p>
        </p:txBody>
      </p:sp>
      <p:sp>
        <p:nvSpPr>
          <p:cNvPr id="40964" name="Rectangle 4"/>
          <p:cNvSpPr>
            <a:spLocks noChangeArrowheads="1"/>
          </p:cNvSpPr>
          <p:nvPr/>
        </p:nvSpPr>
        <p:spPr bwMode="auto">
          <a:xfrm>
            <a:off x="533400" y="788988"/>
            <a:ext cx="8305800" cy="5129212"/>
          </a:xfrm>
          <a:prstGeom prst="rect">
            <a:avLst/>
          </a:prstGeom>
          <a:noFill/>
          <a:ln w="9525">
            <a:noFill/>
            <a:miter lim="800000"/>
            <a:headEnd/>
            <a:tailEnd/>
          </a:ln>
          <a:effectLst/>
        </p:spPr>
        <p:txBody>
          <a:bodyPr/>
          <a:lstStyle/>
          <a:p>
            <a:pPr marL="609600" indent="-609600">
              <a:spcBef>
                <a:spcPct val="20000"/>
              </a:spcBef>
            </a:pPr>
            <a:r>
              <a:rPr lang="en-US" sz="1000">
                <a:latin typeface="SAS Monospace" pitchFamily="49" charset="0"/>
              </a:rPr>
              <a:t>NOTE: There were 5 observations read from the data set CLASSLIB.WEIGHT_CLUB.</a:t>
            </a:r>
          </a:p>
          <a:p>
            <a:pPr marL="609600" indent="-609600">
              <a:spcBef>
                <a:spcPct val="20000"/>
              </a:spcBef>
            </a:pPr>
            <a:r>
              <a:rPr lang="en-US" sz="1000">
                <a:latin typeface="SAS Monospace" pitchFamily="49" charset="0"/>
              </a:rPr>
              <a:t>NOTE: The data set WORK.CLASS has 5 observations and 7 variables.</a:t>
            </a:r>
          </a:p>
          <a:p>
            <a:pPr marL="609600" indent="-609600">
              <a:spcBef>
                <a:spcPct val="20000"/>
              </a:spcBef>
            </a:pPr>
            <a:r>
              <a:rPr lang="en-US" sz="1000">
                <a:latin typeface="SAS Monospace" pitchFamily="49" charset="0"/>
              </a:rPr>
              <a:t>NOTE: DATA statement used (Total process time):</a:t>
            </a:r>
          </a:p>
          <a:p>
            <a:pPr marL="609600" indent="-609600">
              <a:spcBef>
                <a:spcPct val="20000"/>
              </a:spcBef>
            </a:pPr>
            <a:r>
              <a:rPr lang="en-US" sz="1000">
                <a:latin typeface="SAS Monospace" pitchFamily="49" charset="0"/>
              </a:rPr>
              <a:t>      real time           0.00 seconds</a:t>
            </a:r>
          </a:p>
          <a:p>
            <a:pPr marL="609600" indent="-609600">
              <a:spcBef>
                <a:spcPct val="20000"/>
              </a:spcBef>
            </a:pPr>
            <a:r>
              <a:rPr lang="en-US" sz="1000">
                <a:latin typeface="SAS Monospace" pitchFamily="49" charset="0"/>
              </a:rPr>
              <a:t>      cpu time            0.00 seconds</a:t>
            </a:r>
          </a:p>
          <a:p>
            <a:pPr marL="609600" indent="-609600">
              <a:spcBef>
                <a:spcPct val="20000"/>
              </a:spcBef>
              <a:buFontTx/>
              <a:buChar char="•"/>
            </a:pPr>
            <a:endParaRPr lang="en-US" sz="1000">
              <a:latin typeface="SAS Monospace" pitchFamily="49" charset="0"/>
            </a:endParaRPr>
          </a:p>
          <a:p>
            <a:pPr marL="609600" indent="-609600">
              <a:spcBef>
                <a:spcPct val="20000"/>
              </a:spcBef>
            </a:pPr>
            <a:r>
              <a:rPr lang="en-US" sz="1000">
                <a:latin typeface="SAS Monospace" pitchFamily="49" charset="0"/>
              </a:rPr>
              <a:t>20</a:t>
            </a:r>
          </a:p>
          <a:p>
            <a:pPr marL="609600" indent="-609600">
              <a:spcBef>
                <a:spcPct val="20000"/>
              </a:spcBef>
            </a:pPr>
            <a:r>
              <a:rPr lang="en-US" sz="1000">
                <a:latin typeface="SAS Monospace" pitchFamily="49" charset="0"/>
              </a:rPr>
              <a:t>21   PROC PRINT data=work.class;</a:t>
            </a:r>
          </a:p>
          <a:p>
            <a:pPr marL="609600" indent="-609600">
              <a:spcBef>
                <a:spcPct val="20000"/>
              </a:spcBef>
            </a:pPr>
            <a:r>
              <a:rPr lang="en-US" sz="1000">
                <a:latin typeface="SAS Monospace" pitchFamily="49" charset="0"/>
              </a:rPr>
              <a:t>22     TITLE2 'Listing of Data Portion of Data Set WORK.CLASS';</a:t>
            </a:r>
          </a:p>
          <a:p>
            <a:pPr marL="609600" indent="-609600">
              <a:spcBef>
                <a:spcPct val="20000"/>
              </a:spcBef>
            </a:pPr>
            <a:r>
              <a:rPr lang="en-US" sz="1000">
                <a:latin typeface="SAS Monospace" pitchFamily="49" charset="0"/>
              </a:rPr>
              <a:t>23   RUN;</a:t>
            </a:r>
          </a:p>
          <a:p>
            <a:pPr marL="609600" indent="-609600">
              <a:spcBef>
                <a:spcPct val="20000"/>
              </a:spcBef>
              <a:buFontTx/>
              <a:buChar char="•"/>
            </a:pPr>
            <a:endParaRPr lang="en-US" sz="1000">
              <a:latin typeface="SAS Monospace" pitchFamily="49" charset="0"/>
            </a:endParaRPr>
          </a:p>
          <a:p>
            <a:pPr marL="609600" indent="-609600">
              <a:spcBef>
                <a:spcPct val="20000"/>
              </a:spcBef>
            </a:pPr>
            <a:r>
              <a:rPr lang="en-US" sz="1000">
                <a:latin typeface="SAS Monospace" pitchFamily="49" charset="0"/>
              </a:rPr>
              <a:t>NOTE: There were 5 observations read from the data set WORK.CLASS.</a:t>
            </a:r>
          </a:p>
          <a:p>
            <a:pPr marL="609600" indent="-609600">
              <a:spcBef>
                <a:spcPct val="20000"/>
              </a:spcBef>
            </a:pPr>
            <a:r>
              <a:rPr lang="en-US" sz="1000">
                <a:latin typeface="SAS Monospace" pitchFamily="49" charset="0"/>
              </a:rPr>
              <a:t>NOTE: PROCEDURE PRINT used (Total process time):</a:t>
            </a:r>
          </a:p>
          <a:p>
            <a:pPr marL="609600" indent="-609600">
              <a:spcBef>
                <a:spcPct val="20000"/>
              </a:spcBef>
            </a:pPr>
            <a:r>
              <a:rPr lang="en-US" sz="1000">
                <a:latin typeface="SAS Monospace" pitchFamily="49" charset="0"/>
              </a:rPr>
              <a:t>      real time           0.42 seconds</a:t>
            </a:r>
          </a:p>
          <a:p>
            <a:pPr marL="609600" indent="-609600">
              <a:spcBef>
                <a:spcPct val="20000"/>
              </a:spcBef>
            </a:pPr>
            <a:r>
              <a:rPr lang="en-US" sz="1000">
                <a:latin typeface="SAS Monospace" pitchFamily="49" charset="0"/>
              </a:rPr>
              <a:t>      cpu time            0.00 seconds</a:t>
            </a:r>
          </a:p>
          <a:p>
            <a:pPr marL="609600" indent="-609600">
              <a:spcBef>
                <a:spcPct val="20000"/>
              </a:spcBef>
              <a:buFontTx/>
              <a:buChar char="•"/>
            </a:pPr>
            <a:endParaRPr lang="en-US" sz="1000">
              <a:latin typeface="SAS Monospace" pitchFamily="49" charset="0"/>
            </a:endParaRPr>
          </a:p>
          <a:p>
            <a:pPr marL="609600" indent="-609600">
              <a:spcBef>
                <a:spcPct val="20000"/>
              </a:spcBef>
            </a:pPr>
            <a:r>
              <a:rPr lang="en-US" sz="1000">
                <a:latin typeface="SAS Monospace" pitchFamily="49" charset="0"/>
              </a:rPr>
              <a:t>24</a:t>
            </a:r>
          </a:p>
          <a:p>
            <a:pPr marL="609600" indent="-609600">
              <a:spcBef>
                <a:spcPct val="20000"/>
              </a:spcBef>
            </a:pPr>
            <a:r>
              <a:rPr lang="en-US" sz="1000">
                <a:latin typeface="SAS Monospace" pitchFamily="49" charset="0"/>
              </a:rPr>
              <a:t>25   PROC CONTENTS DATA=work.class;</a:t>
            </a:r>
          </a:p>
          <a:p>
            <a:pPr marL="609600" indent="-609600">
              <a:spcBef>
                <a:spcPct val="20000"/>
              </a:spcBef>
            </a:pPr>
            <a:r>
              <a:rPr lang="en-US" sz="1000">
                <a:latin typeface="SAS Monospace" pitchFamily="49" charset="0"/>
              </a:rPr>
              <a:t>26     TITLE2 'Descriptor Portion of Data Set WORK.CLASS';</a:t>
            </a:r>
          </a:p>
          <a:p>
            <a:pPr marL="609600" indent="-609600">
              <a:spcBef>
                <a:spcPct val="20000"/>
              </a:spcBef>
            </a:pPr>
            <a:r>
              <a:rPr lang="en-US" sz="1000">
                <a:latin typeface="SAS Monospace" pitchFamily="49" charset="0"/>
              </a:rPr>
              <a:t>27   RUN;</a:t>
            </a:r>
          </a:p>
          <a:p>
            <a:pPr marL="609600" indent="-609600">
              <a:spcBef>
                <a:spcPct val="20000"/>
              </a:spcBef>
              <a:buFontTx/>
              <a:buChar char="•"/>
            </a:pPr>
            <a:endParaRPr lang="en-US" sz="1000">
              <a:latin typeface="SAS Monospace" pitchFamily="49" charset="0"/>
            </a:endParaRPr>
          </a:p>
          <a:p>
            <a:pPr marL="609600" indent="-609600">
              <a:spcBef>
                <a:spcPct val="20000"/>
              </a:spcBef>
            </a:pPr>
            <a:r>
              <a:rPr lang="en-US" sz="1000">
                <a:latin typeface="SAS Monospace" pitchFamily="49" charset="0"/>
              </a:rPr>
              <a:t>NOTE: PROCEDURE CONTENTS used (Total process time):</a:t>
            </a:r>
          </a:p>
          <a:p>
            <a:pPr marL="609600" indent="-609600">
              <a:spcBef>
                <a:spcPct val="20000"/>
              </a:spcBef>
            </a:pPr>
            <a:r>
              <a:rPr lang="en-US" sz="1000">
                <a:latin typeface="SAS Monospace" pitchFamily="49" charset="0"/>
              </a:rPr>
              <a:t>      real time           0.17 seconds</a:t>
            </a:r>
          </a:p>
          <a:p>
            <a:pPr marL="609600" indent="-609600">
              <a:spcBef>
                <a:spcPct val="20000"/>
              </a:spcBef>
            </a:pPr>
            <a:r>
              <a:rPr lang="en-US" sz="1000">
                <a:latin typeface="SAS Monospace" pitchFamily="49" charset="0"/>
              </a:rPr>
              <a:t>      cpu time            0.00 seconds</a:t>
            </a:r>
            <a:r>
              <a:rPr lang="en-US" sz="1200">
                <a:latin typeface="SAS Monospace" pitchFamily="49" charset="0"/>
              </a:rPr>
              <a:t>	</a:t>
            </a:r>
          </a:p>
        </p:txBody>
      </p:sp>
      <p:sp>
        <p:nvSpPr>
          <p:cNvPr id="40965"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LOG: CONTINUED</a:t>
            </a:r>
          </a:p>
        </p:txBody>
      </p:sp>
      <p:sp>
        <p:nvSpPr>
          <p:cNvPr id="5" name="Rectangle 4"/>
          <p:cNvSpPr/>
          <p:nvPr/>
        </p:nvSpPr>
        <p:spPr>
          <a:xfrm>
            <a:off x="381000" y="685800"/>
            <a:ext cx="8305800" cy="59436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6694EA-D3D1-4260-A584-A37B64BB8587}" type="slidenum">
              <a:rPr lang="en-US"/>
              <a:pPr/>
              <a:t>37</a:t>
            </a:fld>
            <a:endParaRPr lang="en-US"/>
          </a:p>
        </p:txBody>
      </p:sp>
      <p:sp>
        <p:nvSpPr>
          <p:cNvPr id="41988" name="Rectangle 4"/>
          <p:cNvSpPr>
            <a:spLocks noChangeArrowheads="1"/>
          </p:cNvSpPr>
          <p:nvPr/>
        </p:nvSpPr>
        <p:spPr bwMode="auto">
          <a:xfrm>
            <a:off x="381000" y="1042987"/>
            <a:ext cx="8610600" cy="5129213"/>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400" dirty="0">
                <a:latin typeface="Calibri" pitchFamily="34" charset="0"/>
              </a:rPr>
              <a:t> You can start a </a:t>
            </a:r>
            <a:r>
              <a:rPr lang="en-US" sz="2400" b="1" dirty="0">
                <a:latin typeface="Calibri" pitchFamily="34" charset="0"/>
              </a:rPr>
              <a:t>SAS</a:t>
            </a:r>
            <a:r>
              <a:rPr lang="en-US" sz="2400" dirty="0">
                <a:latin typeface="Calibri" pitchFamily="34" charset="0"/>
              </a:rPr>
              <a:t> program </a:t>
            </a:r>
            <a:r>
              <a:rPr lang="en-US" sz="2400" dirty="0" smtClean="0">
                <a:latin typeface="Calibri" pitchFamily="34" charset="0"/>
              </a:rPr>
              <a:t>by</a:t>
            </a:r>
          </a:p>
          <a:p>
            <a:pPr marL="609600" indent="-609600">
              <a:lnSpc>
                <a:spcPct val="90000"/>
              </a:lnSpc>
              <a:spcBef>
                <a:spcPct val="20000"/>
              </a:spcBef>
              <a:buClr>
                <a:schemeClr val="hlink"/>
              </a:buClr>
              <a:buFont typeface="Wingdings" pitchFamily="2" charset="2"/>
              <a:buNone/>
            </a:pPr>
            <a:endParaRPr lang="en-US" sz="1200" dirty="0" smtClean="0">
              <a:latin typeface="Calibri" pitchFamily="34" charset="0"/>
            </a:endParaRPr>
          </a:p>
          <a:p>
            <a:pPr marL="609600" indent="-609600">
              <a:lnSpc>
                <a:spcPct val="90000"/>
              </a:lnSpc>
              <a:spcBef>
                <a:spcPct val="20000"/>
              </a:spcBef>
              <a:buClr>
                <a:schemeClr val="hlink"/>
              </a:buClr>
              <a:buFont typeface="+mj-lt"/>
              <a:buAutoNum type="arabicParenR"/>
            </a:pPr>
            <a:r>
              <a:rPr lang="en-US" sz="2200" dirty="0" smtClean="0">
                <a:latin typeface="Calibri" pitchFamily="34" charset="0"/>
              </a:rPr>
              <a:t>Entering </a:t>
            </a:r>
            <a:r>
              <a:rPr lang="en-US" sz="2200" dirty="0">
                <a:latin typeface="Calibri" pitchFamily="34" charset="0"/>
              </a:rPr>
              <a:t>the SAS command at a </a:t>
            </a:r>
            <a:r>
              <a:rPr lang="en-US" sz="2200" dirty="0" smtClean="0">
                <a:latin typeface="Calibri" pitchFamily="34" charset="0"/>
              </a:rPr>
              <a:t>system prompt</a:t>
            </a:r>
            <a:r>
              <a:rPr lang="en-US" sz="2200" dirty="0">
                <a:latin typeface="Calibri" pitchFamily="34" charset="0"/>
              </a:rPr>
              <a:t>, </a:t>
            </a:r>
            <a:endParaRPr lang="en-US" sz="2200" dirty="0" smtClean="0">
              <a:latin typeface="Calibri" pitchFamily="34" charset="0"/>
            </a:endParaRPr>
          </a:p>
          <a:p>
            <a:pPr marL="609600" indent="-609600">
              <a:lnSpc>
                <a:spcPct val="90000"/>
              </a:lnSpc>
              <a:spcBef>
                <a:spcPct val="20000"/>
              </a:spcBef>
              <a:buClr>
                <a:schemeClr val="hlink"/>
              </a:buClr>
              <a:buFont typeface="+mj-lt"/>
              <a:buAutoNum type="arabicParenR"/>
            </a:pPr>
            <a:r>
              <a:rPr lang="en-US" sz="2200" dirty="0" smtClean="0">
                <a:latin typeface="Calibri" pitchFamily="34" charset="0"/>
              </a:rPr>
              <a:t>Clicking </a:t>
            </a:r>
            <a:r>
              <a:rPr lang="en-US" sz="2200" dirty="0">
                <a:latin typeface="Calibri" pitchFamily="34" charset="0"/>
              </a:rPr>
              <a:t>on a SAS shortcut icon, or </a:t>
            </a:r>
            <a:endParaRPr lang="en-US" sz="2200" dirty="0" smtClean="0">
              <a:latin typeface="Calibri" pitchFamily="34" charset="0"/>
            </a:endParaRPr>
          </a:p>
          <a:p>
            <a:pPr marL="609600" indent="-609600">
              <a:lnSpc>
                <a:spcPct val="90000"/>
              </a:lnSpc>
              <a:spcBef>
                <a:spcPct val="20000"/>
              </a:spcBef>
              <a:buClr>
                <a:schemeClr val="hlink"/>
              </a:buClr>
              <a:buFont typeface="+mj-lt"/>
              <a:buAutoNum type="arabicParenR"/>
            </a:pPr>
            <a:r>
              <a:rPr lang="en-US" sz="2200" dirty="0" smtClean="0">
                <a:latin typeface="Calibri" pitchFamily="34" charset="0"/>
              </a:rPr>
              <a:t>Selecting SAS </a:t>
            </a:r>
            <a:r>
              <a:rPr lang="en-US" sz="2200" dirty="0">
                <a:latin typeface="Calibri" pitchFamily="34" charset="0"/>
              </a:rPr>
              <a:t>from </a:t>
            </a:r>
            <a:r>
              <a:rPr lang="en-US" sz="2200" dirty="0" smtClean="0">
                <a:latin typeface="Calibri" pitchFamily="34" charset="0"/>
              </a:rPr>
              <a:t>the Start </a:t>
            </a:r>
            <a:r>
              <a:rPr lang="en-US" sz="2200" dirty="0">
                <a:latin typeface="Calibri" pitchFamily="34" charset="0"/>
              </a:rPr>
              <a:t>menu under </a:t>
            </a:r>
            <a:r>
              <a:rPr lang="en-US" sz="2200" dirty="0" smtClean="0">
                <a:latin typeface="Calibri" pitchFamily="34" charset="0"/>
              </a:rPr>
              <a:t>Windows</a:t>
            </a:r>
            <a:r>
              <a:rPr lang="en-US" sz="2200" dirty="0">
                <a:latin typeface="Calibri" pitchFamily="34" charset="0"/>
              </a:rPr>
              <a:t>. </a:t>
            </a:r>
            <a:endParaRPr lang="en-US" sz="2200" dirty="0" smtClean="0">
              <a:latin typeface="Calibri" pitchFamily="34" charset="0"/>
            </a:endParaRPr>
          </a:p>
          <a:p>
            <a:pPr marL="609600" indent="-609600">
              <a:lnSpc>
                <a:spcPct val="90000"/>
              </a:lnSpc>
              <a:spcBef>
                <a:spcPct val="20000"/>
              </a:spcBef>
              <a:buClr>
                <a:schemeClr val="hlink"/>
              </a:buClr>
              <a:buFont typeface="+mj-lt"/>
              <a:buAutoNum type="arabicParenR"/>
            </a:pPr>
            <a:endParaRPr lang="en-US" sz="1200" dirty="0">
              <a:latin typeface="Calibri" pitchFamily="34" charset="0"/>
            </a:endParaRPr>
          </a:p>
          <a:p>
            <a:pPr marL="609600" indent="-609600">
              <a:lnSpc>
                <a:spcPct val="90000"/>
              </a:lnSpc>
              <a:spcBef>
                <a:spcPct val="20000"/>
              </a:spcBef>
              <a:buClr>
                <a:schemeClr val="hlink"/>
              </a:buClr>
              <a:buFont typeface="Wingdings" pitchFamily="2" charset="2"/>
              <a:buNone/>
            </a:pPr>
            <a:r>
              <a:rPr lang="en-US" sz="2400" dirty="0" smtClean="0">
                <a:latin typeface="Calibri" pitchFamily="34" charset="0"/>
              </a:rPr>
              <a:t>There </a:t>
            </a:r>
            <a:r>
              <a:rPr lang="en-US" sz="2400" dirty="0">
                <a:latin typeface="Calibri" pitchFamily="34" charset="0"/>
              </a:rPr>
              <a:t>are three modes of execution or environments to run </a:t>
            </a:r>
            <a:r>
              <a:rPr lang="en-US" sz="2400" dirty="0" smtClean="0">
                <a:latin typeface="Calibri" pitchFamily="34" charset="0"/>
              </a:rPr>
              <a:t>SAS </a:t>
            </a:r>
          </a:p>
          <a:p>
            <a:pPr marL="609600" indent="-609600">
              <a:lnSpc>
                <a:spcPct val="90000"/>
              </a:lnSpc>
              <a:spcBef>
                <a:spcPct val="20000"/>
              </a:spcBef>
              <a:buClr>
                <a:schemeClr val="hlink"/>
              </a:buClr>
              <a:buFont typeface="Wingdings" pitchFamily="2" charset="2"/>
              <a:buNone/>
            </a:pPr>
            <a:r>
              <a:rPr lang="en-US" sz="2400" dirty="0" smtClean="0">
                <a:latin typeface="Calibri" pitchFamily="34" charset="0"/>
              </a:rPr>
              <a:t>programs</a:t>
            </a:r>
            <a:r>
              <a:rPr lang="en-US" sz="2400" dirty="0">
                <a:latin typeface="Calibri" pitchFamily="34" charset="0"/>
              </a:rPr>
              <a:t>:</a:t>
            </a:r>
          </a:p>
          <a:p>
            <a:pPr marL="609600" indent="-6096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200" dirty="0">
                <a:latin typeface="Calibri" pitchFamily="34" charset="0"/>
              </a:rPr>
              <a:t>interactive windowing </a:t>
            </a:r>
            <a:r>
              <a:rPr lang="en-US" sz="2200" dirty="0" smtClean="0">
                <a:latin typeface="Calibri" pitchFamily="34" charset="0"/>
              </a:rPr>
              <a:t>environment</a:t>
            </a:r>
            <a:endParaRPr lang="en-US" sz="2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200" dirty="0">
                <a:latin typeface="Calibri" pitchFamily="34" charset="0"/>
              </a:rPr>
              <a:t>interactive line </a:t>
            </a:r>
            <a:r>
              <a:rPr lang="en-US" sz="2200" dirty="0" smtClean="0">
                <a:latin typeface="Calibri" pitchFamily="34" charset="0"/>
              </a:rPr>
              <a:t>mode</a:t>
            </a:r>
            <a:endParaRPr lang="en-US" sz="2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200" dirty="0" err="1">
                <a:latin typeface="Calibri" pitchFamily="34" charset="0"/>
              </a:rPr>
              <a:t>noninteractive</a:t>
            </a:r>
            <a:r>
              <a:rPr lang="en-US" sz="2200" dirty="0">
                <a:latin typeface="Calibri" pitchFamily="34" charset="0"/>
              </a:rPr>
              <a:t> or batch </a:t>
            </a:r>
            <a:r>
              <a:rPr lang="en-US" sz="2200" dirty="0" smtClean="0">
                <a:latin typeface="Calibri" pitchFamily="34" charset="0"/>
              </a:rPr>
              <a:t>mode</a:t>
            </a:r>
            <a:endParaRPr lang="en-US" sz="2200" dirty="0">
              <a:latin typeface="Calibri" pitchFamily="34" charset="0"/>
            </a:endParaRPr>
          </a:p>
        </p:txBody>
      </p:sp>
      <p:sp>
        <p:nvSpPr>
          <p:cNvPr id="41989"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STARTING AND RUNNING SAS PROGRAMS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12ABE4-7BF8-4E68-AF65-685B2CD96F3D}" type="slidenum">
              <a:rPr lang="en-US"/>
              <a:pPr/>
              <a:t>38</a:t>
            </a:fld>
            <a:endParaRPr lang="en-US"/>
          </a:p>
        </p:txBody>
      </p:sp>
      <p:sp>
        <p:nvSpPr>
          <p:cNvPr id="43012" name="Rectangle 4"/>
          <p:cNvSpPr>
            <a:spLocks noChangeArrowheads="1"/>
          </p:cNvSpPr>
          <p:nvPr/>
        </p:nvSpPr>
        <p:spPr bwMode="auto">
          <a:xfrm>
            <a:off x="381000" y="966788"/>
            <a:ext cx="8610600" cy="5129212"/>
          </a:xfrm>
          <a:prstGeom prst="rect">
            <a:avLst/>
          </a:prstGeom>
          <a:noFill/>
          <a:ln w="9525">
            <a:noFill/>
            <a:miter lim="800000"/>
            <a:headEnd/>
            <a:tailEnd/>
          </a:ln>
          <a:effectLst/>
        </p:spPr>
        <p:txBody>
          <a:bodyPr/>
          <a:lstStyle/>
          <a:p>
            <a:pPr marL="609600" indent="-609600">
              <a:lnSpc>
                <a:spcPct val="90000"/>
              </a:lnSpc>
              <a:spcBef>
                <a:spcPct val="20000"/>
              </a:spcBef>
              <a:buClr>
                <a:srgbClr val="C00000"/>
              </a:buClr>
              <a:buFont typeface="Wingdings" pitchFamily="2" charset="2"/>
              <a:buChar char="§"/>
            </a:pPr>
            <a:r>
              <a:rPr lang="en-US" sz="2600" i="1" dirty="0">
                <a:latin typeface="Calibri" pitchFamily="34" charset="0"/>
              </a:rPr>
              <a:t>Windowing mode </a:t>
            </a:r>
            <a:r>
              <a:rPr lang="en-US" sz="2600" dirty="0">
                <a:latin typeface="Calibri" pitchFamily="34" charset="0"/>
              </a:rPr>
              <a:t>is a facility that enables you to enter and execute SAS programs and view the results in an interactive environment.</a:t>
            </a:r>
            <a:endParaRPr lang="en-US" sz="2600" i="1" dirty="0">
              <a:latin typeface="Calibri" pitchFamily="34" charset="0"/>
            </a:endParaRP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Collection of windows for editing and executing programming statement, displaying the SAS log, displaying procedure output, and more</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interactive full screen</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600" dirty="0">
                <a:latin typeface="Calibri" pitchFamily="34" charset="0"/>
              </a:rPr>
              <a:t>Invoked by double clicking on a SAS icon, by selecting SAS from the Start menu under Windows, or by entering the SAS command at an operating system’s command prompt</a:t>
            </a:r>
          </a:p>
          <a:p>
            <a:pPr marL="609600" indent="-609600">
              <a:lnSpc>
                <a:spcPct val="90000"/>
              </a:lnSpc>
              <a:spcBef>
                <a:spcPct val="20000"/>
              </a:spcBef>
              <a:buClr>
                <a:schemeClr val="hlink"/>
              </a:buClr>
              <a:buFont typeface="Wingdings" pitchFamily="2" charset="2"/>
              <a:buChar char="§"/>
            </a:pPr>
            <a:endParaRPr lang="en-US" sz="2000" dirty="0">
              <a:latin typeface="Calibri" pitchFamily="34" charset="0"/>
            </a:endParaRPr>
          </a:p>
        </p:txBody>
      </p:sp>
      <p:sp>
        <p:nvSpPr>
          <p:cNvPr id="43013" name="Rectangle 5"/>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400" b="1" dirty="0">
                <a:solidFill>
                  <a:srgbClr val="002060"/>
                </a:solidFill>
                <a:latin typeface="Calibri" pitchFamily="34" charset="0"/>
              </a:rPr>
              <a:t>SAS WINDOWING ENVIRONMENT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911DD9E-78ED-44E0-A7F0-480D71AD8B3C}" type="slidenum">
              <a:rPr lang="en-US" smtClean="0"/>
              <a:pPr>
                <a:defRPr/>
              </a:pPr>
              <a:t>39</a:t>
            </a:fld>
            <a:endParaRPr lang="en-US"/>
          </a:p>
        </p:txBody>
      </p:sp>
      <p:sp>
        <p:nvSpPr>
          <p:cNvPr id="3"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A1A76450-124C-4CCB-8BF2-CA735C53A093}" type="slidenum">
              <a:rPr lang="en-US" sz="1400" b="0">
                <a:latin typeface="+mn-lt"/>
              </a:rPr>
              <a:pPr algn="r">
                <a:defRPr/>
              </a:pPr>
              <a:t>39</a:t>
            </a:fld>
            <a:endParaRPr lang="en-US" sz="1400" b="0">
              <a:latin typeface="+mn-lt"/>
            </a:endParaRPr>
          </a:p>
        </p:txBody>
      </p:sp>
      <p:sp>
        <p:nvSpPr>
          <p:cNvPr id="5124" name="Rectangle 4"/>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READING EXTERNAL FILES WITH SAS</a:t>
            </a:r>
          </a:p>
        </p:txBody>
      </p:sp>
      <p:sp>
        <p:nvSpPr>
          <p:cNvPr id="5125" name="Rectangle 5"/>
          <p:cNvSpPr>
            <a:spLocks noChangeArrowheads="1"/>
          </p:cNvSpPr>
          <p:nvPr/>
        </p:nvSpPr>
        <p:spPr bwMode="auto">
          <a:xfrm>
            <a:off x="457200" y="725488"/>
            <a:ext cx="8305800" cy="798512"/>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The following example creates a temporary SAS data set from the raw data file CLASS.ASC.</a:t>
            </a:r>
          </a:p>
          <a:p>
            <a:pPr marL="342900" indent="-342900">
              <a:lnSpc>
                <a:spcPct val="90000"/>
              </a:lnSpc>
              <a:spcBef>
                <a:spcPct val="20000"/>
              </a:spcBef>
              <a:buClr>
                <a:schemeClr val="hlink"/>
              </a:buClr>
            </a:pPr>
            <a:endParaRPr lang="en-US" sz="1200" b="0" dirty="0">
              <a:latin typeface="Arial" charset="0"/>
            </a:endParaRPr>
          </a:p>
          <a:p>
            <a:pPr marL="342900" indent="-342900">
              <a:lnSpc>
                <a:spcPct val="90000"/>
              </a:lnSpc>
              <a:spcBef>
                <a:spcPct val="20000"/>
              </a:spcBef>
              <a:buClr>
                <a:schemeClr val="hlink"/>
              </a:buClr>
            </a:pPr>
            <a:r>
              <a:rPr lang="en-US" sz="2000" b="0" dirty="0">
                <a:latin typeface="Arial" charset="0"/>
              </a:rPr>
              <a:t>	</a:t>
            </a:r>
            <a:endParaRPr lang="en-US" b="0" dirty="0">
              <a:latin typeface="Arial" charset="0"/>
            </a:endParaRPr>
          </a:p>
        </p:txBody>
      </p:sp>
      <p:sp>
        <p:nvSpPr>
          <p:cNvPr id="6" name="Rectangle 5"/>
          <p:cNvSpPr/>
          <p:nvPr/>
        </p:nvSpPr>
        <p:spPr>
          <a:xfrm>
            <a:off x="2057400" y="1565275"/>
            <a:ext cx="4572000" cy="2308225"/>
          </a:xfrm>
          <a:prstGeom prst="rect">
            <a:avLst/>
          </a:prstGeom>
        </p:spPr>
        <p:txBody>
          <a:bodyPr>
            <a:spAutoFit/>
          </a:bodyPr>
          <a:lstStyle/>
          <a:p>
            <a:pPr>
              <a:defRPr/>
            </a:pPr>
            <a:r>
              <a:rPr lang="en-US" dirty="0">
                <a:latin typeface="+mj-lt"/>
              </a:rPr>
              <a:t>     </a:t>
            </a:r>
            <a:r>
              <a:rPr lang="en-US" b="1" dirty="0">
                <a:solidFill>
                  <a:srgbClr val="0070C0"/>
                </a:solidFill>
                <a:latin typeface="Georgia" pitchFamily="18" charset="0"/>
              </a:rPr>
              <a:t>RAW DATA FILE CLASS.ASC</a:t>
            </a:r>
          </a:p>
          <a:p>
            <a:pPr>
              <a:defRPr/>
            </a:pPr>
            <a:endParaRPr lang="en-US" dirty="0">
              <a:latin typeface="Lucida Console" pitchFamily="49" charset="0"/>
            </a:endParaRPr>
          </a:p>
          <a:p>
            <a:pPr>
              <a:defRPr/>
            </a:pPr>
            <a:r>
              <a:rPr lang="en-US" b="0" dirty="0">
                <a:latin typeface="Lucida Console" pitchFamily="49" charset="0"/>
              </a:rPr>
              <a:t>CHRISTIANSEN  M  37  71  195</a:t>
            </a:r>
          </a:p>
          <a:p>
            <a:pPr>
              <a:defRPr/>
            </a:pPr>
            <a:r>
              <a:rPr lang="en-US" b="0" dirty="0">
                <a:latin typeface="Lucida Console" pitchFamily="49" charset="0"/>
              </a:rPr>
              <a:t>HOSKING J     M  31  70  160</a:t>
            </a:r>
          </a:p>
          <a:p>
            <a:pPr>
              <a:defRPr/>
            </a:pPr>
            <a:r>
              <a:rPr lang="en-US" b="0" dirty="0">
                <a:latin typeface="Lucida Console" pitchFamily="49" charset="0"/>
              </a:rPr>
              <a:t>HELMS R       M  41  74  195</a:t>
            </a:r>
          </a:p>
          <a:p>
            <a:pPr>
              <a:defRPr/>
            </a:pPr>
            <a:r>
              <a:rPr lang="en-US" b="0" dirty="0">
                <a:latin typeface="Lucida Console" pitchFamily="49" charset="0"/>
              </a:rPr>
              <a:t>PIGGY M       F   .  48    .</a:t>
            </a:r>
          </a:p>
          <a:p>
            <a:pPr>
              <a:defRPr/>
            </a:pPr>
            <a:r>
              <a:rPr lang="en-US" b="0" dirty="0">
                <a:latin typeface="Lucida Console" pitchFamily="49" charset="0"/>
              </a:rPr>
              <a:t>FROG K        M   3  12    1</a:t>
            </a:r>
          </a:p>
          <a:p>
            <a:pPr>
              <a:defRPr/>
            </a:pPr>
            <a:r>
              <a:rPr lang="en-US" b="0" dirty="0">
                <a:latin typeface="Lucida Console" pitchFamily="49" charset="0"/>
              </a:rPr>
              <a:t>GONZO            14  25   45</a:t>
            </a:r>
          </a:p>
        </p:txBody>
      </p:sp>
      <p:sp>
        <p:nvSpPr>
          <p:cNvPr id="7" name="Rectangle 6"/>
          <p:cNvSpPr/>
          <p:nvPr/>
        </p:nvSpPr>
        <p:spPr bwMode="auto">
          <a:xfrm>
            <a:off x="1719263" y="1981200"/>
            <a:ext cx="4876800" cy="1981200"/>
          </a:xfrm>
          <a:prstGeom prst="rect">
            <a:avLst/>
          </a:prstGeom>
          <a:noFill/>
          <a:ln w="25400"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lstStyle/>
          <a:p>
            <a:pPr>
              <a:defRPr/>
            </a:pPr>
            <a:endParaRPr lang="en-US"/>
          </a:p>
        </p:txBody>
      </p:sp>
      <p:sp>
        <p:nvSpPr>
          <p:cNvPr id="5128" name="Rectangle 7"/>
          <p:cNvSpPr>
            <a:spLocks noChangeArrowheads="1"/>
          </p:cNvSpPr>
          <p:nvPr/>
        </p:nvSpPr>
        <p:spPr bwMode="auto">
          <a:xfrm>
            <a:off x="608013" y="4141788"/>
            <a:ext cx="8229600" cy="2030412"/>
          </a:xfrm>
          <a:prstGeom prst="rect">
            <a:avLst/>
          </a:prstGeom>
          <a:noFill/>
          <a:ln w="9525">
            <a:noFill/>
            <a:miter lim="800000"/>
            <a:headEnd/>
            <a:tailEnd/>
          </a:ln>
        </p:spPr>
        <p:txBody>
          <a:bodyPr>
            <a:spAutoFit/>
          </a:bodyPr>
          <a:lstStyle/>
          <a:p>
            <a:r>
              <a:rPr lang="en-US" b="0" dirty="0">
                <a:latin typeface="SAS Monospace" pitchFamily="49" charset="0"/>
              </a:rPr>
              <a:t>FILENAME in ‘C:\</a:t>
            </a:r>
            <a:r>
              <a:rPr lang="en-US" b="0" dirty="0" smtClean="0">
                <a:latin typeface="SAS Monospace" pitchFamily="49" charset="0"/>
              </a:rPr>
              <a:t>Sangwook\Courses\PUBH5434\SAS\CLASS.ASC</a:t>
            </a:r>
            <a:r>
              <a:rPr lang="en-US" b="0" dirty="0">
                <a:latin typeface="SAS Monospace" pitchFamily="49" charset="0"/>
              </a:rPr>
              <a:t>';</a:t>
            </a:r>
          </a:p>
          <a:p>
            <a:r>
              <a:rPr lang="en-US" b="0" dirty="0">
                <a:latin typeface="SAS Monospace" pitchFamily="49" charset="0"/>
              </a:rPr>
              <a:t>DATA class;</a:t>
            </a:r>
          </a:p>
          <a:p>
            <a:r>
              <a:rPr lang="en-US" b="0" dirty="0">
                <a:latin typeface="SAS Monospace" pitchFamily="49" charset="0"/>
              </a:rPr>
              <a:t>   INFILE in;</a:t>
            </a:r>
          </a:p>
          <a:p>
            <a:r>
              <a:rPr lang="en-US" b="0" dirty="0">
                <a:latin typeface="SAS Monospace" pitchFamily="49" charset="0"/>
              </a:rPr>
              <a:t>   INPUT Name $ 1-12 Sex $ 15 Age 18-19 Ht 22-23 Wt 26-28;</a:t>
            </a:r>
          </a:p>
          <a:p>
            <a:r>
              <a:rPr lang="en-US" b="0" dirty="0">
                <a:latin typeface="SAS Monospace" pitchFamily="49" charset="0"/>
              </a:rPr>
              <a:t>RUN;</a:t>
            </a:r>
          </a:p>
          <a:p>
            <a:r>
              <a:rPr lang="en-US" b="0" dirty="0">
                <a:latin typeface="SAS Monospace" pitchFamily="49" charset="0"/>
              </a:rPr>
              <a:t>PROC PRINT DATA=class;</a:t>
            </a:r>
          </a:p>
          <a:p>
            <a:r>
              <a:rPr lang="en-US" b="0" dirty="0">
                <a:latin typeface="SAS Monospace" pitchFamily="49" charset="0"/>
              </a:rPr>
              <a:t>RUN;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4A1C4C1-DEDA-4BC5-A2AB-348442C7CBB7}" type="slidenum">
              <a:rPr lang="en-US"/>
              <a:pPr/>
              <a:t>4</a:t>
            </a:fld>
            <a:endParaRPr lang="en-US"/>
          </a:p>
        </p:txBody>
      </p:sp>
      <p:sp>
        <p:nvSpPr>
          <p:cNvPr id="6148"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lvl="1" algn="ctr"/>
            <a:r>
              <a:rPr lang="en-US" sz="3000" b="1" dirty="0">
                <a:solidFill>
                  <a:srgbClr val="002060"/>
                </a:solidFill>
                <a:latin typeface="Calibri" pitchFamily="34" charset="0"/>
              </a:rPr>
              <a:t>COMPONENTS OF BASE SAS SOFTWARE</a:t>
            </a:r>
          </a:p>
        </p:txBody>
      </p:sp>
      <p:sp>
        <p:nvSpPr>
          <p:cNvPr id="6149" name="Rectangle 5"/>
          <p:cNvSpPr>
            <a:spLocks noChangeArrowheads="1"/>
          </p:cNvSpPr>
          <p:nvPr/>
        </p:nvSpPr>
        <p:spPr bwMode="auto">
          <a:xfrm>
            <a:off x="457200" y="742950"/>
            <a:ext cx="8229600" cy="5200650"/>
          </a:xfrm>
          <a:prstGeom prst="rect">
            <a:avLst/>
          </a:prstGeom>
          <a:noFill/>
          <a:ln w="9525">
            <a:noFill/>
            <a:miter lim="800000"/>
            <a:headEnd/>
            <a:tailEnd/>
          </a:ln>
          <a:effectLst/>
        </p:spPr>
        <p:txBody>
          <a:bodyPr/>
          <a:lstStyle/>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BASE SAS software contains:</a:t>
            </a:r>
          </a:p>
          <a:p>
            <a:pPr marL="342900" indent="-342900">
              <a:lnSpc>
                <a:spcPct val="90000"/>
              </a:lnSpc>
              <a:spcBef>
                <a:spcPct val="20000"/>
              </a:spcBef>
              <a:buClr>
                <a:srgbClr val="C00000"/>
              </a:buClr>
              <a:buFont typeface="Wingdings" pitchFamily="2" charset="2"/>
              <a:buChar char="§"/>
            </a:pPr>
            <a:endParaRPr lang="en-US" sz="1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dirty="0">
                <a:latin typeface="Calibri" pitchFamily="34" charset="0"/>
              </a:rPr>
              <a:t>a data management </a:t>
            </a:r>
            <a:r>
              <a:rPr lang="en-US" sz="2000" dirty="0" smtClean="0">
                <a:latin typeface="Calibri" pitchFamily="34" charset="0"/>
              </a:rPr>
              <a:t>facility</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dirty="0">
                <a:latin typeface="Calibri" pitchFamily="34" charset="0"/>
              </a:rPr>
              <a:t>a programming </a:t>
            </a:r>
            <a:r>
              <a:rPr lang="en-US" sz="2000" dirty="0" smtClean="0">
                <a:latin typeface="Calibri" pitchFamily="34" charset="0"/>
              </a:rPr>
              <a:t>language</a:t>
            </a:r>
            <a:endParaRPr lang="en-US" sz="2000" dirty="0">
              <a:latin typeface="Calibri" pitchFamily="34" charset="0"/>
            </a:endParaRPr>
          </a:p>
          <a:p>
            <a:pPr marL="742950" lvl="1" indent="-285750">
              <a:lnSpc>
                <a:spcPct val="90000"/>
              </a:lnSpc>
              <a:spcBef>
                <a:spcPct val="20000"/>
              </a:spcBef>
              <a:buClr>
                <a:srgbClr val="0070C0"/>
              </a:buClr>
              <a:buFont typeface="Wingdings" pitchFamily="2" charset="2"/>
              <a:buChar char="Ø"/>
            </a:pPr>
            <a:r>
              <a:rPr lang="en-US" sz="2000" dirty="0">
                <a:latin typeface="Calibri" pitchFamily="34" charset="0"/>
              </a:rPr>
              <a:t>data analysis and reporting facilities</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Learning to use these features of base SAS software prepares you to learn other SAS products, because they all follow the same basic rules.</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pPr>
            <a:r>
              <a:rPr lang="en-US" sz="2400" b="1" u="sng" dirty="0">
                <a:latin typeface="Calibri" pitchFamily="34" charset="0"/>
              </a:rPr>
              <a:t>DATA MANAGEMENT FACILITY</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SAS organizes data into a </a:t>
            </a:r>
            <a:r>
              <a:rPr lang="en-US" sz="2400" u="sng" dirty="0">
                <a:solidFill>
                  <a:srgbClr val="FF0000"/>
                </a:solidFill>
                <a:latin typeface="Calibri" pitchFamily="34" charset="0"/>
              </a:rPr>
              <a:t>rectangular form</a:t>
            </a:r>
            <a:r>
              <a:rPr lang="en-US" sz="2400" dirty="0">
                <a:latin typeface="Calibri" pitchFamily="34" charset="0"/>
              </a:rPr>
              <a:t> called a SAS data set.</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The example in the next slide on participants in a 16-week weight program at a health and fitness club shows the rectangular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0DBCE5-4AB2-4E10-BD93-81C46509DC14}" type="slidenum">
              <a:rPr lang="en-US" smtClean="0"/>
              <a:pPr>
                <a:defRPr/>
              </a:pPr>
              <a:t>40</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5E8ED52F-4D95-4305-8A07-E4FEB30250FA}" type="slidenum">
              <a:rPr lang="en-US" sz="1400" b="0">
                <a:latin typeface="+mn-lt"/>
              </a:rPr>
              <a:pPr algn="r">
                <a:defRPr/>
              </a:pPr>
              <a:t>40</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4680123-9CDB-4189-ABA2-133DCA891229}" type="slidenum">
              <a:rPr lang="en-US" sz="1400" b="0">
                <a:latin typeface="+mn-lt"/>
              </a:rPr>
              <a:pPr algn="r">
                <a:defRPr/>
              </a:pPr>
              <a:t>40</a:t>
            </a:fld>
            <a:endParaRPr lang="en-US" sz="1400" b="0">
              <a:latin typeface="+mn-lt"/>
            </a:endParaRPr>
          </a:p>
        </p:txBody>
      </p:sp>
      <p:sp>
        <p:nvSpPr>
          <p:cNvPr id="5"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B9CE1A59-B8AA-4B06-A8F4-E7C13D70F13A}" type="slidenum">
              <a:rPr lang="en-US" sz="1400" b="0">
                <a:latin typeface="+mn-lt"/>
              </a:rPr>
              <a:pPr algn="r">
                <a:defRPr/>
              </a:pPr>
              <a:t>40</a:t>
            </a:fld>
            <a:endParaRPr lang="en-US" sz="1400" b="0">
              <a:latin typeface="+mn-lt"/>
            </a:endParaRPr>
          </a:p>
        </p:txBody>
      </p:sp>
      <p:sp>
        <p:nvSpPr>
          <p:cNvPr id="8198" name="Rectangle 5"/>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THE CARDS/DATALINES STATEMENT</a:t>
            </a:r>
          </a:p>
        </p:txBody>
      </p:sp>
      <p:sp>
        <p:nvSpPr>
          <p:cNvPr id="8199" name="Rectangle 6"/>
          <p:cNvSpPr>
            <a:spLocks noChangeArrowheads="1"/>
          </p:cNvSpPr>
          <p:nvPr/>
        </p:nvSpPr>
        <p:spPr bwMode="auto">
          <a:xfrm>
            <a:off x="381000" y="704939"/>
            <a:ext cx="8458200" cy="5522913"/>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CARDS and DATALINES statements are interchangeable.</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Used to mark the start of a group of “raw” data lines to be read by SAS</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Must be placed at the end of the DATA step.</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CARDS statement is followed by the data lines, and then a line containing only a semicolon</a:t>
            </a:r>
          </a:p>
          <a:p>
            <a:pPr marL="342900" indent="-342900">
              <a:lnSpc>
                <a:spcPct val="90000"/>
              </a:lnSpc>
              <a:spcBef>
                <a:spcPct val="20000"/>
              </a:spcBef>
              <a:buClr>
                <a:schemeClr val="hlink"/>
              </a:buClr>
              <a:buFont typeface="Wingdings" pitchFamily="2" charset="2"/>
              <a:buChar char="§"/>
            </a:pPr>
            <a:endParaRPr lang="en-US" sz="600" b="0" dirty="0">
              <a:latin typeface="Calibri" pitchFamily="34" charset="0"/>
            </a:endParaRPr>
          </a:p>
          <a:p>
            <a:pPr marL="1257300" lvl="2" indent="-342900">
              <a:lnSpc>
                <a:spcPct val="90000"/>
              </a:lnSpc>
              <a:spcBef>
                <a:spcPct val="20000"/>
              </a:spcBef>
              <a:buClr>
                <a:schemeClr val="hlink"/>
              </a:buClr>
            </a:pPr>
            <a:r>
              <a:rPr lang="en-US" sz="1500" b="0" dirty="0">
                <a:latin typeface="SAS Monospace" pitchFamily="49" charset="0"/>
              </a:rPr>
              <a:t>DATA new;</a:t>
            </a:r>
          </a:p>
          <a:p>
            <a:pPr marL="1257300" lvl="2" indent="-342900">
              <a:lnSpc>
                <a:spcPct val="90000"/>
              </a:lnSpc>
              <a:spcBef>
                <a:spcPct val="20000"/>
              </a:spcBef>
              <a:buClr>
                <a:schemeClr val="hlink"/>
              </a:buClr>
            </a:pPr>
            <a:r>
              <a:rPr lang="en-US" sz="1500" b="0" dirty="0">
                <a:latin typeface="SAS Monospace" pitchFamily="49" charset="0"/>
              </a:rPr>
              <a:t>	INPUT ...........;</a:t>
            </a:r>
          </a:p>
          <a:p>
            <a:pPr marL="1257300" lvl="2" indent="-342900">
              <a:lnSpc>
                <a:spcPct val="90000"/>
              </a:lnSpc>
              <a:spcBef>
                <a:spcPct val="20000"/>
              </a:spcBef>
              <a:buClr>
                <a:schemeClr val="hlink"/>
              </a:buClr>
            </a:pPr>
            <a:r>
              <a:rPr lang="en-US" sz="1500" b="0" dirty="0">
                <a:latin typeface="SAS Monospace" pitchFamily="49" charset="0"/>
              </a:rPr>
              <a:t>	*</a:t>
            </a:r>
          </a:p>
          <a:p>
            <a:pPr marL="1257300" lvl="2" indent="-342900">
              <a:lnSpc>
                <a:spcPct val="90000"/>
              </a:lnSpc>
              <a:spcBef>
                <a:spcPct val="20000"/>
              </a:spcBef>
              <a:buClr>
                <a:schemeClr val="hlink"/>
              </a:buClr>
            </a:pPr>
            <a:r>
              <a:rPr lang="en-US" sz="1500" b="0" dirty="0">
                <a:latin typeface="SAS Monospace" pitchFamily="49" charset="0"/>
              </a:rPr>
              <a:t>	* (SAS statements)</a:t>
            </a:r>
          </a:p>
          <a:p>
            <a:pPr marL="1257300" lvl="2" indent="-342900">
              <a:lnSpc>
                <a:spcPct val="90000"/>
              </a:lnSpc>
              <a:spcBef>
                <a:spcPct val="20000"/>
              </a:spcBef>
              <a:buClr>
                <a:schemeClr val="hlink"/>
              </a:buClr>
            </a:pPr>
            <a:r>
              <a:rPr lang="en-US" sz="1500" b="0" dirty="0">
                <a:latin typeface="SAS Monospace" pitchFamily="49" charset="0"/>
              </a:rPr>
              <a:t>	*</a:t>
            </a:r>
          </a:p>
          <a:p>
            <a:pPr marL="1257300" lvl="2" indent="-342900">
              <a:lnSpc>
                <a:spcPct val="90000"/>
              </a:lnSpc>
              <a:spcBef>
                <a:spcPct val="20000"/>
              </a:spcBef>
              <a:buClr>
                <a:schemeClr val="hlink"/>
              </a:buClr>
            </a:pPr>
            <a:r>
              <a:rPr lang="en-US" sz="1500" b="0" dirty="0">
                <a:latin typeface="SAS Monospace" pitchFamily="49" charset="0"/>
              </a:rPr>
              <a:t>	OUTPUT;</a:t>
            </a:r>
          </a:p>
          <a:p>
            <a:pPr marL="1257300" lvl="2" indent="-342900">
              <a:lnSpc>
                <a:spcPct val="90000"/>
              </a:lnSpc>
              <a:spcBef>
                <a:spcPct val="20000"/>
              </a:spcBef>
              <a:buClr>
                <a:schemeClr val="hlink"/>
              </a:buClr>
            </a:pPr>
            <a:r>
              <a:rPr lang="en-US" sz="1500" b="0" dirty="0">
                <a:latin typeface="SAS Monospace" pitchFamily="49" charset="0"/>
              </a:rPr>
              <a:t>	RETURN;</a:t>
            </a:r>
          </a:p>
          <a:p>
            <a:pPr marL="1257300" lvl="2" indent="-342900">
              <a:lnSpc>
                <a:spcPct val="90000"/>
              </a:lnSpc>
              <a:spcBef>
                <a:spcPct val="20000"/>
              </a:spcBef>
              <a:buClr>
                <a:schemeClr val="hlink"/>
              </a:buClr>
            </a:pPr>
            <a:endParaRPr lang="en-US" sz="1500" b="0" dirty="0">
              <a:latin typeface="SAS Monospace" pitchFamily="49" charset="0"/>
            </a:endParaRPr>
          </a:p>
          <a:p>
            <a:pPr marL="1257300" lvl="2" indent="-342900">
              <a:lnSpc>
                <a:spcPct val="90000"/>
              </a:lnSpc>
              <a:spcBef>
                <a:spcPct val="20000"/>
              </a:spcBef>
              <a:buClr>
                <a:schemeClr val="hlink"/>
              </a:buClr>
            </a:pPr>
            <a:r>
              <a:rPr lang="en-US" sz="1500" b="0" dirty="0">
                <a:latin typeface="SAS Monospace" pitchFamily="49" charset="0"/>
              </a:rPr>
              <a:t>	CARDS;  /* or DATALINES; */</a:t>
            </a:r>
          </a:p>
          <a:p>
            <a:pPr marL="1257300" lvl="2" indent="-342900">
              <a:lnSpc>
                <a:spcPct val="90000"/>
              </a:lnSpc>
              <a:spcBef>
                <a:spcPct val="20000"/>
              </a:spcBef>
              <a:buClr>
                <a:schemeClr val="hlink"/>
              </a:buClr>
            </a:pPr>
            <a:r>
              <a:rPr lang="en-US" sz="1500" b="0" dirty="0">
                <a:latin typeface="SAS Monospace" pitchFamily="49" charset="0"/>
              </a:rPr>
              <a:t>	*</a:t>
            </a:r>
            <a:br>
              <a:rPr lang="en-US" sz="1500" b="0" dirty="0">
                <a:latin typeface="SAS Monospace" pitchFamily="49" charset="0"/>
              </a:rPr>
            </a:br>
            <a:r>
              <a:rPr lang="en-US" sz="1500" b="0" dirty="0">
                <a:latin typeface="SAS Monospace" pitchFamily="49" charset="0"/>
              </a:rPr>
              <a:t>* (data lines)</a:t>
            </a:r>
          </a:p>
          <a:p>
            <a:pPr marL="1257300" lvl="2" indent="-342900">
              <a:lnSpc>
                <a:spcPct val="90000"/>
              </a:lnSpc>
              <a:spcBef>
                <a:spcPct val="20000"/>
              </a:spcBef>
              <a:buClr>
                <a:schemeClr val="hlink"/>
              </a:buClr>
            </a:pPr>
            <a:r>
              <a:rPr lang="en-US" sz="1500" b="0" dirty="0">
                <a:latin typeface="SAS Monospace" pitchFamily="49" charset="0"/>
              </a:rPr>
              <a:t>	*</a:t>
            </a:r>
          </a:p>
          <a:p>
            <a:pPr marL="1257300" lvl="2" indent="-342900">
              <a:lnSpc>
                <a:spcPct val="90000"/>
              </a:lnSpc>
              <a:spcBef>
                <a:spcPct val="20000"/>
              </a:spcBef>
              <a:buClr>
                <a:schemeClr val="hlink"/>
              </a:buClr>
            </a:pPr>
            <a:r>
              <a:rPr lang="en-US" sz="1500" b="0" dirty="0">
                <a:latin typeface="SAS Monospace" pitchFamily="49" charset="0"/>
              </a:rPr>
              <a:t>	;</a:t>
            </a:r>
          </a:p>
          <a:p>
            <a:pPr marL="1257300" lvl="2" indent="-342900">
              <a:lnSpc>
                <a:spcPct val="90000"/>
              </a:lnSpc>
              <a:spcBef>
                <a:spcPct val="20000"/>
              </a:spcBef>
              <a:buClr>
                <a:schemeClr val="hlink"/>
              </a:buClr>
            </a:pPr>
            <a:r>
              <a:rPr lang="en-US" sz="1500" b="0" dirty="0">
                <a:latin typeface="SAS Monospace" pitchFamily="49" charset="0"/>
              </a:rPr>
              <a:t>	</a:t>
            </a:r>
          </a:p>
        </p:txBody>
      </p:sp>
      <p:sp>
        <p:nvSpPr>
          <p:cNvPr id="8200" name="Rectangle 7"/>
          <p:cNvSpPr>
            <a:spLocks noChangeArrowheads="1"/>
          </p:cNvSpPr>
          <p:nvPr/>
        </p:nvSpPr>
        <p:spPr bwMode="auto">
          <a:xfrm>
            <a:off x="1066800" y="3352800"/>
            <a:ext cx="6858000" cy="3352800"/>
          </a:xfrm>
          <a:prstGeom prst="rect">
            <a:avLst/>
          </a:prstGeom>
          <a:noFill/>
          <a:ln w="25400" algn="ctr">
            <a:solidFill>
              <a:schemeClr val="tx1"/>
            </a:solidFill>
            <a:round/>
            <a:headEnd/>
            <a:tailEnd/>
          </a:ln>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D711EF-9762-4928-BB79-173978B7DE6C}" type="slidenum">
              <a:rPr lang="en-US" smtClean="0"/>
              <a:pPr>
                <a:defRPr/>
              </a:pPr>
              <a:t>41</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1BFDE17E-2017-4668-B4D0-6558C3366800}" type="slidenum">
              <a:rPr lang="en-US" sz="1400" b="0">
                <a:latin typeface="+mn-lt"/>
              </a:rPr>
              <a:pPr algn="r">
                <a:defRPr/>
              </a:pPr>
              <a:t>41</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72A7FA57-64AE-46EB-8CFF-66C8CE020594}" type="slidenum">
              <a:rPr lang="en-US" sz="1400" b="0">
                <a:latin typeface="+mn-lt"/>
              </a:rPr>
              <a:pPr algn="r">
                <a:defRPr/>
              </a:pPr>
              <a:t>41</a:t>
            </a:fld>
            <a:endParaRPr lang="en-US" sz="1400" b="0">
              <a:latin typeface="+mn-lt"/>
            </a:endParaRPr>
          </a:p>
        </p:txBody>
      </p:sp>
      <p:sp>
        <p:nvSpPr>
          <p:cNvPr id="5"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185707E7-F761-4C4C-9C58-A88046A5023E}" type="slidenum">
              <a:rPr lang="en-US" sz="1400" b="0">
                <a:latin typeface="+mn-lt"/>
              </a:rPr>
              <a:pPr algn="r">
                <a:defRPr/>
              </a:pPr>
              <a:t>41</a:t>
            </a:fld>
            <a:endParaRPr lang="en-US" sz="1400" b="0">
              <a:latin typeface="+mn-lt"/>
            </a:endParaRPr>
          </a:p>
        </p:txBody>
      </p:sp>
      <p:sp>
        <p:nvSpPr>
          <p:cNvPr id="9222" name="Rectangle 5"/>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THE FILENAME STATEMENT</a:t>
            </a:r>
          </a:p>
        </p:txBody>
      </p:sp>
      <p:sp>
        <p:nvSpPr>
          <p:cNvPr id="9223" name="Rectangle 6"/>
          <p:cNvSpPr>
            <a:spLocks noChangeArrowheads="1"/>
          </p:cNvSpPr>
          <p:nvPr/>
        </p:nvSpPr>
        <p:spPr bwMode="auto">
          <a:xfrm>
            <a:off x="457200" y="819150"/>
            <a:ext cx="8305800" cy="5505450"/>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FILENAME statement associates a </a:t>
            </a:r>
            <a:r>
              <a:rPr lang="en-US" sz="2200" b="0" i="1" dirty="0" err="1">
                <a:latin typeface="Calibri" pitchFamily="34" charset="0"/>
              </a:rPr>
              <a:t>fileref</a:t>
            </a:r>
            <a:r>
              <a:rPr lang="en-US" sz="2200" b="0" dirty="0">
                <a:latin typeface="Calibri" pitchFamily="34" charset="0"/>
              </a:rPr>
              <a:t> (a valid SAS name up to eight characters long) with an external file or device.</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You can associate a </a:t>
            </a:r>
            <a:r>
              <a:rPr lang="en-US" sz="2200" b="0" dirty="0" err="1">
                <a:latin typeface="Calibri" pitchFamily="34" charset="0"/>
              </a:rPr>
              <a:t>fileref</a:t>
            </a:r>
            <a:r>
              <a:rPr lang="en-US" sz="2200" b="0" dirty="0">
                <a:latin typeface="Calibri" pitchFamily="34" charset="0"/>
              </a:rPr>
              <a:t> with a single external file or aggregate storage location (such as a directory) that contains many external files.</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Syntax:</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Arial" charset="0"/>
              </a:rPr>
              <a:t>	</a:t>
            </a:r>
            <a:r>
              <a:rPr lang="en-US" dirty="0" smtClean="0">
                <a:latin typeface="SAS Monospace" pitchFamily="49" charset="0"/>
              </a:rPr>
              <a:t>FILENAME </a:t>
            </a:r>
            <a:r>
              <a:rPr lang="en-US" b="0" dirty="0" err="1">
                <a:latin typeface="SAS Monospace" pitchFamily="49" charset="0"/>
              </a:rPr>
              <a:t>fileref</a:t>
            </a:r>
            <a:r>
              <a:rPr lang="en-US" b="0" dirty="0">
                <a:latin typeface="SAS Monospace" pitchFamily="49" charset="0"/>
              </a:rPr>
              <a:t> ‘external file’ &lt;host options&gt;;</a:t>
            </a:r>
          </a:p>
          <a:p>
            <a:pPr marL="342900" indent="-342900">
              <a:lnSpc>
                <a:spcPct val="90000"/>
              </a:lnSpc>
              <a:spcBef>
                <a:spcPct val="20000"/>
              </a:spcBef>
              <a:buClr>
                <a:schemeClr val="hlink"/>
              </a:buClr>
            </a:pPr>
            <a:endParaRPr lang="en-US" sz="1200" b="0" dirty="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where</a:t>
            </a:r>
          </a:p>
          <a:p>
            <a:pPr marL="342900" indent="-342900">
              <a:lnSpc>
                <a:spcPct val="90000"/>
              </a:lnSpc>
              <a:spcBef>
                <a:spcPct val="20000"/>
              </a:spcBef>
              <a:buClr>
                <a:schemeClr val="hlink"/>
              </a:buClr>
            </a:pPr>
            <a:endParaRPr lang="en-US" sz="1200" b="0" dirty="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a:t>
            </a:r>
            <a:r>
              <a:rPr lang="en-US" sz="2200" dirty="0" err="1">
                <a:latin typeface="Calibri" pitchFamily="34" charset="0"/>
              </a:rPr>
              <a:t>fileref</a:t>
            </a:r>
            <a:r>
              <a:rPr lang="en-US" sz="2200" b="0" dirty="0">
                <a:latin typeface="Calibri" pitchFamily="34" charset="0"/>
              </a:rPr>
              <a:t>	</a:t>
            </a:r>
            <a:r>
              <a:rPr lang="en-US" sz="2200" b="0" dirty="0" smtClean="0">
                <a:latin typeface="Calibri" pitchFamily="34" charset="0"/>
              </a:rPr>
              <a:t>    is </a:t>
            </a:r>
            <a:r>
              <a:rPr lang="en-US" sz="2200" b="0" dirty="0">
                <a:latin typeface="Calibri" pitchFamily="34" charset="0"/>
              </a:rPr>
              <a:t>any valid SAS name (up to eight characters long)</a:t>
            </a:r>
          </a:p>
          <a:p>
            <a:pPr marL="342900" indent="-342900">
              <a:lnSpc>
                <a:spcPct val="90000"/>
              </a:lnSpc>
              <a:spcBef>
                <a:spcPct val="20000"/>
              </a:spcBef>
              <a:buClr>
                <a:schemeClr val="hlink"/>
              </a:buClr>
            </a:pPr>
            <a:r>
              <a:rPr lang="en-US" sz="2200" b="0" dirty="0">
                <a:latin typeface="Calibri" pitchFamily="34" charset="0"/>
              </a:rPr>
              <a:t>	‘</a:t>
            </a:r>
            <a:r>
              <a:rPr lang="en-US" sz="2200" dirty="0">
                <a:latin typeface="Calibri" pitchFamily="34" charset="0"/>
              </a:rPr>
              <a:t>external </a:t>
            </a:r>
            <a:r>
              <a:rPr lang="en-US" sz="2200" dirty="0" smtClean="0">
                <a:latin typeface="Calibri" pitchFamily="34" charset="0"/>
              </a:rPr>
              <a:t>file</a:t>
            </a:r>
            <a:r>
              <a:rPr lang="en-US" sz="2200" b="0" dirty="0" smtClean="0">
                <a:latin typeface="Calibri" pitchFamily="34" charset="0"/>
              </a:rPr>
              <a:t>’   is </a:t>
            </a:r>
            <a:r>
              <a:rPr lang="en-US" sz="2200" b="0" dirty="0">
                <a:latin typeface="Calibri" pitchFamily="34" charset="0"/>
              </a:rPr>
              <a:t>the physical name of an external file</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FA119E0-6FB9-46DD-B93A-27244AD8AEAA}" type="slidenum">
              <a:rPr lang="en-US" smtClean="0"/>
              <a:pPr>
                <a:defRPr/>
              </a:pPr>
              <a:t>42</a:t>
            </a:fld>
            <a:endParaRPr lang="en-US"/>
          </a:p>
        </p:txBody>
      </p:sp>
      <p:sp>
        <p:nvSpPr>
          <p:cNvPr id="10243" name="Rectangle 2"/>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EXAMPLES</a:t>
            </a:r>
          </a:p>
        </p:txBody>
      </p:sp>
      <p:sp>
        <p:nvSpPr>
          <p:cNvPr id="10244" name="Rectangle 3"/>
          <p:cNvSpPr>
            <a:spLocks noChangeArrowheads="1"/>
          </p:cNvSpPr>
          <p:nvPr/>
        </p:nvSpPr>
        <p:spPr bwMode="auto">
          <a:xfrm>
            <a:off x="457200" y="685800"/>
            <a:ext cx="8305800" cy="493712"/>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u="sng" dirty="0">
                <a:solidFill>
                  <a:srgbClr val="0070C0"/>
                </a:solidFill>
                <a:latin typeface="Calibri" pitchFamily="34" charset="0"/>
              </a:rPr>
              <a:t>Example 1</a:t>
            </a:r>
            <a:r>
              <a:rPr lang="en-US" sz="2200" b="0" dirty="0">
                <a:latin typeface="Calibri" pitchFamily="34" charset="0"/>
              </a:rPr>
              <a:t>: Associating a </a:t>
            </a:r>
            <a:r>
              <a:rPr lang="en-US" sz="2200" b="0" dirty="0" err="1">
                <a:latin typeface="Calibri" pitchFamily="34" charset="0"/>
              </a:rPr>
              <a:t>fileref</a:t>
            </a:r>
            <a:r>
              <a:rPr lang="en-US" sz="2200" b="0" dirty="0">
                <a:latin typeface="Calibri" pitchFamily="34" charset="0"/>
              </a:rPr>
              <a:t> with a single external file</a:t>
            </a:r>
          </a:p>
          <a:p>
            <a:pPr marL="342900" indent="-342900">
              <a:lnSpc>
                <a:spcPct val="90000"/>
              </a:lnSpc>
              <a:spcBef>
                <a:spcPct val="20000"/>
              </a:spcBef>
              <a:buClr>
                <a:schemeClr val="hlink"/>
              </a:buClr>
              <a:buFont typeface="Wingdings" pitchFamily="2" charset="2"/>
              <a:buChar char="§"/>
            </a:pPr>
            <a:endParaRPr lang="en-US" sz="2000" b="0" dirty="0">
              <a:latin typeface="Arial" charset="0"/>
            </a:endParaRP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p:txBody>
      </p:sp>
      <p:sp>
        <p:nvSpPr>
          <p:cNvPr id="10245" name="Rectangle 4"/>
          <p:cNvSpPr>
            <a:spLocks noChangeArrowheads="1"/>
          </p:cNvSpPr>
          <p:nvPr/>
        </p:nvSpPr>
        <p:spPr bwMode="auto">
          <a:xfrm>
            <a:off x="1066800" y="1295400"/>
            <a:ext cx="5715000" cy="1754188"/>
          </a:xfrm>
          <a:prstGeom prst="rect">
            <a:avLst/>
          </a:prstGeom>
          <a:noFill/>
          <a:ln w="9525">
            <a:noFill/>
            <a:miter lim="800000"/>
            <a:headEnd/>
            <a:tailEnd/>
          </a:ln>
        </p:spPr>
        <p:txBody>
          <a:bodyPr>
            <a:spAutoFit/>
          </a:bodyPr>
          <a:lstStyle/>
          <a:p>
            <a:r>
              <a:rPr lang="en-US" b="0" dirty="0">
                <a:latin typeface="SAS Monospace" pitchFamily="49" charset="0"/>
              </a:rPr>
              <a:t>filename bios ‘c</a:t>
            </a:r>
            <a:r>
              <a:rPr lang="en-US" b="0" dirty="0" smtClean="0">
                <a:latin typeface="SAS Monospace" pitchFamily="49" charset="0"/>
              </a:rPr>
              <a:t>:\pubh5434\class.asc</a:t>
            </a:r>
            <a:r>
              <a:rPr lang="en-US" b="0" dirty="0">
                <a:latin typeface="SAS Monospace" pitchFamily="49" charset="0"/>
              </a:rPr>
              <a:t>’;</a:t>
            </a:r>
          </a:p>
          <a:p>
            <a:endParaRPr lang="en-US" b="0" dirty="0">
              <a:latin typeface="SAS Monospace" pitchFamily="49" charset="0"/>
            </a:endParaRPr>
          </a:p>
          <a:p>
            <a:r>
              <a:rPr lang="en-US" b="0" dirty="0">
                <a:latin typeface="SAS Monospace" pitchFamily="49" charset="0"/>
              </a:rPr>
              <a:t>data one ;</a:t>
            </a:r>
          </a:p>
          <a:p>
            <a:r>
              <a:rPr lang="en-US" b="0" dirty="0">
                <a:latin typeface="SAS Monospace" pitchFamily="49" charset="0"/>
              </a:rPr>
              <a:t>   </a:t>
            </a:r>
            <a:r>
              <a:rPr lang="en-US" b="0" dirty="0" err="1">
                <a:latin typeface="SAS Monospace" pitchFamily="49" charset="0"/>
              </a:rPr>
              <a:t>infile</a:t>
            </a:r>
            <a:r>
              <a:rPr lang="en-US" b="0" dirty="0">
                <a:latin typeface="SAS Monospace" pitchFamily="49" charset="0"/>
              </a:rPr>
              <a:t> bios ;</a:t>
            </a:r>
          </a:p>
          <a:p>
            <a:r>
              <a:rPr lang="en-US" b="0" dirty="0">
                <a:latin typeface="SAS Monospace" pitchFamily="49" charset="0"/>
              </a:rPr>
              <a:t>   input x y z ;</a:t>
            </a:r>
          </a:p>
          <a:p>
            <a:r>
              <a:rPr lang="en-US" b="0" dirty="0">
                <a:latin typeface="SAS Monospace" pitchFamily="49" charset="0"/>
              </a:rPr>
              <a:t>run;</a:t>
            </a:r>
          </a:p>
        </p:txBody>
      </p:sp>
      <p:sp>
        <p:nvSpPr>
          <p:cNvPr id="10246" name="Rectangle 5"/>
          <p:cNvSpPr>
            <a:spLocks noChangeArrowheads="1"/>
          </p:cNvSpPr>
          <p:nvPr/>
        </p:nvSpPr>
        <p:spPr bwMode="auto">
          <a:xfrm>
            <a:off x="433388" y="3200400"/>
            <a:ext cx="8305800" cy="493713"/>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u="sng" dirty="0">
                <a:solidFill>
                  <a:srgbClr val="0070C0"/>
                </a:solidFill>
                <a:latin typeface="Calibri" pitchFamily="34" charset="0"/>
              </a:rPr>
              <a:t>Example 2</a:t>
            </a:r>
            <a:r>
              <a:rPr lang="en-US" sz="2200" b="0" dirty="0">
                <a:latin typeface="Calibri" pitchFamily="34" charset="0"/>
              </a:rPr>
              <a:t>: Associating a </a:t>
            </a:r>
            <a:r>
              <a:rPr lang="en-US" sz="2200" b="0" dirty="0" err="1">
                <a:latin typeface="Calibri" pitchFamily="34" charset="0"/>
              </a:rPr>
              <a:t>fileref</a:t>
            </a:r>
            <a:r>
              <a:rPr lang="en-US" sz="2200" b="0" dirty="0">
                <a:latin typeface="Calibri" pitchFamily="34" charset="0"/>
              </a:rPr>
              <a:t> with an aggregate storage location</a:t>
            </a:r>
          </a:p>
          <a:p>
            <a:pPr marL="342900" indent="-342900">
              <a:lnSpc>
                <a:spcPct val="90000"/>
              </a:lnSpc>
              <a:spcBef>
                <a:spcPct val="20000"/>
              </a:spcBef>
              <a:buClr>
                <a:schemeClr val="hlink"/>
              </a:buClr>
              <a:buFont typeface="Wingdings" pitchFamily="2" charset="2"/>
              <a:buChar char="§"/>
            </a:pPr>
            <a:endParaRPr lang="en-US" sz="2000" b="0" dirty="0">
              <a:latin typeface="Arial" charset="0"/>
            </a:endParaRP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p:txBody>
      </p:sp>
      <p:sp>
        <p:nvSpPr>
          <p:cNvPr id="10247" name="Rectangle 6"/>
          <p:cNvSpPr>
            <a:spLocks noChangeArrowheads="1"/>
          </p:cNvSpPr>
          <p:nvPr/>
        </p:nvSpPr>
        <p:spPr bwMode="auto">
          <a:xfrm>
            <a:off x="1042988" y="3770313"/>
            <a:ext cx="5715000" cy="1754187"/>
          </a:xfrm>
          <a:prstGeom prst="rect">
            <a:avLst/>
          </a:prstGeom>
          <a:noFill/>
          <a:ln w="9525">
            <a:noFill/>
            <a:miter lim="800000"/>
            <a:headEnd/>
            <a:tailEnd/>
          </a:ln>
        </p:spPr>
        <p:txBody>
          <a:bodyPr>
            <a:spAutoFit/>
          </a:bodyPr>
          <a:lstStyle/>
          <a:p>
            <a:r>
              <a:rPr lang="en-US" b="0" dirty="0">
                <a:latin typeface="SAS Monospace" pitchFamily="49" charset="0"/>
              </a:rPr>
              <a:t>filename bios 'd</a:t>
            </a:r>
            <a:r>
              <a:rPr lang="en-US" dirty="0" smtClean="0">
                <a:latin typeface="SAS Monospace" pitchFamily="49" charset="0"/>
              </a:rPr>
              <a:t>:\pubh5434’;</a:t>
            </a:r>
            <a:endParaRPr lang="en-US" b="0" dirty="0">
              <a:latin typeface="SAS Monospace" pitchFamily="49" charset="0"/>
            </a:endParaRPr>
          </a:p>
          <a:p>
            <a:endParaRPr lang="en-US" b="0" dirty="0">
              <a:latin typeface="SAS Monospace" pitchFamily="49" charset="0"/>
            </a:endParaRPr>
          </a:p>
          <a:p>
            <a:r>
              <a:rPr lang="en-US" b="0" dirty="0">
                <a:latin typeface="SAS Monospace" pitchFamily="49" charset="0"/>
              </a:rPr>
              <a:t>data one ;</a:t>
            </a:r>
          </a:p>
          <a:p>
            <a:r>
              <a:rPr lang="en-US" b="0" dirty="0">
                <a:latin typeface="SAS Monospace" pitchFamily="49" charset="0"/>
              </a:rPr>
              <a:t>   </a:t>
            </a:r>
            <a:r>
              <a:rPr lang="en-US" b="0" dirty="0" err="1">
                <a:latin typeface="SAS Monospace" pitchFamily="49" charset="0"/>
              </a:rPr>
              <a:t>infile</a:t>
            </a:r>
            <a:r>
              <a:rPr lang="en-US" b="0" dirty="0">
                <a:latin typeface="SAS Monospace" pitchFamily="49" charset="0"/>
              </a:rPr>
              <a:t> bios(</a:t>
            </a:r>
            <a:r>
              <a:rPr lang="en-US" b="0" dirty="0" err="1">
                <a:latin typeface="SAS Monospace" pitchFamily="49" charset="0"/>
              </a:rPr>
              <a:t>class.asc</a:t>
            </a:r>
            <a:r>
              <a:rPr lang="en-US" b="0" dirty="0">
                <a:latin typeface="SAS Monospace" pitchFamily="49" charset="0"/>
              </a:rPr>
              <a:t>) ;</a:t>
            </a:r>
          </a:p>
          <a:p>
            <a:r>
              <a:rPr lang="en-US" b="0" dirty="0">
                <a:latin typeface="SAS Monospace" pitchFamily="49" charset="0"/>
              </a:rPr>
              <a:t>   input x y z ;</a:t>
            </a:r>
          </a:p>
          <a:p>
            <a:r>
              <a:rPr lang="en-US" b="0" dirty="0">
                <a:latin typeface="SAS Monospace" pitchFamily="49" charset="0"/>
              </a:rPr>
              <a:t>run;</a:t>
            </a:r>
          </a:p>
        </p:txBody>
      </p:sp>
      <p:sp>
        <p:nvSpPr>
          <p:cNvPr id="8" name="Oval 7"/>
          <p:cNvSpPr/>
          <p:nvPr/>
        </p:nvSpPr>
        <p:spPr bwMode="auto">
          <a:xfrm>
            <a:off x="3058886" y="4495800"/>
            <a:ext cx="1600200" cy="533400"/>
          </a:xfrm>
          <a:prstGeom prst="ellipse">
            <a:avLst/>
          </a:prstGeom>
          <a:noFill/>
          <a:ln w="38100" cap="flat" cmpd="sng" algn="ctr">
            <a:solidFill>
              <a:srgbClr val="C00000"/>
            </a:solidFill>
            <a:prstDash val="sysDash"/>
            <a:round/>
            <a:headEnd type="none" w="med" len="med"/>
            <a:tailEnd type="none" w="med" len="med"/>
          </a:ln>
          <a:effectLst>
            <a:innerShdw blurRad="63500" dist="50800" dir="13500000">
              <a:prstClr val="black">
                <a:alpha val="50000"/>
              </a:prstClr>
            </a:innerShdw>
          </a:effectLst>
        </p:spPr>
        <p:txBody>
          <a:bodyPr/>
          <a:lstStyle/>
          <a:p>
            <a:pPr>
              <a:defRPr/>
            </a:pPr>
            <a:endParaRPr lang="en-US"/>
          </a:p>
        </p:txBody>
      </p:sp>
      <p:cxnSp>
        <p:nvCxnSpPr>
          <p:cNvPr id="10251" name="Curved Connector 9"/>
          <p:cNvCxnSpPr>
            <a:cxnSpLocks noChangeShapeType="1"/>
          </p:cNvCxnSpPr>
          <p:nvPr/>
        </p:nvCxnSpPr>
        <p:spPr bwMode="auto">
          <a:xfrm rot="10800000">
            <a:off x="4343400" y="5105400"/>
            <a:ext cx="1066800" cy="609600"/>
          </a:xfrm>
          <a:prstGeom prst="curvedConnector3">
            <a:avLst>
              <a:gd name="adj1" fmla="val 50000"/>
            </a:avLst>
          </a:prstGeom>
          <a:noFill/>
          <a:ln w="38100" algn="ctr">
            <a:solidFill>
              <a:schemeClr val="tx1"/>
            </a:solidFill>
            <a:round/>
            <a:headEnd/>
            <a:tailEnd type="arrow" w="med" len="med"/>
          </a:ln>
        </p:spPr>
      </p:cxnSp>
      <p:sp>
        <p:nvSpPr>
          <p:cNvPr id="10252" name="TextBox 11"/>
          <p:cNvSpPr txBox="1">
            <a:spLocks noChangeArrowheads="1"/>
          </p:cNvSpPr>
          <p:nvPr/>
        </p:nvSpPr>
        <p:spPr bwMode="auto">
          <a:xfrm>
            <a:off x="5562600" y="5334000"/>
            <a:ext cx="2622834" cy="646331"/>
          </a:xfrm>
          <a:prstGeom prst="rect">
            <a:avLst/>
          </a:prstGeom>
          <a:noFill/>
          <a:ln w="9525">
            <a:noFill/>
            <a:miter lim="800000"/>
            <a:headEnd/>
            <a:tailEnd/>
          </a:ln>
        </p:spPr>
        <p:txBody>
          <a:bodyPr wrap="none">
            <a:spAutoFit/>
          </a:bodyPr>
          <a:lstStyle/>
          <a:p>
            <a:r>
              <a:rPr lang="en-US" b="1" dirty="0">
                <a:solidFill>
                  <a:srgbClr val="0070C0"/>
                </a:solidFill>
                <a:latin typeface="Georgia" pitchFamily="18" charset="0"/>
              </a:rPr>
              <a:t>individual file name </a:t>
            </a:r>
          </a:p>
          <a:p>
            <a:r>
              <a:rPr lang="en-US" b="1" dirty="0">
                <a:solidFill>
                  <a:srgbClr val="0070C0"/>
                </a:solidFill>
                <a:latin typeface="Georgia" pitchFamily="18" charset="0"/>
              </a:rPr>
              <a:t>in parentheses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A1E64F-D4EE-49A9-AB8F-D1217D9D9935}" type="slidenum">
              <a:rPr lang="en-US" smtClean="0"/>
              <a:pPr>
                <a:defRPr/>
              </a:pPr>
              <a:t>43</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EF9B9B6-5632-4BE1-9097-960428ED1D96}" type="slidenum">
              <a:rPr lang="en-US" sz="1400" b="0">
                <a:latin typeface="+mn-lt"/>
              </a:rPr>
              <a:pPr algn="r">
                <a:defRPr/>
              </a:pPr>
              <a:t>43</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6934D9CA-A766-4883-AD92-91BA82873839}" type="slidenum">
              <a:rPr lang="en-US" sz="1400" b="0">
                <a:latin typeface="+mn-lt"/>
              </a:rPr>
              <a:pPr algn="r">
                <a:defRPr/>
              </a:pPr>
              <a:t>43</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CA0C53B-FFCE-4F87-A77E-612EEB318DD3}" type="slidenum">
              <a:rPr lang="en-US" sz="1400" b="0">
                <a:latin typeface="+mn-lt"/>
              </a:rPr>
              <a:pPr algn="r">
                <a:defRPr/>
              </a:pPr>
              <a:t>43</a:t>
            </a:fld>
            <a:endParaRPr lang="en-US" sz="1400" b="0">
              <a:latin typeface="+mn-lt"/>
            </a:endParaRPr>
          </a:p>
        </p:txBody>
      </p:sp>
      <p:sp>
        <p:nvSpPr>
          <p:cNvPr id="6"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19F4E9F-DB99-40F3-93DA-FE1CD44395B1}" type="slidenum">
              <a:rPr lang="en-US" sz="1400" b="0">
                <a:latin typeface="+mn-lt"/>
              </a:rPr>
              <a:pPr algn="r">
                <a:defRPr/>
              </a:pPr>
              <a:t>43</a:t>
            </a:fld>
            <a:endParaRPr lang="en-US" sz="1400" b="0">
              <a:latin typeface="+mn-lt"/>
            </a:endParaRPr>
          </a:p>
        </p:txBody>
      </p:sp>
      <p:sp>
        <p:nvSpPr>
          <p:cNvPr id="11271" name="Rectangle 6"/>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THE INFILE STATEMENT</a:t>
            </a:r>
          </a:p>
        </p:txBody>
      </p:sp>
      <p:sp>
        <p:nvSpPr>
          <p:cNvPr id="11272" name="Rectangle 7"/>
          <p:cNvSpPr>
            <a:spLocks noChangeArrowheads="1"/>
          </p:cNvSpPr>
          <p:nvPr/>
        </p:nvSpPr>
        <p:spPr bwMode="auto">
          <a:xfrm>
            <a:off x="457200" y="725488"/>
            <a:ext cx="8305800" cy="5505450"/>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INFILE statement connects an external, non-SAS file with a DATA step in order to read the raw data records contained in the file with an INPUT statement.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000" b="0" dirty="0">
                <a:latin typeface="Calibri" pitchFamily="34" charset="0"/>
              </a:rPr>
              <a:t>Syntax:</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Arial" charset="0"/>
              </a:rPr>
              <a:t>	</a:t>
            </a:r>
            <a:r>
              <a:rPr lang="en-US" dirty="0" smtClean="0">
                <a:latin typeface="SAS Monospace" pitchFamily="49" charset="0"/>
              </a:rPr>
              <a:t>INFILE </a:t>
            </a:r>
            <a:r>
              <a:rPr lang="en-US" b="0" i="1" dirty="0">
                <a:latin typeface="SAS Monospace" pitchFamily="49" charset="0"/>
              </a:rPr>
              <a:t>file-specification</a:t>
            </a:r>
            <a:r>
              <a:rPr lang="en-US" b="0" dirty="0">
                <a:latin typeface="SAS Monospace" pitchFamily="49" charset="0"/>
              </a:rPr>
              <a:t> &lt;host options&gt;;</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where</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Calibri" pitchFamily="34" charset="0"/>
              </a:rPr>
              <a:t>	</a:t>
            </a:r>
            <a:r>
              <a:rPr lang="en-US" sz="2000" b="0" i="1" dirty="0">
                <a:latin typeface="Calibri" pitchFamily="34" charset="0"/>
              </a:rPr>
              <a:t> file-specification  </a:t>
            </a:r>
            <a:r>
              <a:rPr lang="en-US" sz="2000" b="0" dirty="0">
                <a:latin typeface="Calibri" pitchFamily="34" charset="0"/>
              </a:rPr>
              <a:t>identifies the sources of input data records to be read and have the following forms: </a:t>
            </a:r>
          </a:p>
          <a:p>
            <a:pPr marL="342900" indent="-342900">
              <a:lnSpc>
                <a:spcPct val="90000"/>
              </a:lnSpc>
              <a:spcBef>
                <a:spcPct val="20000"/>
              </a:spcBef>
              <a:buClr>
                <a:schemeClr val="hlink"/>
              </a:buClr>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b="0" dirty="0">
                <a:latin typeface="Calibri" pitchFamily="34" charset="0"/>
              </a:rPr>
              <a:t>	</a:t>
            </a:r>
            <a:r>
              <a:rPr lang="en-US" sz="2000" b="0" dirty="0" smtClean="0">
                <a:latin typeface="Calibri" pitchFamily="34" charset="0"/>
              </a:rPr>
              <a:t>‘</a:t>
            </a:r>
            <a:r>
              <a:rPr lang="en-US" sz="2000" b="0" dirty="0">
                <a:latin typeface="Calibri" pitchFamily="34" charset="0"/>
              </a:rPr>
              <a:t>external-file’ or </a:t>
            </a:r>
            <a:r>
              <a:rPr lang="en-US" sz="2000" b="0" dirty="0" err="1">
                <a:latin typeface="Calibri" pitchFamily="34" charset="0"/>
              </a:rPr>
              <a:t>fileref</a:t>
            </a:r>
            <a:endParaRPr lang="en-US" sz="2000" b="0" dirty="0">
              <a:latin typeface="Calibri" pitchFamily="34" charset="0"/>
            </a:endParaRPr>
          </a:p>
          <a:p>
            <a:pPr marL="342900" indent="-342900">
              <a:lnSpc>
                <a:spcPct val="90000"/>
              </a:lnSpc>
              <a:spcBef>
                <a:spcPct val="20000"/>
              </a:spcBef>
              <a:buClr>
                <a:schemeClr val="hlink"/>
              </a:buCl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INFILE statement must be executed before the INPUT statement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More than one INFILE statement may be used in a single DATA step. INPUT statements will read from the file defined by the most recently executed INFILE statement.</a:t>
            </a:r>
          </a:p>
          <a:p>
            <a:pPr marL="342900" indent="-342900">
              <a:lnSpc>
                <a:spcPct val="90000"/>
              </a:lnSpc>
              <a:spcBef>
                <a:spcPct val="20000"/>
              </a:spcBef>
              <a:buClr>
                <a:schemeClr val="hlink"/>
              </a:buClr>
            </a:pPr>
            <a:endParaRPr lang="en-US" sz="2000" b="0" dirty="0">
              <a:latin typeface="Arial" charset="0"/>
            </a:endParaRPr>
          </a:p>
          <a:p>
            <a:pPr marL="342900" indent="-342900">
              <a:lnSpc>
                <a:spcPct val="90000"/>
              </a:lnSpc>
              <a:spcBef>
                <a:spcPct val="20000"/>
              </a:spcBef>
              <a:buClr>
                <a:schemeClr val="hlink"/>
              </a:buClr>
            </a:pPr>
            <a:endParaRPr lang="en-US" b="0" dirty="0">
              <a:latin typeface="Arial" charset="0"/>
            </a:endParaRPr>
          </a:p>
          <a:p>
            <a:pPr marL="342900" indent="-342900">
              <a:lnSpc>
                <a:spcPct val="90000"/>
              </a:lnSpc>
              <a:spcBef>
                <a:spcPct val="20000"/>
              </a:spcBef>
              <a:buClr>
                <a:schemeClr val="hlink"/>
              </a:buClr>
            </a:pPr>
            <a:endParaRPr lang="en-US" sz="2000" b="0" dirty="0">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CA3C102-6172-4240-8428-DFA3D34C1C5F}" type="slidenum">
              <a:rPr lang="en-US" smtClean="0"/>
              <a:pPr>
                <a:defRPr/>
              </a:pPr>
              <a:t>44</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6D98DAE-648C-457D-8A6F-737F389C4871}" type="slidenum">
              <a:rPr lang="en-US" sz="1400" b="0">
                <a:latin typeface="+mn-lt"/>
              </a:rPr>
              <a:pPr algn="r">
                <a:defRPr/>
              </a:pPr>
              <a:t>44</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B4EE801A-C87F-4295-851C-1A170A812467}" type="slidenum">
              <a:rPr lang="en-US" sz="1400" b="0">
                <a:latin typeface="+mn-lt"/>
              </a:rPr>
              <a:pPr algn="r">
                <a:defRPr/>
              </a:pPr>
              <a:t>44</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FB582C7-CCDA-4D01-BBB3-2D243559470B}" type="slidenum">
              <a:rPr lang="en-US" sz="1400" b="0">
                <a:latin typeface="+mn-lt"/>
              </a:rPr>
              <a:pPr algn="r">
                <a:defRPr/>
              </a:pPr>
              <a:t>44</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2EBB55E9-7BA6-4049-A171-2688C7FA4B06}" type="slidenum">
              <a:rPr lang="en-US" sz="1400" b="0">
                <a:latin typeface="+mn-lt"/>
              </a:rPr>
              <a:pPr algn="r">
                <a:defRPr/>
              </a:pPr>
              <a:t>44</a:t>
            </a:fld>
            <a:endParaRPr lang="en-US" sz="1400" b="0">
              <a:latin typeface="+mn-lt"/>
            </a:endParaRPr>
          </a:p>
        </p:txBody>
      </p:sp>
      <p:sp>
        <p:nvSpPr>
          <p:cNvPr id="7"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489F726-E08D-4EA2-8B48-09AA3F197B4A}" type="slidenum">
              <a:rPr lang="en-US" sz="1400" b="0">
                <a:latin typeface="+mn-lt"/>
              </a:rPr>
              <a:pPr algn="r">
                <a:defRPr/>
              </a:pPr>
              <a:t>44</a:t>
            </a:fld>
            <a:endParaRPr lang="en-US" sz="1400" b="0">
              <a:latin typeface="+mn-lt"/>
            </a:endParaRPr>
          </a:p>
        </p:txBody>
      </p:sp>
      <p:sp>
        <p:nvSpPr>
          <p:cNvPr id="12296" name="Rectangle 7"/>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THE INPUT STATEMENT</a:t>
            </a:r>
          </a:p>
        </p:txBody>
      </p:sp>
      <p:sp>
        <p:nvSpPr>
          <p:cNvPr id="12297" name="Rectangle 8"/>
          <p:cNvSpPr>
            <a:spLocks noChangeArrowheads="1"/>
          </p:cNvSpPr>
          <p:nvPr/>
        </p:nvSpPr>
        <p:spPr bwMode="auto">
          <a:xfrm>
            <a:off x="457200" y="788328"/>
            <a:ext cx="8305800" cy="5505450"/>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INPUT statement reads raw data lines from an external (non-SAS) file specified in the INFILE statement and converts the values of the files into the corresponding values of SAS variables in the PDV.</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Alternatively, it tells SAS to read one or more lines from the data source specified in the CARDS (or DATALINES) section.</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INPUT statement works as follows:</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The contents of the line are copied into the computer’s memory.</a:t>
            </a:r>
          </a:p>
          <a:p>
            <a:pPr marL="800100" lvl="1" indent="-342900">
              <a:lnSpc>
                <a:spcPct val="90000"/>
              </a:lnSpc>
              <a:spcBef>
                <a:spcPct val="20000"/>
              </a:spcBef>
              <a:buClr>
                <a:srgbClr val="0070C0"/>
              </a:buClr>
              <a:buFont typeface="Wingdings" pitchFamily="2" charset="2"/>
              <a:buChar char="Ø"/>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SAS moves to a column indicated by INPUT and reads to the end of the data field.</a:t>
            </a:r>
          </a:p>
          <a:p>
            <a:pPr marL="800100" lvl="1" indent="-342900">
              <a:lnSpc>
                <a:spcPct val="90000"/>
              </a:lnSpc>
              <a:spcBef>
                <a:spcPct val="20000"/>
              </a:spcBef>
              <a:buClr>
                <a:srgbClr val="0070C0"/>
              </a:buClr>
              <a:buFont typeface="Wingdings" pitchFamily="2" charset="2"/>
              <a:buChar char="Ø"/>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SAS converts the data to a SAS numeric or character variable and stores the SAS-formatted data in the PDV.</a:t>
            </a:r>
          </a:p>
          <a:p>
            <a:pPr marL="800100" lvl="1" indent="-342900">
              <a:lnSpc>
                <a:spcPct val="90000"/>
              </a:lnSpc>
              <a:spcBef>
                <a:spcPct val="20000"/>
              </a:spcBef>
              <a:buClr>
                <a:srgbClr val="0070C0"/>
              </a:buClr>
              <a:buFont typeface="Wingdings" pitchFamily="2" charset="2"/>
              <a:buChar char="Ø"/>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The process is repeated for each variable indicated in the INPUT statement.</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9AD033-339A-41FD-93A2-9DE4A2E1DEB4}" type="slidenum">
              <a:rPr lang="en-US" smtClean="0"/>
              <a:pPr>
                <a:defRPr/>
              </a:pPr>
              <a:t>45</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6727508-7693-4D03-A1C9-49D5C67CDE72}" type="slidenum">
              <a:rPr lang="en-US" sz="1400" b="0">
                <a:latin typeface="+mn-lt"/>
              </a:rPr>
              <a:pPr algn="r">
                <a:defRPr/>
              </a:pPr>
              <a:t>45</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1B6B181-74BA-4CB8-9E26-2E0F323803E3}" type="slidenum">
              <a:rPr lang="en-US" sz="1400" b="0">
                <a:latin typeface="+mn-lt"/>
              </a:rPr>
              <a:pPr algn="r">
                <a:defRPr/>
              </a:pPr>
              <a:t>45</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C67B9217-0C56-4C05-978B-98A131BCDB06}" type="slidenum">
              <a:rPr lang="en-US" sz="1400" b="0">
                <a:latin typeface="+mn-lt"/>
              </a:rPr>
              <a:pPr algn="r">
                <a:defRPr/>
              </a:pPr>
              <a:t>45</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4AE008EB-D1B0-451C-A737-824CF68A7158}" type="slidenum">
              <a:rPr lang="en-US" sz="1400" b="0">
                <a:latin typeface="+mn-lt"/>
              </a:rPr>
              <a:pPr algn="r">
                <a:defRPr/>
              </a:pPr>
              <a:t>45</a:t>
            </a:fld>
            <a:endParaRPr lang="en-US" sz="1400" b="0">
              <a:latin typeface="+mn-lt"/>
            </a:endParaRPr>
          </a:p>
        </p:txBody>
      </p:sp>
      <p:sp>
        <p:nvSpPr>
          <p:cNvPr id="7"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A2450D19-4287-4985-863B-AB1F6CFAF569}" type="slidenum">
              <a:rPr lang="en-US" sz="1400" b="0">
                <a:latin typeface="+mn-lt"/>
              </a:rPr>
              <a:pPr algn="r">
                <a:defRPr/>
              </a:pPr>
              <a:t>45</a:t>
            </a:fld>
            <a:endParaRPr lang="en-US" sz="1400" b="0">
              <a:latin typeface="+mn-lt"/>
            </a:endParaRPr>
          </a:p>
        </p:txBody>
      </p:sp>
      <p:sp>
        <p:nvSpPr>
          <p:cNvPr id="8"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CC621B62-7A9C-4972-BE9C-1F98465F1D56}" type="slidenum">
              <a:rPr lang="en-US" sz="1400" b="0">
                <a:latin typeface="+mn-lt"/>
              </a:rPr>
              <a:pPr algn="r">
                <a:defRPr/>
              </a:pPr>
              <a:t>45</a:t>
            </a:fld>
            <a:endParaRPr lang="en-US" sz="1400" b="0">
              <a:latin typeface="+mn-lt"/>
            </a:endParaRPr>
          </a:p>
        </p:txBody>
      </p:sp>
      <p:sp>
        <p:nvSpPr>
          <p:cNvPr id="13321" name="Rectangle 8"/>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THE INPUT STATEMENT: CONTINUED</a:t>
            </a:r>
          </a:p>
        </p:txBody>
      </p:sp>
      <p:sp>
        <p:nvSpPr>
          <p:cNvPr id="13322" name="Rectangle 9"/>
          <p:cNvSpPr>
            <a:spLocks noChangeArrowheads="1"/>
          </p:cNvSpPr>
          <p:nvPr/>
        </p:nvSpPr>
        <p:spPr bwMode="auto">
          <a:xfrm>
            <a:off x="457200" y="742950"/>
            <a:ext cx="8305800" cy="5505450"/>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INPUT initiates the reading of data.</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You do not have to read every field of raw data into your SAS data set.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You can read the same field more than once.</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Syntax:</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342900" indent="-342900">
              <a:lnSpc>
                <a:spcPct val="90000"/>
              </a:lnSpc>
              <a:spcBef>
                <a:spcPct val="20000"/>
              </a:spcBef>
              <a:buClr>
                <a:schemeClr val="hlink"/>
              </a:buClr>
            </a:pPr>
            <a:r>
              <a:rPr lang="en-US" b="0" dirty="0">
                <a:latin typeface="Arial" charset="0"/>
              </a:rPr>
              <a:t>	</a:t>
            </a:r>
            <a:r>
              <a:rPr lang="en-US" dirty="0" smtClean="0">
                <a:latin typeface="SAS Monospace" pitchFamily="49" charset="0"/>
              </a:rPr>
              <a:t>INPUT </a:t>
            </a:r>
            <a:r>
              <a:rPr lang="en-US" b="0" dirty="0">
                <a:latin typeface="SAS Monospace" pitchFamily="49" charset="0"/>
              </a:rPr>
              <a:t>list of variable names and specifications;</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where</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a:t>
            </a:r>
            <a:r>
              <a:rPr lang="en-US" sz="2200" b="0" i="1" dirty="0">
                <a:latin typeface="Calibri" pitchFamily="34" charset="0"/>
              </a:rPr>
              <a:t> </a:t>
            </a:r>
            <a:r>
              <a:rPr lang="en-US" sz="2200" b="0" u="sng" dirty="0">
                <a:latin typeface="Calibri" pitchFamily="34" charset="0"/>
              </a:rPr>
              <a:t>variable names</a:t>
            </a:r>
            <a:r>
              <a:rPr lang="en-US" sz="2200" b="0" dirty="0">
                <a:latin typeface="Calibri" pitchFamily="34" charset="0"/>
              </a:rPr>
              <a:t>  are new SAS variables being created.</a:t>
            </a:r>
          </a:p>
          <a:p>
            <a:pPr marL="342900" indent="-342900">
              <a:lnSpc>
                <a:spcPct val="90000"/>
              </a:lnSpc>
              <a:spcBef>
                <a:spcPct val="20000"/>
              </a:spcBef>
              <a:buClr>
                <a:schemeClr val="hlink"/>
              </a:buClr>
            </a:pPr>
            <a:r>
              <a:rPr lang="en-US" sz="2200" b="0" dirty="0">
                <a:latin typeface="Calibri" pitchFamily="34" charset="0"/>
              </a:rPr>
              <a:t>	 </a:t>
            </a:r>
            <a:r>
              <a:rPr lang="en-US" sz="2200" b="0" u="sng" dirty="0" smtClean="0">
                <a:latin typeface="Calibri" pitchFamily="34" charset="0"/>
              </a:rPr>
              <a:t>specifications</a:t>
            </a:r>
            <a:r>
              <a:rPr lang="en-US" sz="2200" b="0" dirty="0" smtClean="0">
                <a:latin typeface="Calibri" pitchFamily="34" charset="0"/>
              </a:rPr>
              <a:t>    </a:t>
            </a:r>
            <a:r>
              <a:rPr lang="en-US" sz="2200" b="0" dirty="0">
                <a:latin typeface="Calibri" pitchFamily="34" charset="0"/>
              </a:rPr>
              <a:t>define the location of the input fields and how the </a:t>
            </a:r>
            <a:r>
              <a:rPr lang="en-US" sz="2200" b="0" dirty="0" smtClean="0">
                <a:latin typeface="Calibri" pitchFamily="34" charset="0"/>
              </a:rPr>
              <a:t>		      values are </a:t>
            </a:r>
            <a:r>
              <a:rPr lang="en-US" sz="2200" b="0" dirty="0">
                <a:latin typeface="Calibri" pitchFamily="34" charset="0"/>
              </a:rPr>
              <a:t>to be converted to SAS’s internal </a:t>
            </a:r>
            <a:endParaRPr lang="en-US" sz="2200" b="0" dirty="0" smtClean="0">
              <a:latin typeface="Calibri" pitchFamily="34" charset="0"/>
            </a:endParaRPr>
          </a:p>
          <a:p>
            <a:pPr marL="342900" indent="-342900">
              <a:lnSpc>
                <a:spcPct val="90000"/>
              </a:lnSpc>
              <a:spcBef>
                <a:spcPct val="20000"/>
              </a:spcBef>
              <a:buClr>
                <a:schemeClr val="hlink"/>
              </a:buClr>
            </a:pPr>
            <a:r>
              <a:rPr lang="en-US" sz="2200" b="0" dirty="0">
                <a:latin typeface="Calibri" pitchFamily="34" charset="0"/>
              </a:rPr>
              <a:t>	</a:t>
            </a:r>
            <a:r>
              <a:rPr lang="en-US" sz="2200" b="0" dirty="0" smtClean="0">
                <a:latin typeface="Calibri" pitchFamily="34" charset="0"/>
              </a:rPr>
              <a:t>		     representation</a:t>
            </a:r>
            <a:r>
              <a:rPr lang="en-US" sz="2200" b="0" dirty="0">
                <a:latin typeface="Calibri"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249B125-BCE9-4780-A306-0F9E16A79530}" type="slidenum">
              <a:rPr lang="en-US" smtClean="0"/>
              <a:pPr>
                <a:defRPr/>
              </a:pPr>
              <a:t>46</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1BD7FA03-7F32-4DEF-A04F-B758ACF28249}" type="slidenum">
              <a:rPr lang="en-US" sz="1400" b="0">
                <a:latin typeface="+mn-lt"/>
              </a:rPr>
              <a:pPr algn="r">
                <a:defRPr/>
              </a:pPr>
              <a:t>46</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7840A67-B2A7-4869-98B5-9F12C7FECE71}" type="slidenum">
              <a:rPr lang="en-US" sz="1400" b="0">
                <a:latin typeface="+mn-lt"/>
              </a:rPr>
              <a:pPr algn="r">
                <a:defRPr/>
              </a:pPr>
              <a:t>46</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BF22DBB1-36C6-4684-B524-2BB296E07192}" type="slidenum">
              <a:rPr lang="en-US" sz="1400" b="0">
                <a:latin typeface="+mn-lt"/>
              </a:rPr>
              <a:pPr algn="r">
                <a:defRPr/>
              </a:pPr>
              <a:t>46</a:t>
            </a:fld>
            <a:endParaRPr lang="en-US" sz="1400" b="0">
              <a:latin typeface="+mn-lt"/>
            </a:endParaRPr>
          </a:p>
        </p:txBody>
      </p:sp>
      <p:sp>
        <p:nvSpPr>
          <p:cNvPr id="6"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D0D03B84-4282-4188-9326-C0298664C809}" type="slidenum">
              <a:rPr lang="en-US" sz="1400" b="0">
                <a:latin typeface="+mn-lt"/>
              </a:rPr>
              <a:pPr algn="r">
                <a:defRPr/>
              </a:pPr>
              <a:t>46</a:t>
            </a:fld>
            <a:endParaRPr lang="en-US" sz="1400" b="0">
              <a:latin typeface="+mn-lt"/>
            </a:endParaRPr>
          </a:p>
        </p:txBody>
      </p:sp>
      <p:sp>
        <p:nvSpPr>
          <p:cNvPr id="14343" name="Rectangle 6"/>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600" b="1" dirty="0">
                <a:solidFill>
                  <a:srgbClr val="002060"/>
                </a:solidFill>
                <a:latin typeface="Calibri" pitchFamily="34" charset="0"/>
              </a:rPr>
              <a:t>COLUMN INPUT MODE</a:t>
            </a:r>
          </a:p>
        </p:txBody>
      </p:sp>
      <p:sp>
        <p:nvSpPr>
          <p:cNvPr id="14344" name="Rectangle 7"/>
          <p:cNvSpPr>
            <a:spLocks noChangeArrowheads="1"/>
          </p:cNvSpPr>
          <p:nvPr/>
        </p:nvSpPr>
        <p:spPr bwMode="auto">
          <a:xfrm>
            <a:off x="457200" y="649287"/>
            <a:ext cx="8305800" cy="3465513"/>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most straightforward and commonly used mode.</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Syntax:</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Arial" charset="0"/>
              </a:rPr>
              <a:t>	</a:t>
            </a:r>
            <a:r>
              <a:rPr lang="en-US" dirty="0" smtClean="0">
                <a:latin typeface="SAS Monospace" pitchFamily="49" charset="0"/>
              </a:rPr>
              <a:t>INPUT </a:t>
            </a:r>
            <a:r>
              <a:rPr lang="en-US" b="0" dirty="0">
                <a:latin typeface="SAS Monospace" pitchFamily="49" charset="0"/>
              </a:rPr>
              <a:t>var1 start-end var2 $ start-end . . ;</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Calibri" pitchFamily="34" charset="0"/>
              </a:rPr>
              <a:t>	where</a:t>
            </a:r>
          </a:p>
          <a:p>
            <a:pPr marL="342900" indent="-342900">
              <a:lnSpc>
                <a:spcPct val="90000"/>
              </a:lnSpc>
              <a:spcBef>
                <a:spcPct val="20000"/>
              </a:spcBef>
              <a:buClr>
                <a:schemeClr val="hlink"/>
              </a:buClr>
            </a:pPr>
            <a:endParaRPr lang="en-US" sz="1000" b="0" dirty="0">
              <a:latin typeface="Calibri" pitchFamily="34" charset="0"/>
            </a:endParaRPr>
          </a:p>
          <a:p>
            <a:pPr marL="342900" indent="-342900">
              <a:lnSpc>
                <a:spcPct val="90000"/>
              </a:lnSpc>
              <a:spcBef>
                <a:spcPct val="20000"/>
              </a:spcBef>
              <a:buClr>
                <a:schemeClr val="hlink"/>
              </a:buClr>
            </a:pPr>
            <a:r>
              <a:rPr lang="en-US" sz="2000" b="0" dirty="0">
                <a:latin typeface="Calibri" pitchFamily="34" charset="0"/>
              </a:rPr>
              <a:t>	</a:t>
            </a:r>
            <a:r>
              <a:rPr lang="en-US" sz="2000" dirty="0">
                <a:latin typeface="Calibri" pitchFamily="34" charset="0"/>
              </a:rPr>
              <a:t>var1</a:t>
            </a:r>
            <a:r>
              <a:rPr lang="en-US" sz="2000" b="0" dirty="0">
                <a:latin typeface="Calibri" pitchFamily="34" charset="0"/>
              </a:rPr>
              <a:t>	is a numeric variable starting in column “start” and ending in “end”</a:t>
            </a:r>
          </a:p>
          <a:p>
            <a:pPr marL="342900" indent="-342900">
              <a:lnSpc>
                <a:spcPct val="90000"/>
              </a:lnSpc>
              <a:spcBef>
                <a:spcPct val="20000"/>
              </a:spcBef>
              <a:buClr>
                <a:schemeClr val="hlink"/>
              </a:buClr>
            </a:pPr>
            <a:r>
              <a:rPr lang="en-US" sz="2000" b="0" dirty="0">
                <a:latin typeface="Calibri" pitchFamily="34" charset="0"/>
              </a:rPr>
              <a:t>	</a:t>
            </a:r>
            <a:r>
              <a:rPr lang="en-US" sz="2000" dirty="0">
                <a:latin typeface="Calibri" pitchFamily="34" charset="0"/>
              </a:rPr>
              <a:t>var2</a:t>
            </a:r>
            <a:r>
              <a:rPr lang="en-US" sz="2000" b="0" dirty="0">
                <a:latin typeface="Calibri" pitchFamily="34" charset="0"/>
              </a:rPr>
              <a:t>	is a character variable starting in column “start” and ending in “end”.</a:t>
            </a:r>
          </a:p>
          <a:p>
            <a:pPr marL="342900" indent="-342900">
              <a:lnSpc>
                <a:spcPct val="90000"/>
              </a:lnSpc>
              <a:spcBef>
                <a:spcPct val="20000"/>
              </a:spcBef>
              <a:buClr>
                <a:schemeClr val="hlink"/>
              </a:buCl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Example: Creating a temporary SAS data set from raw data</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p:txBody>
      </p:sp>
      <p:sp>
        <p:nvSpPr>
          <p:cNvPr id="14345" name="Rectangle 8"/>
          <p:cNvSpPr>
            <a:spLocks noChangeArrowheads="1"/>
          </p:cNvSpPr>
          <p:nvPr/>
        </p:nvSpPr>
        <p:spPr bwMode="auto">
          <a:xfrm>
            <a:off x="1371600" y="4100244"/>
            <a:ext cx="4572000" cy="2678113"/>
          </a:xfrm>
          <a:prstGeom prst="rect">
            <a:avLst/>
          </a:prstGeom>
          <a:noFill/>
          <a:ln w="9525">
            <a:noFill/>
            <a:miter lim="800000"/>
            <a:headEnd/>
            <a:tailEnd/>
          </a:ln>
        </p:spPr>
        <p:txBody>
          <a:bodyPr>
            <a:spAutoFit/>
          </a:bodyPr>
          <a:lstStyle/>
          <a:p>
            <a:r>
              <a:rPr lang="en-US" sz="1400" b="0" dirty="0">
                <a:latin typeface="SAS Monospace" pitchFamily="49" charset="0"/>
              </a:rPr>
              <a:t>DATA student;</a:t>
            </a:r>
          </a:p>
          <a:p>
            <a:r>
              <a:rPr lang="en-US" sz="1400" b="0" dirty="0">
                <a:latin typeface="SAS Monospace" pitchFamily="49" charset="0"/>
              </a:rPr>
              <a:t>   INPUT Name $ 1-6 HW1 10-11 HW2 15-17;</a:t>
            </a:r>
          </a:p>
          <a:p>
            <a:r>
              <a:rPr lang="en-US" sz="1400" b="0" dirty="0">
                <a:latin typeface="SAS Monospace" pitchFamily="49" charset="0"/>
              </a:rPr>
              <a:t>   CARDS;</a:t>
            </a:r>
          </a:p>
          <a:p>
            <a:r>
              <a:rPr lang="en-US" sz="1400" b="0" dirty="0">
                <a:latin typeface="SAS Monospace" pitchFamily="49" charset="0"/>
              </a:rPr>
              <a:t>JOHN B    9    90</a:t>
            </a:r>
          </a:p>
          <a:p>
            <a:r>
              <a:rPr lang="en-US" sz="1400" b="0" dirty="0">
                <a:latin typeface="SAS Monospace" pitchFamily="49" charset="0"/>
              </a:rPr>
              <a:t>ALBERT   10    95</a:t>
            </a:r>
          </a:p>
          <a:p>
            <a:r>
              <a:rPr lang="en-US" sz="1400" b="0" dirty="0">
                <a:latin typeface="SAS Monospace" pitchFamily="49" charset="0"/>
              </a:rPr>
              <a:t>SALLY           8</a:t>
            </a:r>
          </a:p>
          <a:p>
            <a:r>
              <a:rPr lang="en-US" sz="1400" b="0" dirty="0">
                <a:latin typeface="SAS Monospace" pitchFamily="49" charset="0"/>
              </a:rPr>
              <a:t>MARY      7    74</a:t>
            </a:r>
          </a:p>
          <a:p>
            <a:r>
              <a:rPr lang="en-US" sz="1400" b="0" dirty="0">
                <a:latin typeface="SAS Monospace" pitchFamily="49" charset="0"/>
              </a:rPr>
              <a:t>;</a:t>
            </a:r>
          </a:p>
          <a:p>
            <a:r>
              <a:rPr lang="en-US" sz="1400" b="0" dirty="0">
                <a:latin typeface="SAS Monospace" pitchFamily="49" charset="0"/>
              </a:rPr>
              <a:t>PROC PRINT DATA=student;</a:t>
            </a:r>
          </a:p>
          <a:p>
            <a:r>
              <a:rPr lang="en-US" sz="1400" b="0" dirty="0">
                <a:latin typeface="SAS Monospace" pitchFamily="49" charset="0"/>
              </a:rPr>
              <a:t>   ID name;</a:t>
            </a:r>
          </a:p>
          <a:p>
            <a:r>
              <a:rPr lang="en-US" sz="1400" b="0" dirty="0">
                <a:latin typeface="SAS Monospace" pitchFamily="49" charset="0"/>
              </a:rPr>
              <a:t>   TITLE 'WORK.STUDENT';</a:t>
            </a:r>
          </a:p>
          <a:p>
            <a:r>
              <a:rPr lang="en-US" sz="1400" b="0" dirty="0">
                <a:latin typeface="SAS Monospace" pitchFamily="49" charset="0"/>
              </a:rPr>
              <a:t>RUN;</a:t>
            </a:r>
          </a:p>
        </p:txBody>
      </p:sp>
      <p:sp>
        <p:nvSpPr>
          <p:cNvPr id="14346" name="Rectangle 9"/>
          <p:cNvSpPr>
            <a:spLocks noChangeArrowheads="1"/>
          </p:cNvSpPr>
          <p:nvPr/>
        </p:nvSpPr>
        <p:spPr bwMode="auto">
          <a:xfrm>
            <a:off x="1208088" y="4077930"/>
            <a:ext cx="5486400" cy="2667000"/>
          </a:xfrm>
          <a:prstGeom prst="rect">
            <a:avLst/>
          </a:prstGeom>
          <a:noFill/>
          <a:ln w="25400" algn="ctr">
            <a:solidFill>
              <a:schemeClr val="tx1"/>
            </a:solidFill>
            <a:round/>
            <a:headEnd/>
            <a:tailEnd/>
          </a:ln>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19782DD-DD2F-4039-B561-671867B65663}" type="slidenum">
              <a:rPr lang="en-US" smtClean="0"/>
              <a:pPr>
                <a:defRPr/>
              </a:pPr>
              <a:t>47</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C9BC9DE-3F94-4AAA-A9B9-D1F03700B796}" type="slidenum">
              <a:rPr lang="en-US" sz="1400" b="0">
                <a:latin typeface="+mn-lt"/>
              </a:rPr>
              <a:pPr algn="r">
                <a:defRPr/>
              </a:pPr>
              <a:t>47</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E57448EC-6322-449C-AF3B-3D5C65E96B81}" type="slidenum">
              <a:rPr lang="en-US" sz="1400" b="0">
                <a:latin typeface="+mn-lt"/>
              </a:rPr>
              <a:pPr algn="r">
                <a:defRPr/>
              </a:pPr>
              <a:t>47</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C77AE451-04A0-401B-BEF4-0C4270C1F449}" type="slidenum">
              <a:rPr lang="en-US" sz="1400" b="0">
                <a:latin typeface="+mn-lt"/>
              </a:rPr>
              <a:pPr algn="r">
                <a:defRPr/>
              </a:pPr>
              <a:t>47</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8BAF707-7183-40DA-B925-502A0D54A082}" type="slidenum">
              <a:rPr lang="en-US" sz="1400" b="0">
                <a:latin typeface="+mn-lt"/>
              </a:rPr>
              <a:pPr algn="r">
                <a:defRPr/>
              </a:pPr>
              <a:t>47</a:t>
            </a:fld>
            <a:endParaRPr lang="en-US" sz="1400" b="0">
              <a:latin typeface="+mn-lt"/>
            </a:endParaRPr>
          </a:p>
        </p:txBody>
      </p:sp>
      <p:sp>
        <p:nvSpPr>
          <p:cNvPr id="7"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924F33C-784A-4A00-9F01-570CEFDDE420}" type="slidenum">
              <a:rPr lang="en-US" sz="1400" b="0">
                <a:latin typeface="+mn-lt"/>
              </a:rPr>
              <a:pPr algn="r">
                <a:defRPr/>
              </a:pPr>
              <a:t>47</a:t>
            </a:fld>
            <a:endParaRPr lang="en-US" sz="1400" b="0">
              <a:latin typeface="+mn-lt"/>
            </a:endParaRPr>
          </a:p>
        </p:txBody>
      </p:sp>
      <p:sp>
        <p:nvSpPr>
          <p:cNvPr id="15368" name="Rectangle 7"/>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2400">
                <a:solidFill>
                  <a:schemeClr val="tx2"/>
                </a:solidFill>
                <a:latin typeface="Arial" charset="0"/>
              </a:rPr>
              <a:t>COLUMN INPUT MODE: CONTINUED</a:t>
            </a:r>
          </a:p>
        </p:txBody>
      </p:sp>
      <p:sp>
        <p:nvSpPr>
          <p:cNvPr id="15369" name="Rectangle 10"/>
          <p:cNvSpPr>
            <a:spLocks noChangeArrowheads="1"/>
          </p:cNvSpPr>
          <p:nvPr/>
        </p:nvSpPr>
        <p:spPr bwMode="auto">
          <a:xfrm>
            <a:off x="2438400" y="3995738"/>
            <a:ext cx="4256088" cy="2405062"/>
          </a:xfrm>
          <a:prstGeom prst="rect">
            <a:avLst/>
          </a:prstGeom>
          <a:noFill/>
          <a:ln w="25400" algn="ctr">
            <a:solidFill>
              <a:schemeClr val="tx1"/>
            </a:solidFill>
            <a:round/>
            <a:headEnd/>
            <a:tailEnd/>
          </a:ln>
        </p:spPr>
        <p:txBody>
          <a:bodyPr/>
          <a:lstStyle/>
          <a:p>
            <a:endParaRPr lang="en-US"/>
          </a:p>
        </p:txBody>
      </p:sp>
      <p:sp>
        <p:nvSpPr>
          <p:cNvPr id="15370" name="Rectangle 11"/>
          <p:cNvSpPr>
            <a:spLocks noChangeArrowheads="1"/>
          </p:cNvSpPr>
          <p:nvPr/>
        </p:nvSpPr>
        <p:spPr bwMode="auto">
          <a:xfrm>
            <a:off x="2286000" y="914400"/>
            <a:ext cx="5334000" cy="609600"/>
          </a:xfrm>
          <a:prstGeom prst="rect">
            <a:avLst/>
          </a:prstGeom>
          <a:noFill/>
          <a:ln w="38100" algn="ctr">
            <a:solidFill>
              <a:schemeClr val="tx1"/>
            </a:solidFill>
            <a:prstDash val="sysDot"/>
            <a:round/>
            <a:headEnd/>
            <a:tailEnd/>
          </a:ln>
        </p:spPr>
        <p:txBody>
          <a:bodyPr/>
          <a:lstStyle/>
          <a:p>
            <a:endParaRPr lang="en-US"/>
          </a:p>
        </p:txBody>
      </p:sp>
      <p:sp>
        <p:nvSpPr>
          <p:cNvPr id="15371" name="Rectangle 12"/>
          <p:cNvSpPr>
            <a:spLocks noChangeArrowheads="1"/>
          </p:cNvSpPr>
          <p:nvPr/>
        </p:nvSpPr>
        <p:spPr bwMode="auto">
          <a:xfrm>
            <a:off x="2263775" y="2286000"/>
            <a:ext cx="5334000" cy="609600"/>
          </a:xfrm>
          <a:prstGeom prst="rect">
            <a:avLst/>
          </a:prstGeom>
          <a:noFill/>
          <a:ln w="38100" algn="ctr">
            <a:solidFill>
              <a:schemeClr val="tx1"/>
            </a:solidFill>
            <a:prstDash val="sysDot"/>
            <a:round/>
            <a:headEnd/>
            <a:tailEnd/>
          </a:ln>
        </p:spPr>
        <p:txBody>
          <a:bodyPr/>
          <a:lstStyle/>
          <a:p>
            <a:endParaRPr lang="en-US"/>
          </a:p>
        </p:txBody>
      </p:sp>
      <p:sp>
        <p:nvSpPr>
          <p:cNvPr id="15372" name="TextBox 13"/>
          <p:cNvSpPr txBox="1">
            <a:spLocks noChangeArrowheads="1"/>
          </p:cNvSpPr>
          <p:nvPr/>
        </p:nvSpPr>
        <p:spPr bwMode="auto">
          <a:xfrm>
            <a:off x="838200" y="914400"/>
            <a:ext cx="923651" cy="646331"/>
          </a:xfrm>
          <a:prstGeom prst="rect">
            <a:avLst/>
          </a:prstGeom>
          <a:noFill/>
          <a:ln w="9525">
            <a:noFill/>
            <a:miter lim="800000"/>
            <a:headEnd/>
            <a:tailEnd/>
          </a:ln>
        </p:spPr>
        <p:txBody>
          <a:bodyPr wrap="none">
            <a:spAutoFit/>
          </a:bodyPr>
          <a:lstStyle/>
          <a:p>
            <a:r>
              <a:rPr lang="en-US" b="1" dirty="0">
                <a:solidFill>
                  <a:srgbClr val="0070C0"/>
                </a:solidFill>
                <a:latin typeface="Georgia" pitchFamily="18" charset="0"/>
              </a:rPr>
              <a:t>input </a:t>
            </a:r>
          </a:p>
          <a:p>
            <a:r>
              <a:rPr lang="en-US" b="1" dirty="0">
                <a:solidFill>
                  <a:srgbClr val="0070C0"/>
                </a:solidFill>
                <a:latin typeface="Georgia" pitchFamily="18" charset="0"/>
              </a:rPr>
              <a:t>buffer</a:t>
            </a:r>
          </a:p>
        </p:txBody>
      </p:sp>
      <p:sp>
        <p:nvSpPr>
          <p:cNvPr id="15373" name="TextBox 14"/>
          <p:cNvSpPr txBox="1">
            <a:spLocks noChangeArrowheads="1"/>
          </p:cNvSpPr>
          <p:nvPr/>
        </p:nvSpPr>
        <p:spPr bwMode="auto">
          <a:xfrm>
            <a:off x="906463" y="2373313"/>
            <a:ext cx="715260" cy="369332"/>
          </a:xfrm>
          <a:prstGeom prst="rect">
            <a:avLst/>
          </a:prstGeom>
          <a:noFill/>
          <a:ln w="9525">
            <a:noFill/>
            <a:miter lim="800000"/>
            <a:headEnd/>
            <a:tailEnd/>
          </a:ln>
        </p:spPr>
        <p:txBody>
          <a:bodyPr wrap="none">
            <a:spAutoFit/>
          </a:bodyPr>
          <a:lstStyle/>
          <a:p>
            <a:r>
              <a:rPr lang="en-US" b="1" dirty="0">
                <a:solidFill>
                  <a:srgbClr val="0070C0"/>
                </a:solidFill>
                <a:latin typeface="Georgia" pitchFamily="18" charset="0"/>
              </a:rPr>
              <a:t>PDV</a:t>
            </a:r>
          </a:p>
        </p:txBody>
      </p:sp>
      <p:sp>
        <p:nvSpPr>
          <p:cNvPr id="15374" name="TextBox 15"/>
          <p:cNvSpPr txBox="1">
            <a:spLocks noChangeArrowheads="1"/>
          </p:cNvSpPr>
          <p:nvPr/>
        </p:nvSpPr>
        <p:spPr bwMode="auto">
          <a:xfrm>
            <a:off x="2819400" y="1828800"/>
            <a:ext cx="882650" cy="369888"/>
          </a:xfrm>
          <a:prstGeom prst="rect">
            <a:avLst/>
          </a:prstGeom>
          <a:noFill/>
          <a:ln w="9525">
            <a:noFill/>
            <a:miter lim="800000"/>
            <a:headEnd/>
            <a:tailEnd/>
          </a:ln>
        </p:spPr>
        <p:txBody>
          <a:bodyPr wrap="none">
            <a:spAutoFit/>
          </a:bodyPr>
          <a:lstStyle/>
          <a:p>
            <a:r>
              <a:rPr lang="en-US"/>
              <a:t>Name</a:t>
            </a:r>
          </a:p>
        </p:txBody>
      </p:sp>
      <p:sp>
        <p:nvSpPr>
          <p:cNvPr id="15375" name="TextBox 16"/>
          <p:cNvSpPr txBox="1">
            <a:spLocks noChangeArrowheads="1"/>
          </p:cNvSpPr>
          <p:nvPr/>
        </p:nvSpPr>
        <p:spPr bwMode="auto">
          <a:xfrm>
            <a:off x="4572000" y="1828800"/>
            <a:ext cx="768350" cy="369888"/>
          </a:xfrm>
          <a:prstGeom prst="rect">
            <a:avLst/>
          </a:prstGeom>
          <a:noFill/>
          <a:ln w="9525">
            <a:noFill/>
            <a:miter lim="800000"/>
            <a:headEnd/>
            <a:tailEnd/>
          </a:ln>
        </p:spPr>
        <p:txBody>
          <a:bodyPr wrap="none">
            <a:spAutoFit/>
          </a:bodyPr>
          <a:lstStyle/>
          <a:p>
            <a:r>
              <a:rPr lang="en-US"/>
              <a:t>HW1</a:t>
            </a:r>
          </a:p>
        </p:txBody>
      </p:sp>
      <p:sp>
        <p:nvSpPr>
          <p:cNvPr id="15376" name="TextBox 17"/>
          <p:cNvSpPr txBox="1">
            <a:spLocks noChangeArrowheads="1"/>
          </p:cNvSpPr>
          <p:nvPr/>
        </p:nvSpPr>
        <p:spPr bwMode="auto">
          <a:xfrm>
            <a:off x="6394450" y="1828800"/>
            <a:ext cx="798513" cy="369888"/>
          </a:xfrm>
          <a:prstGeom prst="rect">
            <a:avLst/>
          </a:prstGeom>
          <a:noFill/>
          <a:ln w="9525">
            <a:noFill/>
            <a:miter lim="800000"/>
            <a:headEnd/>
            <a:tailEnd/>
          </a:ln>
        </p:spPr>
        <p:txBody>
          <a:bodyPr wrap="none">
            <a:spAutoFit/>
          </a:bodyPr>
          <a:lstStyle/>
          <a:p>
            <a:r>
              <a:rPr lang="en-US"/>
              <a:t>HW2</a:t>
            </a:r>
          </a:p>
        </p:txBody>
      </p:sp>
      <p:cxnSp>
        <p:nvCxnSpPr>
          <p:cNvPr id="15377" name="Straight Connector 19"/>
          <p:cNvCxnSpPr>
            <a:cxnSpLocks noChangeShapeType="1"/>
          </p:cNvCxnSpPr>
          <p:nvPr/>
        </p:nvCxnSpPr>
        <p:spPr bwMode="auto">
          <a:xfrm rot="5400000">
            <a:off x="3581401" y="2590800"/>
            <a:ext cx="609600" cy="3175"/>
          </a:xfrm>
          <a:prstGeom prst="line">
            <a:avLst/>
          </a:prstGeom>
          <a:noFill/>
          <a:ln w="9525" algn="ctr">
            <a:solidFill>
              <a:schemeClr val="tx1"/>
            </a:solidFill>
            <a:round/>
            <a:headEnd/>
            <a:tailEnd/>
          </a:ln>
        </p:spPr>
      </p:cxnSp>
      <p:cxnSp>
        <p:nvCxnSpPr>
          <p:cNvPr id="15378" name="Straight Connector 21"/>
          <p:cNvCxnSpPr>
            <a:cxnSpLocks noChangeShapeType="1"/>
          </p:cNvCxnSpPr>
          <p:nvPr/>
        </p:nvCxnSpPr>
        <p:spPr bwMode="auto">
          <a:xfrm rot="5400000">
            <a:off x="4343401" y="2590800"/>
            <a:ext cx="609600" cy="3175"/>
          </a:xfrm>
          <a:prstGeom prst="line">
            <a:avLst/>
          </a:prstGeom>
          <a:noFill/>
          <a:ln w="9525" algn="ctr">
            <a:solidFill>
              <a:schemeClr val="tx1"/>
            </a:solidFill>
            <a:round/>
            <a:headEnd/>
            <a:tailEnd/>
          </a:ln>
        </p:spPr>
      </p:cxnSp>
      <p:cxnSp>
        <p:nvCxnSpPr>
          <p:cNvPr id="15379" name="Straight Connector 22"/>
          <p:cNvCxnSpPr>
            <a:cxnSpLocks noChangeShapeType="1"/>
          </p:cNvCxnSpPr>
          <p:nvPr/>
        </p:nvCxnSpPr>
        <p:spPr bwMode="auto">
          <a:xfrm rot="5400000">
            <a:off x="4953794" y="2590006"/>
            <a:ext cx="609600" cy="1588"/>
          </a:xfrm>
          <a:prstGeom prst="line">
            <a:avLst/>
          </a:prstGeom>
          <a:noFill/>
          <a:ln w="9525" algn="ctr">
            <a:solidFill>
              <a:schemeClr val="tx1"/>
            </a:solidFill>
            <a:round/>
            <a:headEnd/>
            <a:tailEnd/>
          </a:ln>
        </p:spPr>
      </p:cxnSp>
      <p:cxnSp>
        <p:nvCxnSpPr>
          <p:cNvPr id="15380" name="Straight Connector 23"/>
          <p:cNvCxnSpPr>
            <a:cxnSpLocks noChangeShapeType="1"/>
          </p:cNvCxnSpPr>
          <p:nvPr/>
        </p:nvCxnSpPr>
        <p:spPr bwMode="auto">
          <a:xfrm rot="5400000">
            <a:off x="6096794" y="2590006"/>
            <a:ext cx="609600" cy="1588"/>
          </a:xfrm>
          <a:prstGeom prst="line">
            <a:avLst/>
          </a:prstGeom>
          <a:noFill/>
          <a:ln w="9525" algn="ctr">
            <a:solidFill>
              <a:schemeClr val="tx1"/>
            </a:solidFill>
            <a:round/>
            <a:headEnd/>
            <a:tailEnd/>
          </a:ln>
        </p:spPr>
      </p:cxnSp>
      <p:sp>
        <p:nvSpPr>
          <p:cNvPr id="15381" name="Left Brace 24"/>
          <p:cNvSpPr>
            <a:spLocks/>
          </p:cNvSpPr>
          <p:nvPr/>
        </p:nvSpPr>
        <p:spPr bwMode="auto">
          <a:xfrm rot="-5400000">
            <a:off x="2971800" y="2514600"/>
            <a:ext cx="228600" cy="1447800"/>
          </a:xfrm>
          <a:prstGeom prst="leftBrace">
            <a:avLst>
              <a:gd name="adj1" fmla="val 8327"/>
              <a:gd name="adj2" fmla="val 50000"/>
            </a:avLst>
          </a:prstGeom>
          <a:solidFill>
            <a:schemeClr val="accent1"/>
          </a:solidFill>
          <a:ln w="31750" algn="ctr">
            <a:solidFill>
              <a:schemeClr val="tx1"/>
            </a:solidFill>
            <a:round/>
            <a:headEnd/>
            <a:tailEnd/>
          </a:ln>
        </p:spPr>
        <p:txBody>
          <a:bodyPr/>
          <a:lstStyle/>
          <a:p>
            <a:endParaRPr lang="en-US"/>
          </a:p>
        </p:txBody>
      </p:sp>
      <p:sp>
        <p:nvSpPr>
          <p:cNvPr id="15382" name="TextBox 25"/>
          <p:cNvSpPr txBox="1">
            <a:spLocks noChangeArrowheads="1"/>
          </p:cNvSpPr>
          <p:nvPr/>
        </p:nvSpPr>
        <p:spPr bwMode="auto">
          <a:xfrm>
            <a:off x="2774950" y="3440113"/>
            <a:ext cx="654050" cy="369887"/>
          </a:xfrm>
          <a:prstGeom prst="rect">
            <a:avLst/>
          </a:prstGeom>
          <a:noFill/>
          <a:ln w="9525">
            <a:noFill/>
            <a:miter lim="800000"/>
            <a:headEnd/>
            <a:tailEnd/>
          </a:ln>
        </p:spPr>
        <p:txBody>
          <a:bodyPr wrap="none">
            <a:spAutoFit/>
          </a:bodyPr>
          <a:lstStyle/>
          <a:p>
            <a:r>
              <a:rPr lang="en-US"/>
              <a:t>1 - 6</a:t>
            </a:r>
          </a:p>
        </p:txBody>
      </p:sp>
      <p:sp>
        <p:nvSpPr>
          <p:cNvPr id="15383" name="Left Brace 26"/>
          <p:cNvSpPr>
            <a:spLocks/>
          </p:cNvSpPr>
          <p:nvPr/>
        </p:nvSpPr>
        <p:spPr bwMode="auto">
          <a:xfrm rot="-5400000">
            <a:off x="4800600" y="2971800"/>
            <a:ext cx="304800" cy="609600"/>
          </a:xfrm>
          <a:prstGeom prst="leftBrace">
            <a:avLst>
              <a:gd name="adj1" fmla="val 8333"/>
              <a:gd name="adj2" fmla="val 50000"/>
            </a:avLst>
          </a:prstGeom>
          <a:solidFill>
            <a:schemeClr val="accent1"/>
          </a:solidFill>
          <a:ln w="31750" algn="ctr">
            <a:solidFill>
              <a:schemeClr val="tx1"/>
            </a:solidFill>
            <a:round/>
            <a:headEnd/>
            <a:tailEnd/>
          </a:ln>
        </p:spPr>
        <p:txBody>
          <a:bodyPr/>
          <a:lstStyle/>
          <a:p>
            <a:endParaRPr lang="en-US"/>
          </a:p>
        </p:txBody>
      </p:sp>
      <p:sp>
        <p:nvSpPr>
          <p:cNvPr id="15384" name="TextBox 27"/>
          <p:cNvSpPr txBox="1">
            <a:spLocks noChangeArrowheads="1"/>
          </p:cNvSpPr>
          <p:nvPr/>
        </p:nvSpPr>
        <p:spPr bwMode="auto">
          <a:xfrm>
            <a:off x="4495800" y="3440113"/>
            <a:ext cx="895350" cy="369887"/>
          </a:xfrm>
          <a:prstGeom prst="rect">
            <a:avLst/>
          </a:prstGeom>
          <a:noFill/>
          <a:ln w="9525">
            <a:noFill/>
            <a:miter lim="800000"/>
            <a:headEnd/>
            <a:tailEnd/>
          </a:ln>
        </p:spPr>
        <p:txBody>
          <a:bodyPr wrap="none">
            <a:spAutoFit/>
          </a:bodyPr>
          <a:lstStyle/>
          <a:p>
            <a:r>
              <a:rPr lang="en-US"/>
              <a:t>10 - 11</a:t>
            </a:r>
          </a:p>
        </p:txBody>
      </p:sp>
      <p:sp>
        <p:nvSpPr>
          <p:cNvPr id="15385" name="Left Brace 28"/>
          <p:cNvSpPr>
            <a:spLocks/>
          </p:cNvSpPr>
          <p:nvPr/>
        </p:nvSpPr>
        <p:spPr bwMode="auto">
          <a:xfrm rot="-5400000">
            <a:off x="6792913" y="2841625"/>
            <a:ext cx="304800" cy="892175"/>
          </a:xfrm>
          <a:prstGeom prst="leftBrace">
            <a:avLst>
              <a:gd name="adj1" fmla="val 8334"/>
              <a:gd name="adj2" fmla="val 50000"/>
            </a:avLst>
          </a:prstGeom>
          <a:solidFill>
            <a:schemeClr val="accent1"/>
          </a:solidFill>
          <a:ln w="31750" algn="ctr">
            <a:solidFill>
              <a:schemeClr val="tx1"/>
            </a:solidFill>
            <a:round/>
            <a:headEnd/>
            <a:tailEnd/>
          </a:ln>
        </p:spPr>
        <p:txBody>
          <a:bodyPr/>
          <a:lstStyle/>
          <a:p>
            <a:endParaRPr lang="en-US"/>
          </a:p>
        </p:txBody>
      </p:sp>
      <p:sp>
        <p:nvSpPr>
          <p:cNvPr id="15386" name="TextBox 29"/>
          <p:cNvSpPr txBox="1">
            <a:spLocks noChangeArrowheads="1"/>
          </p:cNvSpPr>
          <p:nvPr/>
        </p:nvSpPr>
        <p:spPr bwMode="auto">
          <a:xfrm>
            <a:off x="6496050" y="3440113"/>
            <a:ext cx="885825" cy="369887"/>
          </a:xfrm>
          <a:prstGeom prst="rect">
            <a:avLst/>
          </a:prstGeom>
          <a:noFill/>
          <a:ln w="9525">
            <a:noFill/>
            <a:miter lim="800000"/>
            <a:headEnd/>
            <a:tailEnd/>
          </a:ln>
        </p:spPr>
        <p:txBody>
          <a:bodyPr wrap="none">
            <a:spAutoFit/>
          </a:bodyPr>
          <a:lstStyle/>
          <a:p>
            <a:r>
              <a:rPr lang="en-US"/>
              <a:t>15 - 17</a:t>
            </a:r>
          </a:p>
        </p:txBody>
      </p:sp>
      <p:sp>
        <p:nvSpPr>
          <p:cNvPr id="15387" name="Rectangle 30"/>
          <p:cNvSpPr>
            <a:spLocks noChangeArrowheads="1"/>
          </p:cNvSpPr>
          <p:nvPr/>
        </p:nvSpPr>
        <p:spPr bwMode="auto">
          <a:xfrm>
            <a:off x="2971800" y="4005263"/>
            <a:ext cx="3124200" cy="2278062"/>
          </a:xfrm>
          <a:prstGeom prst="rect">
            <a:avLst/>
          </a:prstGeom>
          <a:noFill/>
          <a:ln w="9525">
            <a:noFill/>
            <a:miter lim="800000"/>
            <a:headEnd/>
            <a:tailEnd/>
          </a:ln>
        </p:spPr>
        <p:txBody>
          <a:bodyPr>
            <a:spAutoFit/>
          </a:bodyPr>
          <a:lstStyle/>
          <a:p>
            <a:r>
              <a:rPr lang="en-US" sz="1600" dirty="0"/>
              <a:t>         </a:t>
            </a:r>
            <a:r>
              <a:rPr lang="en-US" sz="1600" b="1" dirty="0">
                <a:solidFill>
                  <a:srgbClr val="0070C0"/>
                </a:solidFill>
                <a:latin typeface="Georgia" pitchFamily="18" charset="0"/>
              </a:rPr>
              <a:t>WORK.STUDENT</a:t>
            </a:r>
          </a:p>
          <a:p>
            <a:endParaRPr lang="en-US" sz="1600" b="0" dirty="0">
              <a:latin typeface="SAS Monospace" pitchFamily="49" charset="0"/>
            </a:endParaRPr>
          </a:p>
          <a:p>
            <a:r>
              <a:rPr lang="en-US" sz="1600" b="0" dirty="0">
                <a:latin typeface="SAS Monospace" pitchFamily="49" charset="0"/>
              </a:rPr>
              <a:t> </a:t>
            </a:r>
            <a:r>
              <a:rPr lang="en-US" b="0" dirty="0">
                <a:latin typeface="SAS Monospace" pitchFamily="49" charset="0"/>
              </a:rPr>
              <a:t>Name     HW1    HW2</a:t>
            </a:r>
          </a:p>
          <a:p>
            <a:endParaRPr lang="en-US" b="0" dirty="0">
              <a:latin typeface="SAS Monospace" pitchFamily="49" charset="0"/>
            </a:endParaRPr>
          </a:p>
          <a:p>
            <a:r>
              <a:rPr lang="en-US" b="0" dirty="0">
                <a:latin typeface="SAS Monospace" pitchFamily="49" charset="0"/>
              </a:rPr>
              <a:t>JOHN B      9     90</a:t>
            </a:r>
          </a:p>
          <a:p>
            <a:r>
              <a:rPr lang="en-US" b="0" dirty="0">
                <a:latin typeface="SAS Monospace" pitchFamily="49" charset="0"/>
              </a:rPr>
              <a:t>ALBERT     10     95</a:t>
            </a:r>
          </a:p>
          <a:p>
            <a:r>
              <a:rPr lang="en-US" b="0" dirty="0">
                <a:latin typeface="SAS Monospace" pitchFamily="49" charset="0"/>
              </a:rPr>
              <a:t>SALLY       .      8</a:t>
            </a:r>
          </a:p>
          <a:p>
            <a:r>
              <a:rPr lang="en-US" b="0" dirty="0">
                <a:latin typeface="SAS Monospace" pitchFamily="49" charset="0"/>
              </a:rPr>
              <a:t>MARY        7     74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68EB16B-95DF-41A2-BD8A-4F7876D34739}" type="slidenum">
              <a:rPr lang="en-US" smtClean="0"/>
              <a:pPr>
                <a:defRPr/>
              </a:pPr>
              <a:t>48</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4006D86-AC6D-40F5-8A9A-1340EA6524B8}" type="slidenum">
              <a:rPr lang="en-US" sz="1400" b="0">
                <a:latin typeface="+mn-lt"/>
              </a:rPr>
              <a:pPr algn="r">
                <a:defRPr/>
              </a:pPr>
              <a:t>48</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4475F358-000F-4F51-A90E-59AC8F0696EB}" type="slidenum">
              <a:rPr lang="en-US" sz="1400" b="0">
                <a:latin typeface="+mn-lt"/>
              </a:rPr>
              <a:pPr algn="r">
                <a:defRPr/>
              </a:pPr>
              <a:t>48</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9AC17EBF-5F6D-4091-9D6C-B441343706BF}" type="slidenum">
              <a:rPr lang="en-US" sz="1400" b="0">
                <a:latin typeface="+mn-lt"/>
              </a:rPr>
              <a:pPr algn="r">
                <a:defRPr/>
              </a:pPr>
              <a:t>48</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2CA24255-F67D-4583-8754-86D649A7F71C}" type="slidenum">
              <a:rPr lang="en-US" sz="1400" b="0">
                <a:latin typeface="+mn-lt"/>
              </a:rPr>
              <a:pPr algn="r">
                <a:defRPr/>
              </a:pPr>
              <a:t>48</a:t>
            </a:fld>
            <a:endParaRPr lang="en-US" sz="1400" b="0">
              <a:latin typeface="+mn-lt"/>
            </a:endParaRPr>
          </a:p>
        </p:txBody>
      </p:sp>
      <p:sp>
        <p:nvSpPr>
          <p:cNvPr id="7"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B07FE070-BB43-40E0-84B3-DF25CB62DFA2}" type="slidenum">
              <a:rPr lang="en-US" sz="1400" b="0">
                <a:latin typeface="+mn-lt"/>
              </a:rPr>
              <a:pPr algn="r">
                <a:defRPr/>
              </a:pPr>
              <a:t>48</a:t>
            </a:fld>
            <a:endParaRPr lang="en-US" sz="1400" b="0">
              <a:latin typeface="+mn-lt"/>
            </a:endParaRPr>
          </a:p>
        </p:txBody>
      </p:sp>
      <p:sp>
        <p:nvSpPr>
          <p:cNvPr id="16392" name="Rectangle 6"/>
          <p:cNvSpPr>
            <a:spLocks noChangeArrowheads="1"/>
          </p:cNvSpPr>
          <p:nvPr/>
        </p:nvSpPr>
        <p:spPr bwMode="auto">
          <a:xfrm>
            <a:off x="0" y="-9525"/>
            <a:ext cx="9144000" cy="619125"/>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COLUMN INPUT MODE: CONTINUED</a:t>
            </a:r>
          </a:p>
        </p:txBody>
      </p:sp>
      <p:sp>
        <p:nvSpPr>
          <p:cNvPr id="16393" name="Rectangle 7"/>
          <p:cNvSpPr>
            <a:spLocks noChangeArrowheads="1"/>
          </p:cNvSpPr>
          <p:nvPr/>
        </p:nvSpPr>
        <p:spPr bwMode="auto">
          <a:xfrm>
            <a:off x="457200" y="555625"/>
            <a:ext cx="8305800" cy="5845175"/>
          </a:xfrm>
          <a:prstGeom prst="rect">
            <a:avLst/>
          </a:prstGeom>
          <a:noFill/>
          <a:ln w="9525">
            <a:noFill/>
            <a:miter lim="800000"/>
            <a:headEnd/>
            <a:tailEnd/>
          </a:ln>
        </p:spPr>
        <p:txBody>
          <a:bodyPr/>
          <a:lstStyle/>
          <a:p>
            <a:pPr marL="342900" indent="-342900">
              <a:lnSpc>
                <a:spcPct val="90000"/>
              </a:lnSpc>
              <a:spcBef>
                <a:spcPct val="20000"/>
              </a:spcBef>
              <a:buClr>
                <a:schemeClr val="hlink"/>
              </a:buClr>
            </a:pPr>
            <a:r>
              <a:rPr lang="en-US" sz="2400" u="sng" dirty="0">
                <a:latin typeface="Calibri" pitchFamily="34" charset="0"/>
              </a:rPr>
              <a:t>NOTES</a:t>
            </a:r>
          </a:p>
          <a:p>
            <a:pPr marL="342900" indent="-342900">
              <a:lnSpc>
                <a:spcPct val="90000"/>
              </a:lnSpc>
              <a:spcBef>
                <a:spcPct val="20000"/>
              </a:spcBef>
              <a:buClr>
                <a:schemeClr val="hlink"/>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The field positions for the variables are fixed</a:t>
            </a:r>
            <a:r>
              <a:rPr lang="en-US" sz="2200" b="0" dirty="0" smtClean="0">
                <a:latin typeface="Calibri" pitchFamily="34" charset="0"/>
              </a:rPr>
              <a:t>.</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smtClean="0">
                <a:latin typeface="Calibri" pitchFamily="34" charset="0"/>
              </a:rPr>
              <a:t>Data </a:t>
            </a:r>
            <a:r>
              <a:rPr lang="en-US" sz="2200" b="0" dirty="0">
                <a:latin typeface="Calibri" pitchFamily="34" charset="0"/>
              </a:rPr>
              <a:t>field can be read and reread in any order.</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a:p>
            <a:pPr marL="342900" indent="-342900">
              <a:lnSpc>
                <a:spcPct val="90000"/>
              </a:lnSpc>
              <a:spcBef>
                <a:spcPct val="20000"/>
              </a:spcBef>
              <a:buClr>
                <a:schemeClr val="hlink"/>
              </a:buClr>
            </a:pPr>
            <a:r>
              <a:rPr lang="en-US" sz="2000" b="0" dirty="0">
                <a:latin typeface="Arial" charset="0"/>
              </a:rPr>
              <a:t>	</a:t>
            </a:r>
            <a:r>
              <a:rPr lang="en-US" b="0" dirty="0">
                <a:latin typeface="SAS Monospace" pitchFamily="49" charset="0"/>
              </a:rPr>
              <a:t>INPUT HW1 10-11 NAME $ 1-6 HW2 15-17;</a:t>
            </a:r>
          </a:p>
          <a:p>
            <a:pPr marL="342900" indent="-342900">
              <a:lnSpc>
                <a:spcPct val="90000"/>
              </a:lnSpc>
              <a:spcBef>
                <a:spcPct val="20000"/>
              </a:spcBef>
              <a:buClr>
                <a:schemeClr val="hlink"/>
              </a:buClr>
            </a:pPr>
            <a:r>
              <a:rPr lang="en-US" b="0" dirty="0">
                <a:latin typeface="SAS Monospace" pitchFamily="49" charset="0"/>
              </a:rPr>
              <a:t>	INPUT NAME $ 1-6 HW1 10-11 HW2 15-17 HW2CHAR $ 15-17;</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Blanks are read as missing.</a:t>
            </a:r>
          </a:p>
          <a:p>
            <a:pPr marL="342900" indent="-342900">
              <a:lnSpc>
                <a:spcPct val="90000"/>
              </a:lnSpc>
              <a:spcBef>
                <a:spcPct val="20000"/>
              </a:spcBef>
              <a:buClr>
                <a:srgbClr val="C00000"/>
              </a:buClr>
              <a:buFont typeface="Wingdings" pitchFamily="2" charset="2"/>
              <a:buChar cha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For character variables:</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Embedded blanks are allowed in fields (“HARRY POTTER”).</a:t>
            </a: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The length of the variable is determined by the column specification.</a:t>
            </a: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Character data values can range from 1-32,767 in length.</a:t>
            </a:r>
          </a:p>
          <a:p>
            <a:pPr marL="800100" lvl="1" indent="-342900">
              <a:lnSpc>
                <a:spcPct val="90000"/>
              </a:lnSpc>
              <a:spcBef>
                <a:spcPct val="20000"/>
              </a:spcBef>
              <a:buClr>
                <a:srgbClr val="002060"/>
              </a:buClr>
            </a:pPr>
            <a:endParaRPr lang="en-US" sz="1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For numeric variables:</a:t>
            </a:r>
          </a:p>
          <a:p>
            <a:pPr marL="342900" indent="-342900">
              <a:lnSpc>
                <a:spcPct val="90000"/>
              </a:lnSpc>
              <a:spcBef>
                <a:spcPct val="20000"/>
              </a:spcBef>
              <a:buClr>
                <a:schemeClr val="hlink"/>
              </a:buClr>
              <a:buFont typeface="Wingdings" pitchFamily="2" charset="2"/>
              <a:buChar char="§"/>
            </a:pPr>
            <a:endParaRPr lang="en-US" sz="1000" b="0" dirty="0">
              <a:latin typeface="Calibri" pitchFamily="34" charset="0"/>
            </a:endParaRP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The value can be anywhere within the column specification.</a:t>
            </a:r>
          </a:p>
          <a:p>
            <a:pPr marL="800100" lvl="1" indent="-342900">
              <a:lnSpc>
                <a:spcPct val="90000"/>
              </a:lnSpc>
              <a:spcBef>
                <a:spcPct val="20000"/>
              </a:spcBef>
              <a:buClr>
                <a:srgbClr val="0070C0"/>
              </a:buClr>
              <a:buFont typeface="Wingdings" pitchFamily="2" charset="2"/>
              <a:buChar char="Ø"/>
            </a:pPr>
            <a:r>
              <a:rPr lang="en-US" sz="2000" b="0" dirty="0">
                <a:latin typeface="Calibri" pitchFamily="34" charset="0"/>
              </a:rPr>
              <a:t>Embedded blanks are not allowed in a numeric field.</a:t>
            </a:r>
          </a:p>
          <a:p>
            <a:pPr marL="342900" indent="-342900">
              <a:lnSpc>
                <a:spcPct val="90000"/>
              </a:lnSpc>
              <a:spcBef>
                <a:spcPct val="20000"/>
              </a:spcBef>
              <a:buClr>
                <a:schemeClr val="hlink"/>
              </a:buClr>
              <a:buFont typeface="Wingdings" pitchFamily="2" charset="2"/>
              <a:buChar char="§"/>
            </a:pPr>
            <a:endParaRPr lang="en-US" sz="1400" b="0" dirty="0">
              <a:latin typeface="Calibri" pitchFamily="34" charset="0"/>
            </a:endParaRPr>
          </a:p>
        </p:txBody>
      </p:sp>
      <p:sp>
        <p:nvSpPr>
          <p:cNvPr id="12" name="Rectangle 11"/>
          <p:cNvSpPr/>
          <p:nvPr/>
        </p:nvSpPr>
        <p:spPr bwMode="auto">
          <a:xfrm>
            <a:off x="762000" y="2160588"/>
            <a:ext cx="7543800" cy="838200"/>
          </a:xfrm>
          <a:prstGeom prst="rect">
            <a:avLst/>
          </a:prstGeom>
          <a:noFill/>
          <a:ln w="3810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D416129-F1E0-4B21-A734-CFEA4864C773}" type="slidenum">
              <a:rPr lang="en-US" smtClean="0"/>
              <a:pPr>
                <a:defRPr/>
              </a:pPr>
              <a:t>49</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9AA2D400-2889-43E6-9838-5939C2BBEBFF}" type="slidenum">
              <a:rPr lang="en-US" sz="1400" b="0">
                <a:latin typeface="+mn-lt"/>
              </a:rPr>
              <a:pPr algn="r">
                <a:defRPr/>
              </a:pPr>
              <a:t>49</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D4D7F3BC-397F-43F9-8D15-AA3F4C5796CD}" type="slidenum">
              <a:rPr lang="en-US" sz="1400" b="0">
                <a:latin typeface="+mn-lt"/>
              </a:rPr>
              <a:pPr algn="r">
                <a:defRPr/>
              </a:pPr>
              <a:t>49</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CD02DFB0-DE89-4ACC-9ABC-CD56070168F4}" type="slidenum">
              <a:rPr lang="en-US" sz="1400" b="0">
                <a:latin typeface="+mn-lt"/>
              </a:rPr>
              <a:pPr algn="r">
                <a:defRPr/>
              </a:pPr>
              <a:t>49</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A100778-7CFB-4B91-A663-0BE070528EF7}" type="slidenum">
              <a:rPr lang="en-US" sz="1400" b="0">
                <a:latin typeface="+mn-lt"/>
              </a:rPr>
              <a:pPr algn="r">
                <a:defRPr/>
              </a:pPr>
              <a:t>49</a:t>
            </a:fld>
            <a:endParaRPr lang="en-US" sz="1400" b="0">
              <a:latin typeface="+mn-lt"/>
            </a:endParaRPr>
          </a:p>
        </p:txBody>
      </p:sp>
      <p:sp>
        <p:nvSpPr>
          <p:cNvPr id="7"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EB5F620B-33BC-4B2C-90EB-6B4D7A481789}" type="slidenum">
              <a:rPr lang="en-US" sz="1400" b="0">
                <a:latin typeface="+mn-lt"/>
              </a:rPr>
              <a:pPr algn="r">
                <a:defRPr/>
              </a:pPr>
              <a:t>49</a:t>
            </a:fld>
            <a:endParaRPr lang="en-US" sz="1400" b="0">
              <a:latin typeface="+mn-lt"/>
            </a:endParaRPr>
          </a:p>
        </p:txBody>
      </p:sp>
      <p:sp>
        <p:nvSpPr>
          <p:cNvPr id="17416" name="Rectangle 6"/>
          <p:cNvSpPr>
            <a:spLocks noChangeArrowheads="1"/>
          </p:cNvSpPr>
          <p:nvPr/>
        </p:nvSpPr>
        <p:spPr bwMode="auto">
          <a:xfrm>
            <a:off x="228600" y="-9525"/>
            <a:ext cx="8763000" cy="695325"/>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LIST INPUT MODE</a:t>
            </a:r>
          </a:p>
        </p:txBody>
      </p:sp>
      <p:sp>
        <p:nvSpPr>
          <p:cNvPr id="17417" name="Rectangle 7"/>
          <p:cNvSpPr>
            <a:spLocks noChangeArrowheads="1"/>
          </p:cNvSpPr>
          <p:nvPr/>
        </p:nvSpPr>
        <p:spPr bwMode="auto">
          <a:xfrm>
            <a:off x="457200" y="801688"/>
            <a:ext cx="8305800" cy="5522912"/>
          </a:xfrm>
          <a:prstGeom prst="rect">
            <a:avLst/>
          </a:prstGeom>
          <a:noFill/>
          <a:ln w="9525">
            <a:noFill/>
            <a:miter lim="800000"/>
            <a:headEnd/>
            <a:tailEnd/>
          </a:ln>
        </p:spPr>
        <p:txBody>
          <a:bodyPr/>
          <a:lstStyle/>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The variables are specified in the order in which they appear on the data lines.</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No field specification is given.</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A pointer is used to determine which bytes of the input buffer correspond to each variable in the INPUT statement.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Non-blank characters comprise the data value (A blank signals the end of that data field.)</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b="0" dirty="0">
                <a:latin typeface="Calibri" pitchFamily="34" charset="0"/>
              </a:rPr>
              <a:t>Syntax:</a:t>
            </a:r>
          </a:p>
          <a:p>
            <a:pPr marL="342900" indent="-342900">
              <a:lnSpc>
                <a:spcPct val="90000"/>
              </a:lnSpc>
              <a:spcBef>
                <a:spcPct val="20000"/>
              </a:spcBef>
              <a:buClr>
                <a:schemeClr val="hlink"/>
              </a:buClr>
              <a:buFont typeface="Wingdings" pitchFamily="2" charset="2"/>
              <a:buChar char="§"/>
            </a:pPr>
            <a:endParaRPr lang="en-US" sz="1400" b="0" dirty="0">
              <a:latin typeface="Arial" charset="0"/>
            </a:endParaRPr>
          </a:p>
          <a:p>
            <a:pPr marL="342900" indent="-342900">
              <a:lnSpc>
                <a:spcPct val="90000"/>
              </a:lnSpc>
              <a:spcBef>
                <a:spcPct val="20000"/>
              </a:spcBef>
              <a:buClr>
                <a:schemeClr val="hlink"/>
              </a:buClr>
            </a:pPr>
            <a:r>
              <a:rPr lang="en-US" sz="2000" b="0" dirty="0">
                <a:latin typeface="Arial" charset="0"/>
              </a:rPr>
              <a:t>	 </a:t>
            </a:r>
            <a:r>
              <a:rPr lang="en-US" dirty="0">
                <a:latin typeface="SAS Monospace" pitchFamily="49" charset="0"/>
              </a:rPr>
              <a:t>INPUT </a:t>
            </a:r>
            <a:r>
              <a:rPr lang="en-US" b="0" dirty="0" err="1">
                <a:latin typeface="Arial" charset="0"/>
              </a:rPr>
              <a:t>var</a:t>
            </a:r>
            <a:r>
              <a:rPr lang="en-US" b="0" dirty="0">
                <a:latin typeface="Arial" charset="0"/>
              </a:rPr>
              <a:t> … </a:t>
            </a:r>
            <a:r>
              <a:rPr lang="en-US" b="0" dirty="0" err="1">
                <a:latin typeface="Arial" charset="0"/>
              </a:rPr>
              <a:t>var</a:t>
            </a:r>
            <a:r>
              <a:rPr lang="en-US" b="0" dirty="0">
                <a:latin typeface="Arial" charset="0"/>
              </a:rPr>
              <a:t> $ ... ;</a:t>
            </a:r>
          </a:p>
          <a:p>
            <a:pPr marL="342900" indent="-342900">
              <a:lnSpc>
                <a:spcPct val="90000"/>
              </a:lnSpc>
              <a:spcBef>
                <a:spcPct val="20000"/>
              </a:spcBef>
              <a:buClr>
                <a:schemeClr val="hlink"/>
              </a:buClr>
            </a:pPr>
            <a:endParaRPr lang="en-US" sz="1200" b="0" dirty="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fld id="{C87627E9-A031-4DF6-A302-7AF3EA1EFF67}" type="slidenum">
              <a:rPr lang="en-US"/>
              <a:pPr/>
              <a:t>5</a:t>
            </a:fld>
            <a:endParaRPr lang="en-US"/>
          </a:p>
        </p:txBody>
      </p:sp>
      <p:sp>
        <p:nvSpPr>
          <p:cNvPr id="7172"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7173" name="Rectangle 5"/>
          <p:cNvSpPr>
            <a:spLocks noChangeArrowheads="1"/>
          </p:cNvSpPr>
          <p:nvPr/>
        </p:nvSpPr>
        <p:spPr bwMode="auto">
          <a:xfrm>
            <a:off x="457200" y="44958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rgbClr val="C00000"/>
              </a:buClr>
              <a:buFont typeface="Wingdings" pitchFamily="2" charset="2"/>
              <a:buChar char="§"/>
            </a:pPr>
            <a:r>
              <a:rPr lang="en-US" sz="2400" dirty="0" smtClean="0">
                <a:latin typeface="Calibri" pitchFamily="34" charset="0"/>
              </a:rPr>
              <a:t>A </a:t>
            </a:r>
            <a:r>
              <a:rPr lang="en-US" sz="2400" i="1" dirty="0">
                <a:latin typeface="Calibri" pitchFamily="34" charset="0"/>
              </a:rPr>
              <a:t>variable</a:t>
            </a:r>
            <a:r>
              <a:rPr lang="en-US" sz="2400" dirty="0">
                <a:latin typeface="Calibri" pitchFamily="34" charset="0"/>
              </a:rPr>
              <a:t> contains the same type of data for all observations.</a:t>
            </a:r>
          </a:p>
          <a:p>
            <a:pPr marL="342900" indent="-342900">
              <a:lnSpc>
                <a:spcPct val="90000"/>
              </a:lnSpc>
              <a:spcBef>
                <a:spcPct val="20000"/>
              </a:spcBef>
              <a:buClr>
                <a:srgbClr val="C00000"/>
              </a:buClr>
              <a:buFont typeface="Wingdings" pitchFamily="2" charset="2"/>
              <a:buChar char="§"/>
            </a:pPr>
            <a:endParaRPr lang="en-US" sz="120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400" dirty="0">
                <a:latin typeface="Calibri" pitchFamily="34" charset="0"/>
              </a:rPr>
              <a:t>To build a SAS data set, you can write a program using the SAS programming language. The program that follows is an example of </a:t>
            </a:r>
            <a:r>
              <a:rPr lang="en-US" sz="2400" dirty="0" smtClean="0">
                <a:latin typeface="Calibri" pitchFamily="34" charset="0"/>
              </a:rPr>
              <a:t>a</a:t>
            </a:r>
            <a:r>
              <a:rPr lang="en-US" sz="2400" i="1" dirty="0" smtClean="0">
                <a:latin typeface="Calibri" pitchFamily="34" charset="0"/>
              </a:rPr>
              <a:t> </a:t>
            </a:r>
            <a:r>
              <a:rPr lang="en-US" sz="2400" i="1" dirty="0">
                <a:latin typeface="Calibri" pitchFamily="34" charset="0"/>
              </a:rPr>
              <a:t>DATA step</a:t>
            </a:r>
            <a:r>
              <a:rPr lang="en-US" sz="2400" dirty="0">
                <a:latin typeface="Calibri" pitchFamily="34" charset="0"/>
              </a:rPr>
              <a:t>.</a:t>
            </a:r>
          </a:p>
        </p:txBody>
      </p:sp>
      <p:graphicFrame>
        <p:nvGraphicFramePr>
          <p:cNvPr id="7245" name="Group 77"/>
          <p:cNvGraphicFramePr>
            <a:graphicFrameLocks noGrp="1"/>
          </p:cNvGraphicFramePr>
          <p:nvPr/>
        </p:nvGraphicFramePr>
        <p:xfrm>
          <a:off x="533400" y="1130300"/>
          <a:ext cx="7924800" cy="2794000"/>
        </p:xfrm>
        <a:graphic>
          <a:graphicData uri="http://schemas.openxmlformats.org/drawingml/2006/table">
            <a:tbl>
              <a:tblPr/>
              <a:tblGrid>
                <a:gridCol w="1295400"/>
                <a:gridCol w="2590800"/>
                <a:gridCol w="1371600"/>
                <a:gridCol w="1371600"/>
                <a:gridCol w="12954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1023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David Shaw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165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1049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Amelia Serrano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Yellow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1219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Alan 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210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192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1246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Ravi Sinha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Yellow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177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1078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Ashley Mcknight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Georgia" pitchFamily="18" charset="0"/>
                        </a:rPr>
                        <a:t>118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34" name="Text Box 66"/>
          <p:cNvSpPr txBox="1">
            <a:spLocks noChangeArrowheads="1"/>
          </p:cNvSpPr>
          <p:nvPr/>
        </p:nvSpPr>
        <p:spPr bwMode="auto">
          <a:xfrm>
            <a:off x="488950" y="798513"/>
            <a:ext cx="1414463" cy="336550"/>
          </a:xfrm>
          <a:prstGeom prst="rect">
            <a:avLst/>
          </a:prstGeom>
          <a:noFill/>
          <a:ln w="9525">
            <a:noFill/>
            <a:miter lim="800000"/>
            <a:headEnd/>
            <a:tailEnd/>
          </a:ln>
          <a:effectLst/>
        </p:spPr>
        <p:txBody>
          <a:bodyPr wrap="none">
            <a:spAutoFit/>
          </a:bodyPr>
          <a:lstStyle/>
          <a:p>
            <a:r>
              <a:rPr lang="en-US" sz="1600" b="1">
                <a:solidFill>
                  <a:schemeClr val="accent2"/>
                </a:solidFill>
              </a:rPr>
              <a:t>MemberNum</a:t>
            </a:r>
          </a:p>
        </p:txBody>
      </p:sp>
      <p:sp>
        <p:nvSpPr>
          <p:cNvPr id="7235" name="Text Box 67"/>
          <p:cNvSpPr txBox="1">
            <a:spLocks noChangeArrowheads="1"/>
          </p:cNvSpPr>
          <p:nvPr/>
        </p:nvSpPr>
        <p:spPr bwMode="auto">
          <a:xfrm>
            <a:off x="2695575" y="798513"/>
            <a:ext cx="736600" cy="336550"/>
          </a:xfrm>
          <a:prstGeom prst="rect">
            <a:avLst/>
          </a:prstGeom>
          <a:noFill/>
          <a:ln w="9525">
            <a:noFill/>
            <a:miter lim="800000"/>
            <a:headEnd/>
            <a:tailEnd/>
          </a:ln>
          <a:effectLst/>
        </p:spPr>
        <p:txBody>
          <a:bodyPr wrap="none">
            <a:spAutoFit/>
          </a:bodyPr>
          <a:lstStyle/>
          <a:p>
            <a:r>
              <a:rPr lang="en-US" sz="1600" b="1" dirty="0">
                <a:solidFill>
                  <a:schemeClr val="accent2"/>
                </a:solidFill>
              </a:rPr>
              <a:t>Name</a:t>
            </a:r>
          </a:p>
        </p:txBody>
      </p:sp>
      <p:sp>
        <p:nvSpPr>
          <p:cNvPr id="7236" name="Text Box 68"/>
          <p:cNvSpPr txBox="1">
            <a:spLocks noChangeArrowheads="1"/>
          </p:cNvSpPr>
          <p:nvPr/>
        </p:nvSpPr>
        <p:spPr bwMode="auto">
          <a:xfrm>
            <a:off x="4752975" y="798513"/>
            <a:ext cx="714375" cy="336550"/>
          </a:xfrm>
          <a:prstGeom prst="rect">
            <a:avLst/>
          </a:prstGeom>
          <a:noFill/>
          <a:ln w="9525">
            <a:noFill/>
            <a:miter lim="800000"/>
            <a:headEnd/>
            <a:tailEnd/>
          </a:ln>
          <a:effectLst/>
        </p:spPr>
        <p:txBody>
          <a:bodyPr wrap="none">
            <a:spAutoFit/>
          </a:bodyPr>
          <a:lstStyle/>
          <a:p>
            <a:r>
              <a:rPr lang="en-US" sz="1600" b="1">
                <a:solidFill>
                  <a:schemeClr val="accent2"/>
                </a:solidFill>
              </a:rPr>
              <a:t>Team</a:t>
            </a:r>
          </a:p>
        </p:txBody>
      </p:sp>
      <p:sp>
        <p:nvSpPr>
          <p:cNvPr id="7237" name="Text Box 69"/>
          <p:cNvSpPr txBox="1">
            <a:spLocks noChangeArrowheads="1"/>
          </p:cNvSpPr>
          <p:nvPr/>
        </p:nvSpPr>
        <p:spPr bwMode="auto">
          <a:xfrm>
            <a:off x="5867400" y="798513"/>
            <a:ext cx="1325563" cy="336550"/>
          </a:xfrm>
          <a:prstGeom prst="rect">
            <a:avLst/>
          </a:prstGeom>
          <a:noFill/>
          <a:ln w="9525">
            <a:noFill/>
            <a:miter lim="800000"/>
            <a:headEnd/>
            <a:tailEnd/>
          </a:ln>
          <a:effectLst/>
        </p:spPr>
        <p:txBody>
          <a:bodyPr wrap="none">
            <a:spAutoFit/>
          </a:bodyPr>
          <a:lstStyle/>
          <a:p>
            <a:r>
              <a:rPr lang="en-US" sz="1600" b="1">
                <a:solidFill>
                  <a:schemeClr val="accent2"/>
                </a:solidFill>
              </a:rPr>
              <a:t>StartWeight</a:t>
            </a:r>
          </a:p>
        </p:txBody>
      </p:sp>
      <p:sp>
        <p:nvSpPr>
          <p:cNvPr id="7238" name="Text Box 70"/>
          <p:cNvSpPr txBox="1">
            <a:spLocks noChangeArrowheads="1"/>
          </p:cNvSpPr>
          <p:nvPr/>
        </p:nvSpPr>
        <p:spPr bwMode="auto">
          <a:xfrm>
            <a:off x="7253288" y="798513"/>
            <a:ext cx="1244600" cy="336550"/>
          </a:xfrm>
          <a:prstGeom prst="rect">
            <a:avLst/>
          </a:prstGeom>
          <a:noFill/>
          <a:ln w="9525">
            <a:noFill/>
            <a:miter lim="800000"/>
            <a:headEnd/>
            <a:tailEnd/>
          </a:ln>
          <a:effectLst/>
        </p:spPr>
        <p:txBody>
          <a:bodyPr wrap="none">
            <a:spAutoFit/>
          </a:bodyPr>
          <a:lstStyle/>
          <a:p>
            <a:r>
              <a:rPr lang="en-US" sz="1600" b="1">
                <a:solidFill>
                  <a:schemeClr val="accent2"/>
                </a:solidFill>
              </a:rPr>
              <a:t>EndWeight</a:t>
            </a:r>
          </a:p>
        </p:txBody>
      </p:sp>
      <p:sp>
        <p:nvSpPr>
          <p:cNvPr id="7247" name="Text Box 79"/>
          <p:cNvSpPr txBox="1">
            <a:spLocks noChangeArrowheads="1"/>
          </p:cNvSpPr>
          <p:nvPr/>
        </p:nvSpPr>
        <p:spPr bwMode="auto">
          <a:xfrm>
            <a:off x="2520950" y="4094163"/>
            <a:ext cx="952500" cy="336550"/>
          </a:xfrm>
          <a:prstGeom prst="rect">
            <a:avLst/>
          </a:prstGeom>
          <a:noFill/>
          <a:ln w="9525">
            <a:noFill/>
            <a:miter lim="800000"/>
            <a:headEnd/>
            <a:tailEnd/>
          </a:ln>
          <a:effectLst/>
        </p:spPr>
        <p:txBody>
          <a:bodyPr wrap="none">
            <a:spAutoFit/>
          </a:bodyPr>
          <a:lstStyle/>
          <a:p>
            <a:r>
              <a:rPr lang="en-US" sz="1600" b="1" i="1"/>
              <a:t>variable</a:t>
            </a:r>
          </a:p>
        </p:txBody>
      </p:sp>
      <p:sp>
        <p:nvSpPr>
          <p:cNvPr id="7248" name="Text Box 80"/>
          <p:cNvSpPr txBox="1">
            <a:spLocks noChangeArrowheads="1"/>
          </p:cNvSpPr>
          <p:nvPr/>
        </p:nvSpPr>
        <p:spPr bwMode="auto">
          <a:xfrm>
            <a:off x="5756275" y="4094163"/>
            <a:ext cx="1177925" cy="336550"/>
          </a:xfrm>
          <a:prstGeom prst="rect">
            <a:avLst/>
          </a:prstGeom>
          <a:noFill/>
          <a:ln w="9525">
            <a:noFill/>
            <a:miter lim="800000"/>
            <a:headEnd/>
            <a:tailEnd/>
          </a:ln>
          <a:effectLst/>
        </p:spPr>
        <p:txBody>
          <a:bodyPr wrap="none">
            <a:spAutoFit/>
          </a:bodyPr>
          <a:lstStyle/>
          <a:p>
            <a:r>
              <a:rPr lang="en-US" sz="1600" b="1" i="1"/>
              <a:t>data value</a:t>
            </a:r>
          </a:p>
        </p:txBody>
      </p:sp>
      <p:sp>
        <p:nvSpPr>
          <p:cNvPr id="7249" name="Line 81"/>
          <p:cNvSpPr>
            <a:spLocks noChangeShapeType="1"/>
          </p:cNvSpPr>
          <p:nvPr/>
        </p:nvSpPr>
        <p:spPr bwMode="auto">
          <a:xfrm flipV="1">
            <a:off x="6400800" y="3263900"/>
            <a:ext cx="0" cy="838200"/>
          </a:xfrm>
          <a:prstGeom prst="line">
            <a:avLst/>
          </a:prstGeom>
          <a:noFill/>
          <a:ln w="25400">
            <a:solidFill>
              <a:schemeClr val="tx1"/>
            </a:solidFill>
            <a:round/>
            <a:headEnd/>
            <a:tailEnd type="triangle" w="med" len="med"/>
          </a:ln>
          <a:effectLst/>
        </p:spPr>
        <p:txBody>
          <a:bodyPr/>
          <a:lstStyle/>
          <a:p>
            <a:endParaRPr lang="en-US"/>
          </a:p>
        </p:txBody>
      </p:sp>
      <p:sp>
        <p:nvSpPr>
          <p:cNvPr id="7251" name="Line 83"/>
          <p:cNvSpPr>
            <a:spLocks noChangeShapeType="1"/>
          </p:cNvSpPr>
          <p:nvPr/>
        </p:nvSpPr>
        <p:spPr bwMode="auto">
          <a:xfrm flipH="1">
            <a:off x="8610600" y="2044700"/>
            <a:ext cx="152400" cy="0"/>
          </a:xfrm>
          <a:prstGeom prst="line">
            <a:avLst/>
          </a:prstGeom>
          <a:noFill/>
          <a:ln w="25400">
            <a:solidFill>
              <a:schemeClr val="tx1"/>
            </a:solidFill>
            <a:round/>
            <a:headEnd/>
            <a:tailEnd type="triangle" w="med" len="med"/>
          </a:ln>
          <a:effectLst/>
        </p:spPr>
        <p:txBody>
          <a:bodyPr/>
          <a:lstStyle/>
          <a:p>
            <a:endParaRPr lang="en-US"/>
          </a:p>
        </p:txBody>
      </p:sp>
      <p:sp>
        <p:nvSpPr>
          <p:cNvPr id="7252" name="Line 84"/>
          <p:cNvSpPr>
            <a:spLocks noChangeShapeType="1"/>
          </p:cNvSpPr>
          <p:nvPr/>
        </p:nvSpPr>
        <p:spPr bwMode="auto">
          <a:xfrm>
            <a:off x="8763000" y="2044700"/>
            <a:ext cx="0" cy="2209800"/>
          </a:xfrm>
          <a:prstGeom prst="line">
            <a:avLst/>
          </a:prstGeom>
          <a:noFill/>
          <a:ln w="25400">
            <a:solidFill>
              <a:schemeClr val="tx1"/>
            </a:solidFill>
            <a:round/>
            <a:headEnd/>
            <a:tailEnd/>
          </a:ln>
          <a:effectLst/>
        </p:spPr>
        <p:txBody>
          <a:bodyPr/>
          <a:lstStyle/>
          <a:p>
            <a:endParaRPr lang="en-US"/>
          </a:p>
        </p:txBody>
      </p:sp>
      <p:sp>
        <p:nvSpPr>
          <p:cNvPr id="7253" name="Line 85"/>
          <p:cNvSpPr>
            <a:spLocks noChangeShapeType="1"/>
          </p:cNvSpPr>
          <p:nvPr/>
        </p:nvSpPr>
        <p:spPr bwMode="auto">
          <a:xfrm>
            <a:off x="8458200" y="4275138"/>
            <a:ext cx="304800" cy="0"/>
          </a:xfrm>
          <a:prstGeom prst="line">
            <a:avLst/>
          </a:prstGeom>
          <a:noFill/>
          <a:ln w="25400">
            <a:solidFill>
              <a:schemeClr val="tx1"/>
            </a:solidFill>
            <a:round/>
            <a:headEnd/>
            <a:tailEnd/>
          </a:ln>
          <a:effectLst/>
        </p:spPr>
        <p:txBody>
          <a:bodyPr/>
          <a:lstStyle/>
          <a:p>
            <a:endParaRPr lang="en-US"/>
          </a:p>
        </p:txBody>
      </p:sp>
      <p:sp>
        <p:nvSpPr>
          <p:cNvPr id="7254" name="Text Box 86"/>
          <p:cNvSpPr txBox="1">
            <a:spLocks noChangeArrowheads="1"/>
          </p:cNvSpPr>
          <p:nvPr/>
        </p:nvSpPr>
        <p:spPr bwMode="auto">
          <a:xfrm>
            <a:off x="7126288" y="4084638"/>
            <a:ext cx="1335087" cy="336550"/>
          </a:xfrm>
          <a:prstGeom prst="rect">
            <a:avLst/>
          </a:prstGeom>
          <a:noFill/>
          <a:ln w="9525">
            <a:noFill/>
            <a:miter lim="800000"/>
            <a:headEnd/>
            <a:tailEnd/>
          </a:ln>
          <a:effectLst/>
        </p:spPr>
        <p:txBody>
          <a:bodyPr wrap="none">
            <a:spAutoFit/>
          </a:bodyPr>
          <a:lstStyle/>
          <a:p>
            <a:r>
              <a:rPr lang="en-US" sz="1600" b="1" i="1"/>
              <a:t>observation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59BBCCB-AB07-4E79-8DD2-6C9668AE331E}" type="slidenum">
              <a:rPr lang="en-US" smtClean="0"/>
              <a:pPr>
                <a:defRPr/>
              </a:pPr>
              <a:t>50</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53019242-213A-4138-988E-56727A9251B1}" type="slidenum">
              <a:rPr lang="en-US" sz="1400" b="0">
                <a:latin typeface="+mn-lt"/>
              </a:rPr>
              <a:pPr algn="r">
                <a:defRPr/>
              </a:pPr>
              <a:t>50</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D8D34387-41DC-42AE-B734-B57634064D80}" type="slidenum">
              <a:rPr lang="en-US" sz="1400" b="0">
                <a:latin typeface="+mn-lt"/>
              </a:rPr>
              <a:pPr algn="r">
                <a:defRPr/>
              </a:pPr>
              <a:t>50</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7B980E62-58D3-46F1-B84B-BBE63CC160B0}" type="slidenum">
              <a:rPr lang="en-US" sz="1400" b="0">
                <a:latin typeface="+mn-lt"/>
              </a:rPr>
              <a:pPr algn="r">
                <a:defRPr/>
              </a:pPr>
              <a:t>50</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DD5BAAC-0EBE-4827-B7F3-C2EF833CA3E5}" type="slidenum">
              <a:rPr lang="en-US" sz="1400" b="0">
                <a:latin typeface="+mn-lt"/>
              </a:rPr>
              <a:pPr algn="r">
                <a:defRPr/>
              </a:pPr>
              <a:t>50</a:t>
            </a:fld>
            <a:endParaRPr lang="en-US" sz="1400" b="0">
              <a:latin typeface="+mn-lt"/>
            </a:endParaRPr>
          </a:p>
        </p:txBody>
      </p:sp>
      <p:sp>
        <p:nvSpPr>
          <p:cNvPr id="7"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62A8B557-970B-4A17-8C57-A1FA8394704B}" type="slidenum">
              <a:rPr lang="en-US" sz="1400" b="0">
                <a:latin typeface="+mn-lt"/>
              </a:rPr>
              <a:pPr algn="r">
                <a:defRPr/>
              </a:pPr>
              <a:t>50</a:t>
            </a:fld>
            <a:endParaRPr lang="en-US" sz="1400" b="0">
              <a:latin typeface="+mn-lt"/>
            </a:endParaRPr>
          </a:p>
        </p:txBody>
      </p:sp>
      <p:sp>
        <p:nvSpPr>
          <p:cNvPr id="8"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130AE27C-5369-4C80-BE3E-5B58944A25F8}" type="slidenum">
              <a:rPr lang="en-US" sz="1400" b="0">
                <a:latin typeface="+mn-lt"/>
              </a:rPr>
              <a:pPr algn="r">
                <a:defRPr/>
              </a:pPr>
              <a:t>50</a:t>
            </a:fld>
            <a:endParaRPr lang="en-US" sz="1400" b="0">
              <a:latin typeface="+mn-lt"/>
            </a:endParaRPr>
          </a:p>
        </p:txBody>
      </p:sp>
      <p:sp>
        <p:nvSpPr>
          <p:cNvPr id="18441" name="Rectangle 6"/>
          <p:cNvSpPr>
            <a:spLocks noChangeArrowheads="1"/>
          </p:cNvSpPr>
          <p:nvPr/>
        </p:nvSpPr>
        <p:spPr bwMode="auto">
          <a:xfrm>
            <a:off x="228600" y="-9525"/>
            <a:ext cx="8763000" cy="619125"/>
          </a:xfrm>
          <a:prstGeom prst="rect">
            <a:avLst/>
          </a:prstGeom>
          <a:noFill/>
          <a:ln w="9525">
            <a:noFill/>
            <a:miter lim="800000"/>
            <a:headEnd/>
            <a:tailEnd/>
          </a:ln>
        </p:spPr>
        <p:txBody>
          <a:bodyPr anchor="ctr"/>
          <a:lstStyle/>
          <a:p>
            <a:pPr algn="ctr"/>
            <a:r>
              <a:rPr lang="en-US" sz="3400" b="1" dirty="0">
                <a:solidFill>
                  <a:srgbClr val="002060"/>
                </a:solidFill>
                <a:latin typeface="Calibri" pitchFamily="34" charset="0"/>
              </a:rPr>
              <a:t>LIST INPUT MODE EXAMPLE</a:t>
            </a:r>
          </a:p>
        </p:txBody>
      </p:sp>
      <p:sp>
        <p:nvSpPr>
          <p:cNvPr id="18442" name="Rectangle 10"/>
          <p:cNvSpPr>
            <a:spLocks noChangeArrowheads="1"/>
          </p:cNvSpPr>
          <p:nvPr/>
        </p:nvSpPr>
        <p:spPr bwMode="auto">
          <a:xfrm>
            <a:off x="762000" y="762000"/>
            <a:ext cx="7620000" cy="1938338"/>
          </a:xfrm>
          <a:prstGeom prst="rect">
            <a:avLst/>
          </a:prstGeom>
          <a:noFill/>
          <a:ln w="9525">
            <a:noFill/>
            <a:miter lim="800000"/>
            <a:headEnd/>
            <a:tailEnd/>
          </a:ln>
        </p:spPr>
        <p:txBody>
          <a:bodyPr>
            <a:spAutoFit/>
          </a:bodyPr>
          <a:lstStyle/>
          <a:p>
            <a:r>
              <a:rPr lang="en-US" sz="1500" b="0" dirty="0">
                <a:latin typeface="SAS Monospace" pitchFamily="49" charset="0"/>
              </a:rPr>
              <a:t>FILENAME student 'C:\</a:t>
            </a:r>
            <a:r>
              <a:rPr lang="en-US" sz="1500" b="0" dirty="0" smtClean="0">
                <a:latin typeface="SAS Monospace" pitchFamily="49" charset="0"/>
              </a:rPr>
              <a:t>Sangwook\Courses\PUBH5434\SAS\student.asc</a:t>
            </a:r>
            <a:r>
              <a:rPr lang="en-US" sz="1500" b="0" dirty="0">
                <a:latin typeface="SAS Monospace" pitchFamily="49" charset="0"/>
              </a:rPr>
              <a:t>';</a:t>
            </a:r>
          </a:p>
          <a:p>
            <a:endParaRPr lang="en-US" sz="1500" b="0" dirty="0">
              <a:latin typeface="SAS Monospace" pitchFamily="49" charset="0"/>
            </a:endParaRPr>
          </a:p>
          <a:p>
            <a:r>
              <a:rPr lang="en-US" sz="1500" b="0" dirty="0">
                <a:latin typeface="SAS Monospace" pitchFamily="49" charset="0"/>
              </a:rPr>
              <a:t>DATA class;</a:t>
            </a:r>
          </a:p>
          <a:p>
            <a:r>
              <a:rPr lang="en-US" sz="1500" b="0" dirty="0">
                <a:latin typeface="SAS Monospace" pitchFamily="49" charset="0"/>
              </a:rPr>
              <a:t>   INFILE student;</a:t>
            </a:r>
          </a:p>
          <a:p>
            <a:r>
              <a:rPr lang="en-US" sz="1500" b="0" dirty="0">
                <a:latin typeface="SAS Monospace" pitchFamily="49" charset="0"/>
              </a:rPr>
              <a:t>   INPUT NAME $ SEX $ AGE HT WT;</a:t>
            </a:r>
          </a:p>
          <a:p>
            <a:r>
              <a:rPr lang="en-US" sz="1500" b="0" dirty="0">
                <a:latin typeface="SAS Monospace" pitchFamily="49" charset="0"/>
              </a:rPr>
              <a:t>   OUTPUT;</a:t>
            </a:r>
          </a:p>
          <a:p>
            <a:r>
              <a:rPr lang="en-US" sz="1500" b="0" dirty="0">
                <a:latin typeface="SAS Monospace" pitchFamily="49" charset="0"/>
              </a:rPr>
              <a:t>   RETURN;</a:t>
            </a:r>
          </a:p>
          <a:p>
            <a:r>
              <a:rPr lang="en-US" sz="1500" b="0" dirty="0">
                <a:latin typeface="SAS Monospace" pitchFamily="49" charset="0"/>
              </a:rPr>
              <a:t>RUN;</a:t>
            </a:r>
          </a:p>
        </p:txBody>
      </p:sp>
      <p:sp>
        <p:nvSpPr>
          <p:cNvPr id="18443" name="Rectangle 11"/>
          <p:cNvSpPr>
            <a:spLocks noChangeArrowheads="1"/>
          </p:cNvSpPr>
          <p:nvPr/>
        </p:nvSpPr>
        <p:spPr bwMode="auto">
          <a:xfrm>
            <a:off x="617538" y="3883025"/>
            <a:ext cx="3352800" cy="1570038"/>
          </a:xfrm>
          <a:prstGeom prst="rect">
            <a:avLst/>
          </a:prstGeom>
          <a:noFill/>
          <a:ln w="9525">
            <a:noFill/>
            <a:miter lim="800000"/>
            <a:headEnd/>
            <a:tailEnd/>
          </a:ln>
        </p:spPr>
        <p:txBody>
          <a:bodyPr>
            <a:spAutoFit/>
          </a:bodyPr>
          <a:lstStyle/>
          <a:p>
            <a:r>
              <a:rPr lang="en-US" sz="1600" b="0" dirty="0">
                <a:latin typeface="Lucida Console" pitchFamily="49" charset="0"/>
              </a:rPr>
              <a:t>HOSKING M 31 70 160</a:t>
            </a:r>
          </a:p>
          <a:p>
            <a:r>
              <a:rPr lang="en-US" sz="1600" b="0" dirty="0">
                <a:latin typeface="Lucida Console" pitchFamily="49" charset="0"/>
              </a:rPr>
              <a:t>HELMS R M 41 74 195</a:t>
            </a:r>
          </a:p>
          <a:p>
            <a:r>
              <a:rPr lang="en-US" sz="1600" b="0" dirty="0">
                <a:latin typeface="Lucida Console" pitchFamily="49" charset="0"/>
              </a:rPr>
              <a:t>CHRISTIANSEN M 37 71 185</a:t>
            </a:r>
          </a:p>
          <a:p>
            <a:r>
              <a:rPr lang="en-US" sz="1600" b="0" dirty="0">
                <a:latin typeface="Lucida Console" pitchFamily="49" charset="0"/>
              </a:rPr>
              <a:t>PIGGY F . 48 .</a:t>
            </a:r>
          </a:p>
          <a:p>
            <a:r>
              <a:rPr lang="en-US" sz="1600" b="0" dirty="0">
                <a:latin typeface="Lucida Console" pitchFamily="49" charset="0"/>
              </a:rPr>
              <a:t>FROG F 3 12 1</a:t>
            </a:r>
          </a:p>
          <a:p>
            <a:r>
              <a:rPr lang="en-US" sz="1600" b="0" dirty="0">
                <a:latin typeface="Lucida Console" pitchFamily="49" charset="0"/>
              </a:rPr>
              <a:t>GONZO . 14 25 45</a:t>
            </a:r>
          </a:p>
        </p:txBody>
      </p:sp>
      <p:sp>
        <p:nvSpPr>
          <p:cNvPr id="18444" name="Rectangle 12"/>
          <p:cNvSpPr>
            <a:spLocks noChangeArrowheads="1"/>
          </p:cNvSpPr>
          <p:nvPr/>
        </p:nvSpPr>
        <p:spPr bwMode="auto">
          <a:xfrm>
            <a:off x="4114800" y="3881438"/>
            <a:ext cx="4648200" cy="2062162"/>
          </a:xfrm>
          <a:prstGeom prst="rect">
            <a:avLst/>
          </a:prstGeom>
          <a:noFill/>
          <a:ln w="9525">
            <a:noFill/>
            <a:miter lim="800000"/>
            <a:headEnd/>
            <a:tailEnd/>
          </a:ln>
        </p:spPr>
        <p:txBody>
          <a:bodyPr>
            <a:spAutoFit/>
          </a:bodyPr>
          <a:lstStyle/>
          <a:p>
            <a:r>
              <a:rPr lang="en-US" sz="1600" b="0" dirty="0">
                <a:latin typeface="SAS Monospace" pitchFamily="49" charset="0"/>
              </a:rPr>
              <a:t>NAME        SEX    AGE    HT     WT</a:t>
            </a:r>
          </a:p>
          <a:p>
            <a:endParaRPr lang="en-US" sz="1600" b="0" dirty="0">
              <a:latin typeface="SAS Monospace" pitchFamily="49" charset="0"/>
            </a:endParaRPr>
          </a:p>
          <a:p>
            <a:r>
              <a:rPr lang="en-US" sz="1600" b="0" dirty="0">
                <a:latin typeface="SAS Monospace" pitchFamily="49" charset="0"/>
              </a:rPr>
              <a:t>HOSKING      M      31    70    160</a:t>
            </a:r>
          </a:p>
          <a:p>
            <a:r>
              <a:rPr lang="en-US" sz="1600" b="0" dirty="0">
                <a:latin typeface="SAS Monospace" pitchFamily="49" charset="0"/>
              </a:rPr>
              <a:t>HELMS        R       .    41     74</a:t>
            </a:r>
          </a:p>
          <a:p>
            <a:r>
              <a:rPr lang="en-US" sz="1600" b="0" dirty="0">
                <a:latin typeface="SAS Monospace" pitchFamily="49" charset="0"/>
              </a:rPr>
              <a:t>CHRISTIA     M      37    71    185</a:t>
            </a:r>
          </a:p>
          <a:p>
            <a:r>
              <a:rPr lang="en-US" sz="1600" b="0" dirty="0">
                <a:latin typeface="SAS Monospace" pitchFamily="49" charset="0"/>
              </a:rPr>
              <a:t>PIGGY        F       .    48      .</a:t>
            </a:r>
          </a:p>
          <a:p>
            <a:r>
              <a:rPr lang="en-US" sz="1600" b="0" dirty="0">
                <a:latin typeface="SAS Monospace" pitchFamily="49" charset="0"/>
              </a:rPr>
              <a:t>FROG         F       3    12      1</a:t>
            </a:r>
          </a:p>
          <a:p>
            <a:r>
              <a:rPr lang="en-US" sz="1600" b="0" dirty="0">
                <a:latin typeface="SAS Monospace" pitchFamily="49" charset="0"/>
              </a:rPr>
              <a:t>GONZO               14    25     45</a:t>
            </a:r>
          </a:p>
        </p:txBody>
      </p:sp>
      <p:sp>
        <p:nvSpPr>
          <p:cNvPr id="14" name="Rectangle 13"/>
          <p:cNvSpPr/>
          <p:nvPr/>
        </p:nvSpPr>
        <p:spPr bwMode="auto">
          <a:xfrm>
            <a:off x="457200" y="685800"/>
            <a:ext cx="8077200" cy="2286000"/>
          </a:xfrm>
          <a:prstGeom prst="rect">
            <a:avLst/>
          </a:prstGeom>
          <a:noFill/>
          <a:ln w="3175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endParaRPr lang="en-US"/>
          </a:p>
        </p:txBody>
      </p:sp>
      <p:sp>
        <p:nvSpPr>
          <p:cNvPr id="18446" name="TextBox 14"/>
          <p:cNvSpPr txBox="1">
            <a:spLocks noChangeArrowheads="1"/>
          </p:cNvSpPr>
          <p:nvPr/>
        </p:nvSpPr>
        <p:spPr bwMode="auto">
          <a:xfrm>
            <a:off x="1217613" y="3429000"/>
            <a:ext cx="1620957" cy="369332"/>
          </a:xfrm>
          <a:prstGeom prst="rect">
            <a:avLst/>
          </a:prstGeom>
          <a:noFill/>
          <a:ln w="9525">
            <a:noFill/>
            <a:miter lim="800000"/>
            <a:headEnd/>
            <a:tailEnd/>
          </a:ln>
        </p:spPr>
        <p:txBody>
          <a:bodyPr wrap="none">
            <a:spAutoFit/>
          </a:bodyPr>
          <a:lstStyle/>
          <a:p>
            <a:r>
              <a:rPr lang="en-US" b="1" dirty="0">
                <a:solidFill>
                  <a:srgbClr val="0070C0"/>
                </a:solidFill>
                <a:latin typeface="Georgia" pitchFamily="18" charset="0"/>
              </a:rPr>
              <a:t>raw data set</a:t>
            </a:r>
          </a:p>
        </p:txBody>
      </p:sp>
      <p:sp>
        <p:nvSpPr>
          <p:cNvPr id="18447" name="TextBox 15"/>
          <p:cNvSpPr txBox="1">
            <a:spLocks noChangeArrowheads="1"/>
          </p:cNvSpPr>
          <p:nvPr/>
        </p:nvSpPr>
        <p:spPr bwMode="auto">
          <a:xfrm>
            <a:off x="5694363" y="3446463"/>
            <a:ext cx="1636987" cy="369332"/>
          </a:xfrm>
          <a:prstGeom prst="rect">
            <a:avLst/>
          </a:prstGeom>
          <a:noFill/>
          <a:ln w="9525">
            <a:noFill/>
            <a:miter lim="800000"/>
            <a:headEnd/>
            <a:tailEnd/>
          </a:ln>
        </p:spPr>
        <p:txBody>
          <a:bodyPr wrap="none">
            <a:spAutoFit/>
          </a:bodyPr>
          <a:lstStyle/>
          <a:p>
            <a:r>
              <a:rPr lang="en-US" b="1" dirty="0">
                <a:solidFill>
                  <a:srgbClr val="0070C0"/>
                </a:solidFill>
                <a:latin typeface="Georgia" pitchFamily="18" charset="0"/>
              </a:rPr>
              <a:t>SAS data set</a:t>
            </a:r>
          </a:p>
        </p:txBody>
      </p:sp>
      <p:sp>
        <p:nvSpPr>
          <p:cNvPr id="17" name="Rectangle 16"/>
          <p:cNvSpPr/>
          <p:nvPr/>
        </p:nvSpPr>
        <p:spPr bwMode="auto">
          <a:xfrm>
            <a:off x="457200" y="3352800"/>
            <a:ext cx="3352800" cy="2362200"/>
          </a:xfrm>
          <a:prstGeom prst="rect">
            <a:avLst/>
          </a:prstGeom>
          <a:noFill/>
          <a:ln w="3175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endParaRPr lang="en-US"/>
          </a:p>
        </p:txBody>
      </p:sp>
      <p:sp>
        <p:nvSpPr>
          <p:cNvPr id="18" name="Rectangle 17"/>
          <p:cNvSpPr/>
          <p:nvPr/>
        </p:nvSpPr>
        <p:spPr bwMode="auto">
          <a:xfrm>
            <a:off x="4038600" y="3352800"/>
            <a:ext cx="4648200" cy="2667000"/>
          </a:xfrm>
          <a:prstGeom prst="rect">
            <a:avLst/>
          </a:prstGeom>
          <a:noFill/>
          <a:ln w="31750"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a:lstStyle/>
          <a:p>
            <a:pPr>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9AAD470-662E-489A-9724-A37AF6DC6012}" type="slidenum">
              <a:rPr lang="en-US" smtClean="0"/>
              <a:pPr>
                <a:defRPr/>
              </a:pPr>
              <a:t>51</a:t>
            </a:fld>
            <a:endParaRPr lang="en-US"/>
          </a:p>
        </p:txBody>
      </p:sp>
      <p:sp>
        <p:nvSpPr>
          <p:cNvPr id="3"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98C03BA1-5118-4121-8362-77B293B7EBC6}" type="slidenum">
              <a:rPr lang="en-US" sz="1400" b="0">
                <a:latin typeface="+mn-lt"/>
              </a:rPr>
              <a:pPr algn="r">
                <a:defRPr/>
              </a:pPr>
              <a:t>51</a:t>
            </a:fld>
            <a:endParaRPr lang="en-US" sz="1400" b="0">
              <a:latin typeface="+mn-lt"/>
            </a:endParaRPr>
          </a:p>
        </p:txBody>
      </p:sp>
      <p:sp>
        <p:nvSpPr>
          <p:cNvPr id="4"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C5603EB3-5204-4BD8-AF8C-49C376323A87}" type="slidenum">
              <a:rPr lang="en-US" sz="1400" b="0">
                <a:latin typeface="+mn-lt"/>
              </a:rPr>
              <a:pPr algn="r">
                <a:defRPr/>
              </a:pPr>
              <a:t>51</a:t>
            </a:fld>
            <a:endParaRPr lang="en-US" sz="1400" b="0">
              <a:latin typeface="+mn-lt"/>
            </a:endParaRPr>
          </a:p>
        </p:txBody>
      </p:sp>
      <p:sp>
        <p:nvSpPr>
          <p:cNvPr id="5"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876BDAE3-D0D3-42DD-A338-CDC97949C8FD}" type="slidenum">
              <a:rPr lang="en-US" sz="1400" b="0">
                <a:latin typeface="+mn-lt"/>
              </a:rPr>
              <a:pPr algn="r">
                <a:defRPr/>
              </a:pPr>
              <a:t>51</a:t>
            </a:fld>
            <a:endParaRPr lang="en-US" sz="1400" b="0">
              <a:latin typeface="+mn-lt"/>
            </a:endParaRPr>
          </a:p>
        </p:txBody>
      </p:sp>
      <p:sp>
        <p:nvSpPr>
          <p:cNvPr id="6"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090AA998-68E4-4CDC-91B7-31C758E64EED}" type="slidenum">
              <a:rPr lang="en-US" sz="1400" b="0">
                <a:latin typeface="+mn-lt"/>
              </a:rPr>
              <a:pPr algn="r">
                <a:defRPr/>
              </a:pPr>
              <a:t>51</a:t>
            </a:fld>
            <a:endParaRPr lang="en-US" sz="1400" b="0">
              <a:latin typeface="+mn-lt"/>
            </a:endParaRPr>
          </a:p>
        </p:txBody>
      </p:sp>
      <p:sp>
        <p:nvSpPr>
          <p:cNvPr id="7" name="Slide Number Placeholder 1"/>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240C55B3-B443-4FCE-A370-00833EA62270}" type="slidenum">
              <a:rPr lang="en-US" sz="1400" b="0">
                <a:latin typeface="+mn-lt"/>
              </a:rPr>
              <a:pPr algn="r">
                <a:defRPr/>
              </a:pPr>
              <a:t>51</a:t>
            </a:fld>
            <a:endParaRPr lang="en-US" sz="1400" b="0">
              <a:latin typeface="+mn-lt"/>
            </a:endParaRPr>
          </a:p>
        </p:txBody>
      </p:sp>
      <p:sp>
        <p:nvSpPr>
          <p:cNvPr id="8" name="Slide Number Placeholder 3"/>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1C3C8124-1460-401C-B8E4-CD1A6F71A0D1}" type="slidenum">
              <a:rPr lang="en-US" sz="1400" b="0">
                <a:latin typeface="+mn-lt"/>
              </a:rPr>
              <a:pPr algn="r">
                <a:defRPr/>
              </a:pPr>
              <a:t>51</a:t>
            </a:fld>
            <a:endParaRPr lang="en-US" sz="1400" b="0">
              <a:latin typeface="+mn-lt"/>
            </a:endParaRPr>
          </a:p>
        </p:txBody>
      </p:sp>
      <p:sp>
        <p:nvSpPr>
          <p:cNvPr id="19465" name="Rectangle 6"/>
          <p:cNvSpPr>
            <a:spLocks noChangeArrowheads="1"/>
          </p:cNvSpPr>
          <p:nvPr/>
        </p:nvSpPr>
        <p:spPr bwMode="auto">
          <a:xfrm>
            <a:off x="228600" y="-9525"/>
            <a:ext cx="8763000" cy="762000"/>
          </a:xfrm>
          <a:prstGeom prst="rect">
            <a:avLst/>
          </a:prstGeom>
          <a:noFill/>
          <a:ln w="9525">
            <a:noFill/>
            <a:miter lim="800000"/>
            <a:headEnd/>
            <a:tailEnd/>
          </a:ln>
        </p:spPr>
        <p:txBody>
          <a:bodyPr anchor="ctr"/>
          <a:lstStyle/>
          <a:p>
            <a:pPr algn="ctr"/>
            <a:r>
              <a:rPr lang="en-US" sz="3600" b="1" dirty="0">
                <a:solidFill>
                  <a:srgbClr val="002060"/>
                </a:solidFill>
                <a:latin typeface="Calibri" pitchFamily="34" charset="0"/>
              </a:rPr>
              <a:t>LIST INPUT MODE: CONTINUED</a:t>
            </a:r>
          </a:p>
        </p:txBody>
      </p:sp>
      <p:sp>
        <p:nvSpPr>
          <p:cNvPr id="19466" name="Rectangle 7"/>
          <p:cNvSpPr>
            <a:spLocks noChangeArrowheads="1"/>
          </p:cNvSpPr>
          <p:nvPr/>
        </p:nvSpPr>
        <p:spPr bwMode="auto">
          <a:xfrm>
            <a:off x="457200" y="801688"/>
            <a:ext cx="8305800" cy="5522912"/>
          </a:xfrm>
          <a:prstGeom prst="rect">
            <a:avLst/>
          </a:prstGeom>
          <a:noFill/>
          <a:ln w="9525">
            <a:noFill/>
            <a:miter lim="800000"/>
            <a:headEnd/>
            <a:tailEnd/>
          </a:ln>
        </p:spPr>
        <p:txBody>
          <a:bodyPr/>
          <a:lstStyle/>
          <a:p>
            <a:pPr marL="342900" indent="-342900">
              <a:lnSpc>
                <a:spcPct val="90000"/>
              </a:lnSpc>
              <a:spcBef>
                <a:spcPct val="20000"/>
              </a:spcBef>
              <a:buClr>
                <a:schemeClr val="hlink"/>
              </a:buClr>
            </a:pPr>
            <a:r>
              <a:rPr lang="en-US" sz="2400" u="sng" dirty="0">
                <a:latin typeface="Calibri" pitchFamily="34" charset="0"/>
              </a:rPr>
              <a:t>NOTES</a:t>
            </a:r>
          </a:p>
          <a:p>
            <a:pPr marL="342900" indent="-342900">
              <a:lnSpc>
                <a:spcPct val="90000"/>
              </a:lnSpc>
              <a:spcBef>
                <a:spcPct val="20000"/>
              </a:spcBef>
              <a:buClr>
                <a:schemeClr val="hlink"/>
              </a:buClr>
              <a:buFont typeface="Wingdings" pitchFamily="2" charset="2"/>
              <a:buChar char="§"/>
            </a:pPr>
            <a:endParaRPr lang="en-US" sz="20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List input works when data values are stored with </a:t>
            </a:r>
            <a:r>
              <a:rPr lang="en-US" sz="2200" u="sng" dirty="0">
                <a:solidFill>
                  <a:srgbClr val="0070C0"/>
                </a:solidFill>
                <a:latin typeface="Calibri" pitchFamily="34" charset="0"/>
              </a:rPr>
              <a:t>one blank between each filed</a:t>
            </a:r>
            <a:r>
              <a:rPr lang="en-US" sz="2200" b="0" dirty="0">
                <a:latin typeface="Calibri" pitchFamily="34" charset="0"/>
              </a:rPr>
              <a:t> instead of being stored in </a:t>
            </a:r>
            <a:r>
              <a:rPr lang="en-US" sz="2200" u="sng" dirty="0">
                <a:solidFill>
                  <a:srgbClr val="0070C0"/>
                </a:solidFill>
                <a:latin typeface="Calibri" pitchFamily="34" charset="0"/>
              </a:rPr>
              <a:t>fixed fields</a:t>
            </a:r>
            <a:r>
              <a:rPr lang="en-US" sz="2200" b="0" dirty="0">
                <a:latin typeface="Calibri" pitchFamily="34" charset="0"/>
              </a:rPr>
              <a: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Every field must be specified in order.</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Data fields must be separated from each other by at least one blank.</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Embedded blanks are not allowed in character variables.</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200" b="0" dirty="0">
                <a:latin typeface="Calibri" pitchFamily="34" charset="0"/>
              </a:rPr>
              <a:t>Missing values must be coded as “.” for </a:t>
            </a:r>
            <a:r>
              <a:rPr lang="en-US" sz="2200" dirty="0">
                <a:solidFill>
                  <a:srgbClr val="C00000"/>
                </a:solidFill>
                <a:latin typeface="Calibri" pitchFamily="34" charset="0"/>
              </a:rPr>
              <a:t>both numeric and character variables</a:t>
            </a:r>
            <a:r>
              <a:rPr lang="en-US" sz="2200" b="0" dirty="0">
                <a:latin typeface="Calibri" pitchFamily="34" charset="0"/>
              </a:rPr>
              <a:t>.</a:t>
            </a:r>
          </a:p>
          <a:p>
            <a:pPr marL="342900" indent="-342900">
              <a:lnSpc>
                <a:spcPct val="90000"/>
              </a:lnSpc>
              <a:spcBef>
                <a:spcPct val="20000"/>
              </a:spcBef>
              <a:buClr>
                <a:srgbClr val="C00000"/>
              </a:buClr>
              <a:buFont typeface="Wingdings" pitchFamily="2" charset="2"/>
              <a:buChar char="§"/>
            </a:pPr>
            <a:endParaRPr lang="en-US" sz="1200" b="0" dirty="0">
              <a:latin typeface="Calibri" pitchFamily="34" charset="0"/>
            </a:endParaRPr>
          </a:p>
          <a:p>
            <a:pPr marL="342900" indent="-342900">
              <a:lnSpc>
                <a:spcPct val="90000"/>
              </a:lnSpc>
              <a:spcBef>
                <a:spcPct val="20000"/>
              </a:spcBef>
              <a:buClr>
                <a:srgbClr val="C00000"/>
              </a:buClr>
              <a:buFont typeface="Wingdings" pitchFamily="2" charset="2"/>
              <a:buChar char="§"/>
            </a:pPr>
            <a:r>
              <a:rPr lang="en-US" sz="2000" b="0" dirty="0">
                <a:latin typeface="Calibri" pitchFamily="34" charset="0"/>
              </a:rPr>
              <a:t>Blank fields cause the matching of variable names and values to get out of sync</a:t>
            </a:r>
            <a:r>
              <a:rPr lang="en-US" sz="2000" b="0" dirty="0" smtClean="0">
                <a:latin typeface="Calibri" pitchFamily="34" charset="0"/>
              </a:rPr>
              <a:t>!</a:t>
            </a:r>
            <a:endParaRPr lang="en-US" sz="1200" b="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9761D36-5022-4257-A5BC-E8E3380AC7DF}" type="slidenum">
              <a:rPr lang="en-US"/>
              <a:pPr/>
              <a:t>6</a:t>
            </a:fld>
            <a:endParaRPr lang="en-US"/>
          </a:p>
        </p:txBody>
      </p:sp>
      <p:sp>
        <p:nvSpPr>
          <p:cNvPr id="8196"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8197" name="Rectangle 5"/>
          <p:cNvSpPr>
            <a:spLocks noChangeArrowheads="1"/>
          </p:cNvSpPr>
          <p:nvPr/>
        </p:nvSpPr>
        <p:spPr bwMode="auto">
          <a:xfrm>
            <a:off x="457200" y="8382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endParaRPr lang="en-US" sz="2000"/>
          </a:p>
        </p:txBody>
      </p:sp>
      <p:sp>
        <p:nvSpPr>
          <p:cNvPr id="8248" name="Rectangle 56"/>
          <p:cNvSpPr>
            <a:spLocks noChangeArrowheads="1"/>
          </p:cNvSpPr>
          <p:nvPr/>
        </p:nvSpPr>
        <p:spPr bwMode="auto">
          <a:xfrm>
            <a:off x="304800" y="847725"/>
            <a:ext cx="8686800" cy="2536825"/>
          </a:xfrm>
          <a:prstGeom prst="rect">
            <a:avLst/>
          </a:prstGeom>
          <a:noFill/>
          <a:ln w="9525">
            <a:noFill/>
            <a:miter lim="800000"/>
            <a:headEnd/>
            <a:tailEnd/>
          </a:ln>
          <a:effectLst/>
        </p:spPr>
        <p:txBody>
          <a:bodyPr>
            <a:spAutoFit/>
          </a:bodyPr>
          <a:lstStyle/>
          <a:p>
            <a:r>
              <a:rPr lang="en-US" sz="1600" b="1" dirty="0">
                <a:latin typeface="SAS Monospace" pitchFamily="49" charset="0"/>
              </a:rPr>
              <a:t>DATA</a:t>
            </a:r>
            <a:r>
              <a:rPr lang="en-US" sz="1600" dirty="0">
                <a:latin typeface="SAS Monospace" pitchFamily="49" charset="0"/>
              </a:rPr>
              <a:t> </a:t>
            </a:r>
            <a:r>
              <a:rPr lang="en-US" sz="1600" dirty="0" err="1">
                <a:latin typeface="SAS Monospace" pitchFamily="49" charset="0"/>
              </a:rPr>
              <a:t>weight_club</a:t>
            </a:r>
            <a:r>
              <a:rPr lang="en-US" sz="1600" dirty="0">
                <a:latin typeface="SAS Monospace" pitchFamily="49" charset="0"/>
              </a:rPr>
              <a:t>;	</a:t>
            </a:r>
            <a:r>
              <a:rPr lang="en-US" sz="1600" b="1" dirty="0">
                <a:solidFill>
                  <a:schemeClr val="accent2"/>
                </a:solidFill>
                <a:latin typeface="SAS Monospace" pitchFamily="49" charset="0"/>
              </a:rPr>
              <a:t>(1)</a:t>
            </a:r>
          </a:p>
          <a:p>
            <a:r>
              <a:rPr lang="en-US" sz="1600" dirty="0">
                <a:latin typeface="SAS Monospace" pitchFamily="49" charset="0"/>
              </a:rPr>
              <a:t>    </a:t>
            </a:r>
            <a:r>
              <a:rPr lang="en-US" sz="1600" b="1" dirty="0">
                <a:latin typeface="SAS Monospace" pitchFamily="49" charset="0"/>
              </a:rPr>
              <a:t>INPUT</a:t>
            </a:r>
            <a:r>
              <a:rPr lang="en-US" sz="1600" dirty="0">
                <a:latin typeface="SAS Monospace" pitchFamily="49" charset="0"/>
              </a:rPr>
              <a:t> </a:t>
            </a:r>
            <a:r>
              <a:rPr lang="en-US" sz="1600" dirty="0" err="1">
                <a:latin typeface="SAS Monospace" pitchFamily="49" charset="0"/>
              </a:rPr>
              <a:t>MemberNum</a:t>
            </a:r>
            <a:r>
              <a:rPr lang="en-US" sz="1600" dirty="0">
                <a:latin typeface="SAS Monospace" pitchFamily="49" charset="0"/>
              </a:rPr>
              <a:t> 1-4 Name $ 6-24 Team $ </a:t>
            </a:r>
            <a:r>
              <a:rPr lang="en-US" sz="1600" dirty="0" err="1">
                <a:latin typeface="SAS Monospace" pitchFamily="49" charset="0"/>
              </a:rPr>
              <a:t>StartWeight</a:t>
            </a:r>
            <a:r>
              <a:rPr lang="en-US" sz="1600" dirty="0">
                <a:latin typeface="SAS Monospace" pitchFamily="49" charset="0"/>
              </a:rPr>
              <a:t> </a:t>
            </a:r>
            <a:r>
              <a:rPr lang="en-US" sz="1600" dirty="0" err="1">
                <a:latin typeface="SAS Monospace" pitchFamily="49" charset="0"/>
              </a:rPr>
              <a:t>EndWeight</a:t>
            </a:r>
            <a:r>
              <a:rPr lang="en-US" sz="1600" dirty="0">
                <a:latin typeface="SAS Monospace" pitchFamily="49" charset="0"/>
              </a:rPr>
              <a:t>; </a:t>
            </a:r>
            <a:r>
              <a:rPr lang="en-US" sz="1600" b="1" dirty="0">
                <a:solidFill>
                  <a:schemeClr val="accent2"/>
                </a:solidFill>
                <a:latin typeface="SAS Monospace" pitchFamily="49" charset="0"/>
              </a:rPr>
              <a:t>(2)</a:t>
            </a:r>
          </a:p>
          <a:p>
            <a:r>
              <a:rPr lang="en-US" sz="1600" dirty="0">
                <a:latin typeface="SAS Monospace" pitchFamily="49" charset="0"/>
              </a:rPr>
              <a:t>    Loss = </a:t>
            </a:r>
            <a:r>
              <a:rPr lang="en-US" sz="1600" dirty="0" err="1">
                <a:latin typeface="SAS Monospace" pitchFamily="49" charset="0"/>
              </a:rPr>
              <a:t>StartWeight</a:t>
            </a:r>
            <a:r>
              <a:rPr lang="en-US" sz="1600" dirty="0">
                <a:latin typeface="SAS Monospace" pitchFamily="49" charset="0"/>
              </a:rPr>
              <a:t> - </a:t>
            </a:r>
            <a:r>
              <a:rPr lang="en-US" sz="1600" dirty="0" err="1">
                <a:latin typeface="SAS Monospace" pitchFamily="49" charset="0"/>
              </a:rPr>
              <a:t>EndWeight</a:t>
            </a:r>
            <a:r>
              <a:rPr lang="en-US" sz="1600" dirty="0">
                <a:latin typeface="SAS Monospace" pitchFamily="49" charset="0"/>
              </a:rPr>
              <a:t>;	</a:t>
            </a:r>
            <a:r>
              <a:rPr lang="en-US" sz="1600" b="1" dirty="0">
                <a:solidFill>
                  <a:schemeClr val="accent2"/>
                </a:solidFill>
                <a:latin typeface="SAS Monospace" pitchFamily="49" charset="0"/>
              </a:rPr>
              <a:t>(3)</a:t>
            </a:r>
          </a:p>
          <a:p>
            <a:r>
              <a:rPr lang="en-US" sz="1600" dirty="0">
                <a:latin typeface="SAS Monospace" pitchFamily="49" charset="0"/>
              </a:rPr>
              <a:t>    </a:t>
            </a:r>
            <a:r>
              <a:rPr lang="en-US" sz="1600" b="1" dirty="0">
                <a:latin typeface="SAS Monospace" pitchFamily="49" charset="0"/>
              </a:rPr>
              <a:t>DATALINES;</a:t>
            </a:r>
            <a:r>
              <a:rPr lang="en-US" sz="1600" dirty="0">
                <a:latin typeface="SAS Monospace" pitchFamily="49" charset="0"/>
              </a:rPr>
              <a:t>		</a:t>
            </a:r>
            <a:r>
              <a:rPr lang="en-US" sz="1600" b="1" dirty="0">
                <a:solidFill>
                  <a:schemeClr val="accent2"/>
                </a:solidFill>
                <a:latin typeface="SAS Monospace" pitchFamily="49" charset="0"/>
              </a:rPr>
              <a:t>(4)</a:t>
            </a:r>
          </a:p>
          <a:p>
            <a:r>
              <a:rPr lang="en-US" sz="1600" dirty="0">
                <a:latin typeface="SAS Monospace" pitchFamily="49" charset="0"/>
              </a:rPr>
              <a:t>1023	David Shaw		red		189	165	</a:t>
            </a:r>
            <a:r>
              <a:rPr lang="en-US" sz="1600" b="1" dirty="0">
                <a:solidFill>
                  <a:schemeClr val="accent2"/>
                </a:solidFill>
                <a:latin typeface="SAS Monospace" pitchFamily="49" charset="0"/>
              </a:rPr>
              <a:t>(5)</a:t>
            </a:r>
          </a:p>
          <a:p>
            <a:r>
              <a:rPr lang="en-US" sz="1600" dirty="0">
                <a:latin typeface="SAS Monospace" pitchFamily="49" charset="0"/>
              </a:rPr>
              <a:t>1049	Amelia Serrano		yellow		145	124	</a:t>
            </a:r>
            <a:r>
              <a:rPr lang="en-US" sz="1600" b="1" dirty="0">
                <a:solidFill>
                  <a:schemeClr val="accent2"/>
                </a:solidFill>
                <a:latin typeface="SAS Monospace" pitchFamily="49" charset="0"/>
              </a:rPr>
              <a:t>(5)</a:t>
            </a:r>
          </a:p>
          <a:p>
            <a:r>
              <a:rPr lang="en-US" sz="1600" dirty="0">
                <a:latin typeface="SAS Monospace" pitchFamily="49" charset="0"/>
              </a:rPr>
              <a:t>1219	Alan Nance		red		210	192	</a:t>
            </a:r>
            <a:r>
              <a:rPr lang="en-US" sz="1600" b="1" dirty="0">
                <a:solidFill>
                  <a:schemeClr val="accent2"/>
                </a:solidFill>
                <a:latin typeface="SAS Monospace" pitchFamily="49" charset="0"/>
              </a:rPr>
              <a:t>(5)</a:t>
            </a:r>
          </a:p>
          <a:p>
            <a:r>
              <a:rPr lang="en-US" sz="1600" dirty="0">
                <a:latin typeface="SAS Monospace" pitchFamily="49" charset="0"/>
              </a:rPr>
              <a:t>1246	Ravi </a:t>
            </a:r>
            <a:r>
              <a:rPr lang="en-US" sz="1600" dirty="0" err="1">
                <a:latin typeface="SAS Monospace" pitchFamily="49" charset="0"/>
              </a:rPr>
              <a:t>Sinha</a:t>
            </a:r>
            <a:r>
              <a:rPr lang="en-US" sz="1600" dirty="0">
                <a:latin typeface="SAS Monospace" pitchFamily="49" charset="0"/>
              </a:rPr>
              <a:t>		yellow		194	177	</a:t>
            </a:r>
            <a:r>
              <a:rPr lang="en-US" sz="1600" b="1" dirty="0">
                <a:solidFill>
                  <a:schemeClr val="accent2"/>
                </a:solidFill>
                <a:latin typeface="SAS Monospace" pitchFamily="49" charset="0"/>
              </a:rPr>
              <a:t>(5)</a:t>
            </a:r>
            <a:r>
              <a:rPr lang="en-US" sz="1600" dirty="0">
                <a:latin typeface="SAS Monospace" pitchFamily="49" charset="0"/>
              </a:rPr>
              <a:t>	</a:t>
            </a:r>
          </a:p>
          <a:p>
            <a:r>
              <a:rPr lang="en-US" sz="1600" dirty="0">
                <a:latin typeface="SAS Monospace" pitchFamily="49" charset="0"/>
              </a:rPr>
              <a:t>1078	Ashley McKnight	red		127	118	</a:t>
            </a:r>
            <a:r>
              <a:rPr lang="en-US" sz="1600" b="1" dirty="0">
                <a:solidFill>
                  <a:schemeClr val="accent2"/>
                </a:solidFill>
                <a:latin typeface="SAS Monospace" pitchFamily="49" charset="0"/>
              </a:rPr>
              <a:t>(5)</a:t>
            </a:r>
          </a:p>
          <a:p>
            <a:r>
              <a:rPr lang="en-US" sz="1600" dirty="0">
                <a:latin typeface="SAS Monospace" pitchFamily="49" charset="0"/>
              </a:rPr>
              <a:t>;	</a:t>
            </a:r>
            <a:r>
              <a:rPr lang="en-US" sz="1600" b="1" dirty="0">
                <a:solidFill>
                  <a:schemeClr val="accent2"/>
                </a:solidFill>
                <a:latin typeface="SAS Monospace" pitchFamily="49" charset="0"/>
              </a:rPr>
              <a:t>(6)</a:t>
            </a:r>
          </a:p>
        </p:txBody>
      </p:sp>
      <p:sp>
        <p:nvSpPr>
          <p:cNvPr id="8250" name="Rectangle 58"/>
          <p:cNvSpPr>
            <a:spLocks noChangeArrowheads="1"/>
          </p:cNvSpPr>
          <p:nvPr/>
        </p:nvSpPr>
        <p:spPr bwMode="auto">
          <a:xfrm>
            <a:off x="457200" y="3429000"/>
            <a:ext cx="8229600" cy="2971800"/>
          </a:xfrm>
          <a:prstGeom prst="rect">
            <a:avLst/>
          </a:prstGeom>
          <a:noFill/>
          <a:ln w="9525">
            <a:noFill/>
            <a:miter lim="800000"/>
            <a:headEnd/>
            <a:tailEnd/>
          </a:ln>
          <a:effectLst/>
        </p:spPr>
        <p:txBody>
          <a:bodyPr/>
          <a:lstStyle/>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The DATA statement tells SAS to begin building a SAS data set named “</a:t>
            </a:r>
            <a:r>
              <a:rPr lang="en-US" sz="2000" dirty="0" err="1">
                <a:latin typeface="Calibri" pitchFamily="34" charset="0"/>
              </a:rPr>
              <a:t>weight_club</a:t>
            </a:r>
            <a:r>
              <a:rPr lang="en-US" sz="2000" dirty="0">
                <a:latin typeface="Calibri" pitchFamily="34" charset="0"/>
              </a:rPr>
              <a:t>”</a:t>
            </a:r>
          </a:p>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The INPUT statement identifies the fields (variables) to be read from the input data and names the SAS variables to be created from them.</a:t>
            </a:r>
          </a:p>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This is an assignment statement that calculates the weight each person lost and assigns it to a new variable, “Loss”</a:t>
            </a:r>
          </a:p>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The DATALINES statement indicates that data lines follow.</a:t>
            </a:r>
          </a:p>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These data lines contain the raw data. This way of reading raw data is useful when you don’t have a lot of data.</a:t>
            </a:r>
          </a:p>
          <a:p>
            <a:pPr marL="609600" indent="-609600">
              <a:lnSpc>
                <a:spcPct val="90000"/>
              </a:lnSpc>
              <a:spcBef>
                <a:spcPct val="20000"/>
              </a:spcBef>
              <a:buClr>
                <a:schemeClr val="accent2"/>
              </a:buClr>
              <a:buFont typeface="Wingdings" pitchFamily="2" charset="2"/>
              <a:buAutoNum type="arabicParenBoth"/>
            </a:pPr>
            <a:r>
              <a:rPr lang="en-US" sz="2000" dirty="0">
                <a:latin typeface="Calibri" pitchFamily="34" charset="0"/>
              </a:rPr>
              <a:t>The semicolon signals the end of the raw data.</a:t>
            </a:r>
          </a:p>
        </p:txBody>
      </p:sp>
      <p:sp>
        <p:nvSpPr>
          <p:cNvPr id="7" name="Rectangle 6"/>
          <p:cNvSpPr/>
          <p:nvPr/>
        </p:nvSpPr>
        <p:spPr>
          <a:xfrm>
            <a:off x="228600" y="838200"/>
            <a:ext cx="8686800" cy="2514600"/>
          </a:xfrm>
          <a:prstGeom prst="rect">
            <a:avLst/>
          </a:prstGeom>
          <a:noFill/>
          <a:ln w="38100" cap="rnd">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17AFC16-43A7-4467-89A5-820DAA03F6CD}" type="slidenum">
              <a:rPr lang="en-US"/>
              <a:pPr/>
              <a:t>7</a:t>
            </a:fld>
            <a:endParaRPr lang="en-US"/>
          </a:p>
        </p:txBody>
      </p:sp>
      <p:sp>
        <p:nvSpPr>
          <p:cNvPr id="9220"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9221" name="Rectangle 5"/>
          <p:cNvSpPr>
            <a:spLocks noChangeArrowheads="1"/>
          </p:cNvSpPr>
          <p:nvPr/>
        </p:nvSpPr>
        <p:spPr bwMode="auto">
          <a:xfrm>
            <a:off x="457200" y="8382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endParaRPr lang="en-US" sz="2000"/>
          </a:p>
        </p:txBody>
      </p:sp>
      <p:sp>
        <p:nvSpPr>
          <p:cNvPr id="9224" name="Rectangle 8"/>
          <p:cNvSpPr>
            <a:spLocks noChangeArrowheads="1"/>
          </p:cNvSpPr>
          <p:nvPr/>
        </p:nvSpPr>
        <p:spPr bwMode="auto">
          <a:xfrm>
            <a:off x="457200" y="742950"/>
            <a:ext cx="8229600" cy="53530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None/>
            </a:pPr>
            <a:r>
              <a:rPr lang="en-US" sz="2600" b="1" u="sng" dirty="0">
                <a:latin typeface="Calibri" pitchFamily="34" charset="0"/>
              </a:rPr>
              <a:t>PROGRAMMING LANGUAGE</a:t>
            </a:r>
          </a:p>
          <a:p>
            <a:pPr marL="609600" indent="-609600">
              <a:lnSpc>
                <a:spcPct val="90000"/>
              </a:lnSpc>
              <a:spcBef>
                <a:spcPct val="20000"/>
              </a:spcBef>
              <a:buClr>
                <a:schemeClr val="hlink"/>
              </a:buClr>
              <a:buFont typeface="Wingdings" pitchFamily="2" charset="2"/>
              <a:buChar char="§"/>
            </a:pPr>
            <a:endParaRPr lang="en-US" sz="1200" dirty="0">
              <a:latin typeface="Calibri" pitchFamily="34" charset="0"/>
            </a:endParaRPr>
          </a:p>
          <a:p>
            <a:pPr marL="609600" indent="-609600">
              <a:lnSpc>
                <a:spcPct val="90000"/>
              </a:lnSpc>
              <a:spcBef>
                <a:spcPct val="20000"/>
              </a:spcBef>
              <a:buClr>
                <a:schemeClr val="hlink"/>
              </a:buClr>
              <a:buFont typeface="Wingdings" pitchFamily="2" charset="2"/>
              <a:buAutoNum type="arabicPeriod"/>
            </a:pPr>
            <a:r>
              <a:rPr lang="en-US" sz="2400" dirty="0">
                <a:latin typeface="Calibri" pitchFamily="34" charset="0"/>
              </a:rPr>
              <a:t>Rules for SAS Statements</a:t>
            </a:r>
          </a:p>
          <a:p>
            <a:pPr marL="609600" indent="-609600">
              <a:lnSpc>
                <a:spcPct val="90000"/>
              </a:lnSpc>
              <a:spcBef>
                <a:spcPct val="20000"/>
              </a:spcBef>
              <a:buClr>
                <a:schemeClr val="hlink"/>
              </a:buClr>
              <a:buFont typeface="Wingdings" pitchFamily="2" charset="2"/>
              <a:buAutoNum type="arabicPeriod"/>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Most SAS statements begin with an identifying keyword.</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All SAS statements end with a semicolon.</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You can enter SAS statements in lowercase, uppercase, or a mixture.</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SAS statements are free format.</a:t>
            </a:r>
          </a:p>
          <a:p>
            <a:pPr marL="990600" lvl="1" indent="-533400">
              <a:lnSpc>
                <a:spcPct val="90000"/>
              </a:lnSpc>
              <a:spcBef>
                <a:spcPct val="20000"/>
              </a:spcBef>
              <a:buClr>
                <a:schemeClr val="hlink"/>
              </a:buClr>
              <a:buFont typeface="Wingdings" pitchFamily="2" charset="2"/>
              <a:buChar char="§"/>
            </a:pPr>
            <a:endParaRPr lang="en-US" sz="1200" dirty="0">
              <a:latin typeface="Calibri" pitchFamily="34" charset="0"/>
            </a:endParaRPr>
          </a:p>
          <a:p>
            <a:pPr marL="1371600" lvl="2" indent="-457200">
              <a:lnSpc>
                <a:spcPct val="90000"/>
              </a:lnSpc>
              <a:spcBef>
                <a:spcPct val="20000"/>
              </a:spcBef>
              <a:buClr>
                <a:srgbClr val="0070C0"/>
              </a:buClr>
              <a:buFont typeface="Wingdings" pitchFamily="2" charset="2"/>
              <a:buChar char="Ø"/>
            </a:pPr>
            <a:r>
              <a:rPr lang="en-US" sz="2000" dirty="0">
                <a:latin typeface="Calibri" pitchFamily="34" charset="0"/>
              </a:rPr>
              <a:t>They can begin anywhere on a line and end anywhere on a line.</a:t>
            </a:r>
          </a:p>
          <a:p>
            <a:pPr marL="1371600" lvl="2" indent="-457200">
              <a:lnSpc>
                <a:spcPct val="90000"/>
              </a:lnSpc>
              <a:spcBef>
                <a:spcPct val="20000"/>
              </a:spcBef>
              <a:buClr>
                <a:srgbClr val="0070C0"/>
              </a:buClr>
              <a:buFont typeface="Wingdings" pitchFamily="2" charset="2"/>
              <a:buChar char="Ø"/>
            </a:pPr>
            <a:r>
              <a:rPr lang="en-US" sz="2000" dirty="0" smtClean="0">
                <a:latin typeface="Calibri" pitchFamily="34" charset="0"/>
              </a:rPr>
              <a:t>One </a:t>
            </a:r>
            <a:r>
              <a:rPr lang="en-US" sz="2000" dirty="0">
                <a:latin typeface="Calibri" pitchFamily="34" charset="0"/>
              </a:rPr>
              <a:t>statement can continue over several lines as long as you do not split a word over two lines.</a:t>
            </a:r>
          </a:p>
          <a:p>
            <a:pPr marL="1371600" lvl="2" indent="-457200">
              <a:lnSpc>
                <a:spcPct val="90000"/>
              </a:lnSpc>
              <a:spcBef>
                <a:spcPct val="20000"/>
              </a:spcBef>
              <a:buClr>
                <a:srgbClr val="0070C0"/>
              </a:buClr>
              <a:buFont typeface="Wingdings" pitchFamily="2" charset="2"/>
              <a:buChar char="Ø"/>
            </a:pPr>
            <a:r>
              <a:rPr lang="en-US" sz="2000" dirty="0" smtClean="0">
                <a:latin typeface="Calibri" pitchFamily="34" charset="0"/>
              </a:rPr>
              <a:t>Several </a:t>
            </a:r>
            <a:r>
              <a:rPr lang="en-US" sz="2000" dirty="0">
                <a:latin typeface="Calibri" pitchFamily="34" charset="0"/>
              </a:rPr>
              <a:t>statements can be on one line</a:t>
            </a:r>
            <a:r>
              <a:rPr lang="en-US" sz="2000" dirty="0" smtClean="0">
                <a:latin typeface="Calibri" pitchFamily="34" charset="0"/>
              </a:rPr>
              <a:t>.</a:t>
            </a:r>
            <a:endParaRPr lang="en-US" sz="2400" dirty="0">
              <a:latin typeface="Calibri" pitchFamily="34" charset="0"/>
            </a:endParaRPr>
          </a:p>
          <a:p>
            <a:pPr marL="1371600" lvl="2" indent="-457200">
              <a:lnSpc>
                <a:spcPct val="90000"/>
              </a:lnSpc>
              <a:spcBef>
                <a:spcPct val="20000"/>
              </a:spcBef>
              <a:buClr>
                <a:srgbClr val="0070C0"/>
              </a:buClr>
              <a:buFont typeface="Wingdings" pitchFamily="2" charset="2"/>
              <a:buChar char="Ø"/>
            </a:pPr>
            <a:r>
              <a:rPr lang="en-US" sz="2000" dirty="0">
                <a:latin typeface="Calibri" pitchFamily="34" charset="0"/>
              </a:rPr>
              <a:t>Words in SAS statements are separated by blanks or by special characters. For example, = sign in the creation of the Loss variable in the example in the previous slide.</a:t>
            </a:r>
          </a:p>
          <a:p>
            <a:pPr marL="1371600" lvl="2" indent="-457200">
              <a:lnSpc>
                <a:spcPct val="90000"/>
              </a:lnSpc>
              <a:spcBef>
                <a:spcPct val="20000"/>
              </a:spcBef>
              <a:buClr>
                <a:schemeClr val="accent2"/>
              </a:buClr>
              <a:buFont typeface="Wingdings" pitchFamily="2" charset="2"/>
              <a:buNone/>
            </a:pPr>
            <a:endParaRPr lang="en-US"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731BB0AC-AD48-470D-A8F3-C9417F246163}" type="slidenum">
              <a:rPr lang="en-US"/>
              <a:pPr/>
              <a:t>8</a:t>
            </a:fld>
            <a:endParaRPr lang="en-US"/>
          </a:p>
        </p:txBody>
      </p:sp>
      <p:sp>
        <p:nvSpPr>
          <p:cNvPr id="10244"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10245" name="Rectangle 5"/>
          <p:cNvSpPr>
            <a:spLocks noChangeArrowheads="1"/>
          </p:cNvSpPr>
          <p:nvPr/>
        </p:nvSpPr>
        <p:spPr bwMode="auto">
          <a:xfrm>
            <a:off x="457200" y="8382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endParaRPr lang="en-US" sz="2000"/>
          </a:p>
        </p:txBody>
      </p:sp>
      <p:sp>
        <p:nvSpPr>
          <p:cNvPr id="10246" name="Rectangle 6"/>
          <p:cNvSpPr>
            <a:spLocks noChangeArrowheads="1"/>
          </p:cNvSpPr>
          <p:nvPr/>
        </p:nvSpPr>
        <p:spPr bwMode="auto">
          <a:xfrm>
            <a:off x="457200" y="742950"/>
            <a:ext cx="8229600" cy="5505450"/>
          </a:xfrm>
          <a:prstGeom prst="rect">
            <a:avLst/>
          </a:prstGeom>
          <a:noFill/>
          <a:ln w="9525">
            <a:noFill/>
            <a:miter lim="800000"/>
            <a:headEnd/>
            <a:tailEnd/>
          </a:ln>
          <a:effectLst/>
        </p:spPr>
        <p:txBody>
          <a:bodyPr/>
          <a:lstStyle/>
          <a:p>
            <a:pPr marL="990600" lvl="1" indent="-533400">
              <a:lnSpc>
                <a:spcPct val="90000"/>
              </a:lnSpc>
              <a:spcBef>
                <a:spcPct val="20000"/>
              </a:spcBef>
              <a:buClr>
                <a:srgbClr val="C00000"/>
              </a:buClr>
              <a:buFont typeface="Wingdings" pitchFamily="2" charset="2"/>
              <a:buChar char="§"/>
            </a:pPr>
            <a:r>
              <a:rPr lang="en-US" sz="2200" dirty="0" smtClean="0">
                <a:latin typeface="Calibri" pitchFamily="34" charset="0"/>
              </a:rPr>
              <a:t>Recommended </a:t>
            </a:r>
            <a:r>
              <a:rPr lang="en-US" sz="2200" dirty="0">
                <a:latin typeface="Calibri" pitchFamily="34" charset="0"/>
              </a:rPr>
              <a:t>style (not rules, but conventions):</a:t>
            </a:r>
          </a:p>
          <a:p>
            <a:pPr marL="990600" lvl="1" indent="-533400">
              <a:lnSpc>
                <a:spcPct val="90000"/>
              </a:lnSpc>
              <a:spcBef>
                <a:spcPct val="20000"/>
              </a:spcBef>
              <a:buClr>
                <a:schemeClr val="hlink"/>
              </a:buClr>
              <a:buFont typeface="Wingdings" pitchFamily="2" charset="2"/>
              <a:buChar char="§"/>
            </a:pPr>
            <a:endParaRPr lang="en-US" sz="1000" dirty="0">
              <a:latin typeface="Calibri" pitchFamily="34" charset="0"/>
            </a:endParaRPr>
          </a:p>
          <a:p>
            <a:pPr marL="1371600" lvl="2" indent="-457200">
              <a:lnSpc>
                <a:spcPct val="90000"/>
              </a:lnSpc>
              <a:spcBef>
                <a:spcPct val="20000"/>
              </a:spcBef>
              <a:buClr>
                <a:srgbClr val="0070C0"/>
              </a:buClr>
              <a:buFont typeface="Wingdings" pitchFamily="2" charset="2"/>
              <a:buChar char="Ø"/>
            </a:pPr>
            <a:r>
              <a:rPr lang="en-US" sz="2000" dirty="0">
                <a:latin typeface="Calibri" pitchFamily="34" charset="0"/>
              </a:rPr>
              <a:t>Start each statement on a new line</a:t>
            </a:r>
            <a:r>
              <a:rPr lang="en-US" sz="2000" dirty="0" smtClean="0">
                <a:latin typeface="Calibri" pitchFamily="34" charset="0"/>
              </a:rPr>
              <a:t>.</a:t>
            </a:r>
            <a:endParaRPr lang="en-US" sz="2000" dirty="0">
              <a:latin typeface="Calibri" pitchFamily="34" charset="0"/>
            </a:endParaRPr>
          </a:p>
          <a:p>
            <a:pPr marL="1371600" lvl="2" indent="-457200">
              <a:lnSpc>
                <a:spcPct val="90000"/>
              </a:lnSpc>
              <a:spcBef>
                <a:spcPct val="20000"/>
              </a:spcBef>
              <a:buClr>
                <a:srgbClr val="0070C0"/>
              </a:buClr>
              <a:buFont typeface="Wingdings" pitchFamily="2" charset="2"/>
              <a:buChar char="Ø"/>
            </a:pPr>
            <a:r>
              <a:rPr lang="en-US" sz="2000" dirty="0">
                <a:latin typeface="Calibri" pitchFamily="34" charset="0"/>
              </a:rPr>
              <a:t>Start DATA and PROC statements in column 1. Indent the other statements within the DATA or PROC step to indicate the local structure of the step.</a:t>
            </a:r>
          </a:p>
          <a:p>
            <a:pPr marL="990600" lvl="1" indent="-533400">
              <a:lnSpc>
                <a:spcPct val="90000"/>
              </a:lnSpc>
              <a:spcBef>
                <a:spcPct val="20000"/>
              </a:spcBef>
              <a:buClr>
                <a:schemeClr val="hlink"/>
              </a:buClr>
              <a:buFont typeface="Wingdings" pitchFamily="2" charset="2"/>
              <a:buChar char="§"/>
            </a:pPr>
            <a:endParaRPr lang="en-US" sz="1200" dirty="0">
              <a:latin typeface="Calibri" pitchFamily="34" charset="0"/>
            </a:endParaRPr>
          </a:p>
          <a:p>
            <a:pPr marL="609600" indent="-609600">
              <a:lnSpc>
                <a:spcPct val="90000"/>
              </a:lnSpc>
              <a:spcBef>
                <a:spcPct val="20000"/>
              </a:spcBef>
              <a:buClr>
                <a:schemeClr val="hlink"/>
              </a:buClr>
              <a:buFont typeface="Wingdings" pitchFamily="2" charset="2"/>
              <a:buAutoNum type="arabicPeriod" startAt="2"/>
            </a:pPr>
            <a:r>
              <a:rPr lang="en-US" sz="2400" dirty="0">
                <a:latin typeface="Calibri" pitchFamily="34" charset="0"/>
              </a:rPr>
              <a:t>Rules for Most SAS Names</a:t>
            </a:r>
          </a:p>
          <a:p>
            <a:pPr marL="609600" indent="-609600">
              <a:lnSpc>
                <a:spcPct val="90000"/>
              </a:lnSpc>
              <a:spcBef>
                <a:spcPct val="20000"/>
              </a:spcBef>
              <a:buClr>
                <a:schemeClr val="hlink"/>
              </a:buClr>
              <a:buFont typeface="Wingdings" pitchFamily="2" charset="2"/>
              <a:buAutoNum type="arabicPeriod" startAt="2"/>
            </a:pPr>
            <a:endParaRPr lang="en-US" sz="12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A SAS name can contain from 1-32 characters.</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The first character must be a letter or underscore (_).</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Subsequent characters can be letters, numbers, or underscores.</a:t>
            </a:r>
          </a:p>
          <a:p>
            <a:pPr marL="990600" lvl="1" indent="-533400">
              <a:lnSpc>
                <a:spcPct val="90000"/>
              </a:lnSpc>
              <a:spcBef>
                <a:spcPct val="20000"/>
              </a:spcBef>
              <a:buClr>
                <a:srgbClr val="C00000"/>
              </a:buClr>
              <a:buFont typeface="Wingdings" pitchFamily="2" charset="2"/>
              <a:buChar char="§"/>
            </a:pPr>
            <a:endParaRPr lang="en-US" sz="1000" dirty="0">
              <a:latin typeface="Calibri" pitchFamily="34" charset="0"/>
            </a:endParaRPr>
          </a:p>
          <a:p>
            <a:pPr marL="990600" lvl="1" indent="-533400">
              <a:lnSpc>
                <a:spcPct val="90000"/>
              </a:lnSpc>
              <a:spcBef>
                <a:spcPct val="20000"/>
              </a:spcBef>
              <a:buClr>
                <a:srgbClr val="C00000"/>
              </a:buClr>
              <a:buFont typeface="Wingdings" pitchFamily="2" charset="2"/>
              <a:buChar char="§"/>
            </a:pPr>
            <a:r>
              <a:rPr lang="en-US" sz="2200" dirty="0">
                <a:latin typeface="Calibri" pitchFamily="34" charset="0"/>
              </a:rPr>
              <a:t>Blanks cannot appear in a SAS name.</a:t>
            </a:r>
          </a:p>
          <a:p>
            <a:pPr marL="609600" indent="-609600">
              <a:lnSpc>
                <a:spcPct val="90000"/>
              </a:lnSpc>
              <a:spcBef>
                <a:spcPct val="20000"/>
              </a:spcBef>
              <a:buClr>
                <a:srgbClr val="C00000"/>
              </a:buClr>
              <a:buFont typeface="Wingdings" pitchFamily="2" charset="2"/>
              <a:buChar char="§"/>
            </a:pPr>
            <a:endParaRPr lang="en-US" sz="2200" dirty="0">
              <a:latin typeface="Calibri" pitchFamily="34" charset="0"/>
            </a:endParaRPr>
          </a:p>
          <a:p>
            <a:pPr marL="609600" indent="-609600">
              <a:lnSpc>
                <a:spcPct val="90000"/>
              </a:lnSpc>
              <a:spcBef>
                <a:spcPct val="20000"/>
              </a:spcBef>
              <a:buClr>
                <a:schemeClr val="hlink"/>
              </a:buClr>
              <a:buFont typeface="Wingdings" pitchFamily="2" charset="2"/>
              <a:buAutoNum type="arabicPeriod" startAt="2"/>
            </a:pPr>
            <a:endParaRPr lang="en-US" sz="2200" dirty="0">
              <a:latin typeface="Calibri" pitchFamily="34" charset="0"/>
            </a:endParaRPr>
          </a:p>
          <a:p>
            <a:pPr marL="609600" indent="-609600">
              <a:lnSpc>
                <a:spcPct val="90000"/>
              </a:lnSpc>
              <a:spcBef>
                <a:spcPct val="20000"/>
              </a:spcBef>
              <a:buClr>
                <a:schemeClr val="hlink"/>
              </a:buClr>
              <a:buFont typeface="Wingdings" pitchFamily="2" charset="2"/>
              <a:buAutoNum type="arabicPeriod" startAt="2"/>
            </a:pPr>
            <a:endParaRPr lang="en-US" sz="22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CEB61D7A-B80A-4B37-91C6-159D35E9ED5D}" type="slidenum">
              <a:rPr lang="en-US"/>
              <a:pPr/>
              <a:t>9</a:t>
            </a:fld>
            <a:endParaRPr lang="en-US"/>
          </a:p>
        </p:txBody>
      </p:sp>
      <p:sp>
        <p:nvSpPr>
          <p:cNvPr id="11268" name="Rectangle 4"/>
          <p:cNvSpPr>
            <a:spLocks noChangeArrowheads="1"/>
          </p:cNvSpPr>
          <p:nvPr/>
        </p:nvSpPr>
        <p:spPr bwMode="auto">
          <a:xfrm>
            <a:off x="228600" y="-9525"/>
            <a:ext cx="8763000" cy="762000"/>
          </a:xfrm>
          <a:prstGeom prst="rect">
            <a:avLst/>
          </a:prstGeom>
          <a:noFill/>
          <a:ln w="9525">
            <a:noFill/>
            <a:miter lim="800000"/>
            <a:headEnd/>
            <a:tailEnd/>
          </a:ln>
          <a:effectLst/>
        </p:spPr>
        <p:txBody>
          <a:bodyPr anchor="ctr"/>
          <a:lstStyle/>
          <a:p>
            <a:pPr algn="ctr"/>
            <a:r>
              <a:rPr lang="en-US" sz="3000" b="1" dirty="0">
                <a:solidFill>
                  <a:srgbClr val="002060"/>
                </a:solidFill>
                <a:latin typeface="Calibri" pitchFamily="34" charset="0"/>
              </a:rPr>
              <a:t>COMPONENTS OF BASE SAS SOFTWARE: CONTINUED</a:t>
            </a:r>
          </a:p>
        </p:txBody>
      </p:sp>
      <p:sp>
        <p:nvSpPr>
          <p:cNvPr id="11269" name="Rectangle 5"/>
          <p:cNvSpPr>
            <a:spLocks noChangeArrowheads="1"/>
          </p:cNvSpPr>
          <p:nvPr/>
        </p:nvSpPr>
        <p:spPr bwMode="auto">
          <a:xfrm>
            <a:off x="457200" y="838200"/>
            <a:ext cx="8229600" cy="19812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None/>
            </a:pPr>
            <a:endParaRPr lang="en-US" sz="2000"/>
          </a:p>
        </p:txBody>
      </p:sp>
      <p:sp>
        <p:nvSpPr>
          <p:cNvPr id="11270" name="Rectangle 6"/>
          <p:cNvSpPr>
            <a:spLocks noChangeArrowheads="1"/>
          </p:cNvSpPr>
          <p:nvPr/>
        </p:nvSpPr>
        <p:spPr bwMode="auto">
          <a:xfrm>
            <a:off x="457200" y="742950"/>
            <a:ext cx="8229600" cy="550545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Font typeface="Wingdings" pitchFamily="2" charset="2"/>
              <a:buAutoNum type="arabicPeriod" startAt="3"/>
            </a:pPr>
            <a:r>
              <a:rPr lang="en-US" sz="2400" dirty="0">
                <a:latin typeface="Calibri" pitchFamily="34" charset="0"/>
              </a:rPr>
              <a:t>A Special Rule for Variable Names</a:t>
            </a:r>
          </a:p>
          <a:p>
            <a:pPr marL="609600" indent="-609600">
              <a:lnSpc>
                <a:spcPct val="90000"/>
              </a:lnSpc>
              <a:spcBef>
                <a:spcPct val="20000"/>
              </a:spcBef>
              <a:buClr>
                <a:schemeClr val="hlink"/>
              </a:buClr>
              <a:buFont typeface="Wingdings" pitchFamily="2" charset="2"/>
              <a:buAutoNum type="arabicPeriod" startAt="3"/>
            </a:pPr>
            <a:endParaRPr lang="en-US" sz="1000" dirty="0">
              <a:latin typeface="Calibri" pitchFamily="34" charset="0"/>
            </a:endParaRPr>
          </a:p>
          <a:p>
            <a:pPr marL="990600" lvl="1" indent="-533400">
              <a:lnSpc>
                <a:spcPct val="90000"/>
              </a:lnSpc>
              <a:spcBef>
                <a:spcPct val="20000"/>
              </a:spcBef>
              <a:buClr>
                <a:schemeClr val="hlink"/>
              </a:buClr>
              <a:buFont typeface="Wingdings" pitchFamily="2" charset="2"/>
              <a:buNone/>
            </a:pPr>
            <a:r>
              <a:rPr lang="en-US" sz="2200" dirty="0">
                <a:latin typeface="Calibri" pitchFamily="34" charset="0"/>
              </a:rPr>
              <a:t> For variable names only, SAS remembers the combination of </a:t>
            </a:r>
            <a:endParaRPr lang="en-US" sz="2200" dirty="0" smtClean="0">
              <a:latin typeface="Calibri" pitchFamily="34" charset="0"/>
            </a:endParaRPr>
          </a:p>
          <a:p>
            <a:pPr marL="990600" lvl="1" indent="-533400">
              <a:lnSpc>
                <a:spcPct val="90000"/>
              </a:lnSpc>
              <a:spcBef>
                <a:spcPct val="20000"/>
              </a:spcBef>
              <a:buClr>
                <a:schemeClr val="hlink"/>
              </a:buClr>
              <a:buFont typeface="Wingdings" pitchFamily="2" charset="2"/>
              <a:buNone/>
            </a:pPr>
            <a:r>
              <a:rPr lang="en-US" sz="2200" dirty="0" smtClean="0">
                <a:latin typeface="Calibri" pitchFamily="34" charset="0"/>
              </a:rPr>
              <a:t>uppercase and </a:t>
            </a:r>
            <a:r>
              <a:rPr lang="en-US" sz="2200" dirty="0">
                <a:latin typeface="Calibri" pitchFamily="34" charset="0"/>
              </a:rPr>
              <a:t>lowercase letters used when the variable was </a:t>
            </a:r>
            <a:endParaRPr lang="en-US" sz="2200" dirty="0" smtClean="0">
              <a:latin typeface="Calibri" pitchFamily="34" charset="0"/>
            </a:endParaRPr>
          </a:p>
          <a:p>
            <a:pPr marL="990600" lvl="1" indent="-533400">
              <a:lnSpc>
                <a:spcPct val="90000"/>
              </a:lnSpc>
              <a:spcBef>
                <a:spcPct val="20000"/>
              </a:spcBef>
              <a:buClr>
                <a:schemeClr val="hlink"/>
              </a:buClr>
              <a:buFont typeface="Wingdings" pitchFamily="2" charset="2"/>
              <a:buNone/>
            </a:pPr>
            <a:r>
              <a:rPr lang="en-US" sz="2200" dirty="0" smtClean="0">
                <a:latin typeface="Calibri" pitchFamily="34" charset="0"/>
              </a:rPr>
              <a:t>created</a:t>
            </a:r>
            <a:r>
              <a:rPr lang="en-US" sz="2200" dirty="0">
                <a:latin typeface="Calibri" pitchFamily="34" charset="0"/>
              </a:rPr>
              <a:t>. Internally, </a:t>
            </a:r>
            <a:r>
              <a:rPr lang="en-US" sz="2200" dirty="0" smtClean="0">
                <a:latin typeface="Calibri" pitchFamily="34" charset="0"/>
              </a:rPr>
              <a:t>the case </a:t>
            </a:r>
            <a:r>
              <a:rPr lang="en-US" sz="2200" dirty="0">
                <a:latin typeface="Calibri" pitchFamily="34" charset="0"/>
              </a:rPr>
              <a:t>does not matter (‘dog’, ‘DOG’, and </a:t>
            </a:r>
            <a:endParaRPr lang="en-US" sz="2200" dirty="0" smtClean="0">
              <a:latin typeface="Calibri" pitchFamily="34" charset="0"/>
            </a:endParaRPr>
          </a:p>
          <a:p>
            <a:pPr marL="990600" lvl="1" indent="-533400">
              <a:lnSpc>
                <a:spcPct val="90000"/>
              </a:lnSpc>
              <a:spcBef>
                <a:spcPct val="20000"/>
              </a:spcBef>
              <a:buClr>
                <a:schemeClr val="hlink"/>
              </a:buClr>
              <a:buFont typeface="Wingdings" pitchFamily="2" charset="2"/>
              <a:buNone/>
            </a:pPr>
            <a:r>
              <a:rPr lang="en-US" sz="2200" dirty="0" smtClean="0">
                <a:latin typeface="Calibri" pitchFamily="34" charset="0"/>
              </a:rPr>
              <a:t>‘</a:t>
            </a:r>
            <a:r>
              <a:rPr lang="en-US" sz="2200" dirty="0">
                <a:latin typeface="Calibri" pitchFamily="34" charset="0"/>
              </a:rPr>
              <a:t>Dog’ represent the </a:t>
            </a:r>
            <a:r>
              <a:rPr lang="en-US" sz="2200" dirty="0" smtClean="0">
                <a:latin typeface="Calibri" pitchFamily="34" charset="0"/>
              </a:rPr>
              <a:t>same variable</a:t>
            </a:r>
            <a:r>
              <a:rPr lang="en-US" sz="2200" dirty="0">
                <a:latin typeface="Calibri" pitchFamily="34" charset="0"/>
              </a:rPr>
              <a:t>). But for printing purposes, SAS </a:t>
            </a:r>
            <a:endParaRPr lang="en-US" sz="2200" dirty="0" smtClean="0">
              <a:latin typeface="Calibri" pitchFamily="34" charset="0"/>
            </a:endParaRPr>
          </a:p>
          <a:p>
            <a:pPr marL="990600" lvl="1" indent="-533400">
              <a:lnSpc>
                <a:spcPct val="90000"/>
              </a:lnSpc>
              <a:spcBef>
                <a:spcPct val="20000"/>
              </a:spcBef>
              <a:buClr>
                <a:schemeClr val="hlink"/>
              </a:buClr>
              <a:buFont typeface="Wingdings" pitchFamily="2" charset="2"/>
              <a:buNone/>
            </a:pPr>
            <a:r>
              <a:rPr lang="en-US" sz="2200" dirty="0" smtClean="0">
                <a:latin typeface="Calibri" pitchFamily="34" charset="0"/>
              </a:rPr>
              <a:t>uses </a:t>
            </a:r>
            <a:r>
              <a:rPr lang="en-US" sz="2200" dirty="0">
                <a:latin typeface="Calibri" pitchFamily="34" charset="0"/>
              </a:rPr>
              <a:t>the initial case of </a:t>
            </a:r>
            <a:r>
              <a:rPr lang="en-US" sz="2200" dirty="0" smtClean="0">
                <a:latin typeface="Calibri" pitchFamily="34" charset="0"/>
              </a:rPr>
              <a:t>each letter</a:t>
            </a:r>
            <a:r>
              <a:rPr lang="en-US" sz="2200" dirty="0">
                <a:latin typeface="Calibri" pitchFamily="34" charset="0"/>
              </a:rPr>
              <a:t>.</a:t>
            </a:r>
          </a:p>
          <a:p>
            <a:pPr marL="990600" lvl="1" indent="-533400">
              <a:lnSpc>
                <a:spcPct val="90000"/>
              </a:lnSpc>
              <a:spcBef>
                <a:spcPct val="20000"/>
              </a:spcBef>
              <a:buClr>
                <a:schemeClr val="hlink"/>
              </a:buClr>
              <a:buFont typeface="Wingdings" pitchFamily="2" charset="2"/>
              <a:buNone/>
            </a:pPr>
            <a:endParaRPr lang="en-US" sz="1200" dirty="0">
              <a:latin typeface="Calibri" pitchFamily="34" charset="0"/>
            </a:endParaRPr>
          </a:p>
          <a:p>
            <a:pPr marL="609600" indent="-609600">
              <a:lnSpc>
                <a:spcPct val="90000"/>
              </a:lnSpc>
              <a:spcBef>
                <a:spcPct val="20000"/>
              </a:spcBef>
              <a:buClr>
                <a:schemeClr val="hlink"/>
              </a:buClr>
              <a:buFont typeface="Wingdings" pitchFamily="2" charset="2"/>
              <a:buNone/>
            </a:pPr>
            <a:r>
              <a:rPr lang="en-US" sz="2600" b="1" u="sng" dirty="0">
                <a:latin typeface="Calibri" pitchFamily="34" charset="0"/>
              </a:rPr>
              <a:t>DATA ANALYSIS AND REPORTING UTILITIES</a:t>
            </a:r>
          </a:p>
          <a:p>
            <a:pPr marL="609600" indent="-609600">
              <a:lnSpc>
                <a:spcPct val="90000"/>
              </a:lnSpc>
              <a:spcBef>
                <a:spcPct val="20000"/>
              </a:spcBef>
              <a:buClr>
                <a:schemeClr val="hlink"/>
              </a:buClr>
              <a:buFont typeface="Wingdings" pitchFamily="2" charset="2"/>
              <a:buAutoNum type="arabicPeriod" startAt="2"/>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Base SAS includes a library of built-in programs known as </a:t>
            </a:r>
            <a:r>
              <a:rPr lang="en-US" sz="2400" i="1" dirty="0">
                <a:latin typeface="Calibri" pitchFamily="34" charset="0"/>
              </a:rPr>
              <a:t>SAS procedures</a:t>
            </a:r>
            <a:r>
              <a:rPr lang="en-US" sz="2400" dirty="0">
                <a:latin typeface="Calibri" pitchFamily="34" charset="0"/>
              </a:rPr>
              <a:t>. SAS procedures analyze data from SAS data sets and produce preprogrammed reports.</a:t>
            </a:r>
          </a:p>
          <a:p>
            <a:pPr marL="609600" indent="-609600">
              <a:lnSpc>
                <a:spcPct val="90000"/>
              </a:lnSpc>
              <a:spcBef>
                <a:spcPct val="20000"/>
              </a:spcBef>
              <a:buClr>
                <a:srgbClr val="C00000"/>
              </a:buClr>
              <a:buFont typeface="Wingdings" pitchFamily="2" charset="2"/>
              <a:buChar char="§"/>
            </a:pPr>
            <a:endParaRPr lang="en-US" sz="1200" dirty="0">
              <a:latin typeface="Calibri" pitchFamily="34" charset="0"/>
            </a:endParaRPr>
          </a:p>
          <a:p>
            <a:pPr marL="609600" indent="-609600">
              <a:lnSpc>
                <a:spcPct val="90000"/>
              </a:lnSpc>
              <a:spcBef>
                <a:spcPct val="20000"/>
              </a:spcBef>
              <a:buClr>
                <a:srgbClr val="C00000"/>
              </a:buClr>
              <a:buFont typeface="Wingdings" pitchFamily="2" charset="2"/>
              <a:buChar char="§"/>
            </a:pPr>
            <a:r>
              <a:rPr lang="en-US" sz="2400" dirty="0">
                <a:latin typeface="Calibri" pitchFamily="34" charset="0"/>
              </a:rPr>
              <a:t>The SAS program in the next slide uses the </a:t>
            </a:r>
            <a:r>
              <a:rPr lang="en-US" sz="2400" b="1" dirty="0">
                <a:solidFill>
                  <a:schemeClr val="accent2"/>
                </a:solidFill>
                <a:latin typeface="Calibri" pitchFamily="34" charset="0"/>
              </a:rPr>
              <a:t>PRINT</a:t>
            </a:r>
            <a:r>
              <a:rPr lang="en-US" sz="2400" dirty="0">
                <a:latin typeface="Calibri" pitchFamily="34" charset="0"/>
              </a:rPr>
              <a:t> procedure to produce a report that displays the values of the variables in the “</a:t>
            </a:r>
            <a:r>
              <a:rPr lang="en-US" sz="2400" dirty="0" err="1">
                <a:latin typeface="Calibri" pitchFamily="34" charset="0"/>
              </a:rPr>
              <a:t>weight_club</a:t>
            </a:r>
            <a:r>
              <a:rPr lang="en-US" sz="2400" dirty="0">
                <a:latin typeface="Calibri" pitchFamily="34" charset="0"/>
              </a:rPr>
              <a:t>” data set.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5395</TotalTime>
  <Words>3869</Words>
  <Application>Microsoft Office PowerPoint</Application>
  <PresentationFormat>On-screen Show (4:3)</PresentationFormat>
  <Paragraphs>1050</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UGA College of Public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Sangwook Kang</dc:creator>
  <cp:lastModifiedBy>College of Liberal Arts and Sciences</cp:lastModifiedBy>
  <cp:revision>28</cp:revision>
  <dcterms:created xsi:type="dcterms:W3CDTF">2008-08-15T18:48:17Z</dcterms:created>
  <dcterms:modified xsi:type="dcterms:W3CDTF">2011-08-29T17:36:57Z</dcterms:modified>
</cp:coreProperties>
</file>