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69" r:id="rId5"/>
    <p:sldId id="258" r:id="rId6"/>
    <p:sldId id="259" r:id="rId7"/>
    <p:sldId id="270" r:id="rId8"/>
    <p:sldId id="261" r:id="rId9"/>
    <p:sldId id="262" r:id="rId10"/>
    <p:sldId id="271" r:id="rId11"/>
    <p:sldId id="263" r:id="rId12"/>
    <p:sldId id="272" r:id="rId13"/>
    <p:sldId id="264" r:id="rId14"/>
    <p:sldId id="266" r:id="rId15"/>
    <p:sldId id="273" r:id="rId16"/>
    <p:sldId id="274" r:id="rId17"/>
    <p:sldId id="268" r:id="rId18"/>
    <p:sldId id="265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AC78"/>
    <a:srgbClr val="BA76D8"/>
    <a:srgbClr val="67E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 autoAdjust="0"/>
    <p:restoredTop sz="95214" autoAdjust="0"/>
  </p:normalViewPr>
  <p:slideViewPr>
    <p:cSldViewPr snapToGrid="0">
      <p:cViewPr>
        <p:scale>
          <a:sx n="125" d="100"/>
          <a:sy n="125" d="100"/>
        </p:scale>
        <p:origin x="-1075" y="-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2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4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0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5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8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1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7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7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7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2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7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3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nizer.com/canvas/w1OvImwAWMQWA" TargetMode="External"/><Relationship Id="rId2" Type="http://schemas.openxmlformats.org/officeDocument/2006/relationships/hyperlink" Target="https://canvanize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08103" y="-15159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3574554-84CF-4FF0-B1BF-553245CC6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6C5E6D3-976B-41A7-B008-5BB4ADF4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7246" y="-1219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5243" y="-12192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89EC4B-2B69-46C2-B005-23BA6B025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5251" y="543285"/>
            <a:ext cx="4430749" cy="2885715"/>
          </a:xfrm>
        </p:spPr>
        <p:txBody>
          <a:bodyPr>
            <a:normAutofit/>
          </a:bodyPr>
          <a:lstStyle/>
          <a:p>
            <a:r>
              <a:rPr lang="es-CO" dirty="0"/>
              <a:t>Modelo CANVAS</a:t>
            </a: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2A8D3863-50D5-4235-9082-36776BF4F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F6881-3962-435B-B6D1-8855C3711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515" b="1"/>
          <a:stretch/>
        </p:blipFill>
        <p:spPr>
          <a:xfrm>
            <a:off x="6601854" y="2313765"/>
            <a:ext cx="4773089" cy="4544235"/>
          </a:xfrm>
          <a:custGeom>
            <a:avLst/>
            <a:gdLst/>
            <a:ahLst/>
            <a:cxnLst/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</p:spPr>
      </p:pic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274096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9306212-88FA-45BF-ABA3-1454AC42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5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AD2B150-81E0-426D-A461-9D73ACEC1465}"/>
              </a:ext>
            </a:extLst>
          </p:cNvPr>
          <p:cNvSpPr txBox="1"/>
          <p:nvPr/>
        </p:nvSpPr>
        <p:spPr>
          <a:xfrm>
            <a:off x="1978457" y="1004670"/>
            <a:ext cx="2764551" cy="424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CO" dirty="0">
                <a:solidFill>
                  <a:srgbClr val="BA76D8"/>
                </a:solidFill>
              </a:rPr>
              <a:t>Tipo de relación con el cliente</a:t>
            </a:r>
            <a:endParaRPr lang="es-CO" dirty="0">
              <a:solidFill>
                <a:srgbClr val="8EAC78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1224727-9387-4AB7-9B34-8BB55A88F24F}"/>
              </a:ext>
            </a:extLst>
          </p:cNvPr>
          <p:cNvSpPr txBox="1"/>
          <p:nvPr/>
        </p:nvSpPr>
        <p:spPr>
          <a:xfrm>
            <a:off x="2194248" y="2665392"/>
            <a:ext cx="3531636" cy="286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CO" sz="1400" dirty="0">
                <a:solidFill>
                  <a:srgbClr val="BA76D8"/>
                </a:solidFill>
              </a:rPr>
              <a:t>Vínculos con los cliente</a:t>
            </a:r>
            <a:endParaRPr lang="es-CO" sz="1400" dirty="0">
              <a:solidFill>
                <a:srgbClr val="8EAC78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4B5827-586D-4F56-9B56-CBA02757FA88}"/>
              </a:ext>
            </a:extLst>
          </p:cNvPr>
          <p:cNvSpPr txBox="1"/>
          <p:nvPr/>
        </p:nvSpPr>
        <p:spPr>
          <a:xfrm>
            <a:off x="6888250" y="2604533"/>
            <a:ext cx="2174671" cy="8097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CO" dirty="0">
                <a:solidFill>
                  <a:srgbClr val="8EAC78"/>
                </a:solidFill>
              </a:rPr>
              <a:t>* Largo Plazo</a:t>
            </a:r>
            <a:br>
              <a:rPr lang="es-CO" dirty="0">
                <a:solidFill>
                  <a:srgbClr val="8EAC78"/>
                </a:solidFill>
              </a:rPr>
            </a:br>
            <a:r>
              <a:rPr lang="es-CO" dirty="0">
                <a:solidFill>
                  <a:srgbClr val="8EAC78"/>
                </a:solidFill>
              </a:rPr>
              <a:t>* Transaccional</a:t>
            </a:r>
            <a:br>
              <a:rPr lang="es-CO" dirty="0">
                <a:solidFill>
                  <a:srgbClr val="8EAC78"/>
                </a:solidFill>
              </a:rPr>
            </a:br>
            <a:endParaRPr lang="es-CO" dirty="0">
              <a:solidFill>
                <a:srgbClr val="8EAC78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47F5D49-ED10-4DD2-A6AA-210BDF6004C6}"/>
              </a:ext>
            </a:extLst>
          </p:cNvPr>
          <p:cNvSpPr txBox="1"/>
          <p:nvPr/>
        </p:nvSpPr>
        <p:spPr>
          <a:xfrm>
            <a:off x="2079448" y="3665177"/>
            <a:ext cx="2764551" cy="52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CO" sz="1400" dirty="0">
                <a:solidFill>
                  <a:srgbClr val="BA76D8"/>
                </a:solidFill>
              </a:rPr>
              <a:t>Ciclo de la relación con el cliente</a:t>
            </a:r>
            <a:endParaRPr lang="es-CO" sz="1400" dirty="0">
              <a:solidFill>
                <a:srgbClr val="8EAC78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FF06881-F402-4FA2-9024-D4E9F0F7F830}"/>
              </a:ext>
            </a:extLst>
          </p:cNvPr>
          <p:cNvSpPr txBox="1"/>
          <p:nvPr/>
        </p:nvSpPr>
        <p:spPr>
          <a:xfrm>
            <a:off x="94763" y="3246001"/>
            <a:ext cx="2504828" cy="420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CO" dirty="0">
                <a:solidFill>
                  <a:srgbClr val="BA76D8"/>
                </a:solidFill>
              </a:rPr>
              <a:t>Perspectivas: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6FEA4B9-1489-4968-8F78-F4514D4B8020}"/>
              </a:ext>
            </a:extLst>
          </p:cNvPr>
          <p:cNvSpPr txBox="1"/>
          <p:nvPr/>
        </p:nvSpPr>
        <p:spPr>
          <a:xfrm>
            <a:off x="6656612" y="385521"/>
            <a:ext cx="2504828" cy="1794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CO" dirty="0">
                <a:solidFill>
                  <a:srgbClr val="8EAC78"/>
                </a:solidFill>
              </a:rPr>
              <a:t>* Directa</a:t>
            </a:r>
            <a:br>
              <a:rPr lang="es-CO" dirty="0">
                <a:solidFill>
                  <a:srgbClr val="8EAC78"/>
                </a:solidFill>
              </a:rPr>
            </a:br>
            <a:r>
              <a:rPr lang="es-CO" dirty="0">
                <a:solidFill>
                  <a:srgbClr val="8EAC78"/>
                </a:solidFill>
              </a:rPr>
              <a:t>* Indirecta</a:t>
            </a:r>
            <a:br>
              <a:rPr lang="es-CO" dirty="0">
                <a:solidFill>
                  <a:srgbClr val="8EAC78"/>
                </a:solidFill>
              </a:rPr>
            </a:br>
            <a:r>
              <a:rPr lang="es-CO" dirty="0">
                <a:solidFill>
                  <a:srgbClr val="8EAC78"/>
                </a:solidFill>
              </a:rPr>
              <a:t>* Individualizada</a:t>
            </a:r>
            <a:br>
              <a:rPr lang="es-CO" dirty="0">
                <a:solidFill>
                  <a:srgbClr val="8EAC78"/>
                </a:solidFill>
              </a:rPr>
            </a:br>
            <a:r>
              <a:rPr lang="es-CO" dirty="0">
                <a:solidFill>
                  <a:srgbClr val="8EAC78"/>
                </a:solidFill>
              </a:rPr>
              <a:t>* Automatizada</a:t>
            </a:r>
            <a:br>
              <a:rPr lang="es-CO" dirty="0">
                <a:solidFill>
                  <a:srgbClr val="8EAC78"/>
                </a:solidFill>
              </a:rPr>
            </a:br>
            <a:r>
              <a:rPr lang="es-CO" dirty="0">
                <a:solidFill>
                  <a:srgbClr val="8EAC78"/>
                </a:solidFill>
              </a:rPr>
              <a:t>* Colectiva</a:t>
            </a:r>
            <a:br>
              <a:rPr lang="es-CO" dirty="0">
                <a:solidFill>
                  <a:srgbClr val="8EAC78"/>
                </a:solidFill>
              </a:rPr>
            </a:br>
            <a:r>
              <a:rPr lang="es-CO" dirty="0">
                <a:solidFill>
                  <a:srgbClr val="8EAC78"/>
                </a:solidFill>
              </a:rPr>
              <a:t>* Autoservicio</a:t>
            </a:r>
            <a:br>
              <a:rPr lang="es-CO" dirty="0">
                <a:solidFill>
                  <a:srgbClr val="8EAC78"/>
                </a:solidFill>
              </a:rPr>
            </a:br>
            <a:r>
              <a:rPr lang="es-CO" dirty="0">
                <a:solidFill>
                  <a:srgbClr val="8EAC78"/>
                </a:solidFill>
              </a:rPr>
              <a:t>* Mediante terceros</a:t>
            </a:r>
            <a:br>
              <a:rPr lang="es-CO" dirty="0">
                <a:solidFill>
                  <a:srgbClr val="8EAC78"/>
                </a:solidFill>
              </a:rPr>
            </a:br>
            <a:r>
              <a:rPr lang="es-CO" dirty="0">
                <a:solidFill>
                  <a:srgbClr val="8EAC78"/>
                </a:solidFill>
              </a:rPr>
              <a:t>* Co-Creación</a:t>
            </a:r>
            <a:br>
              <a:rPr lang="es-CO" dirty="0">
                <a:solidFill>
                  <a:srgbClr val="8EAC78"/>
                </a:solidFill>
              </a:rPr>
            </a:br>
            <a:endParaRPr lang="es-CO" dirty="0">
              <a:solidFill>
                <a:srgbClr val="8EAC78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B0E4812-7D24-4C6E-867D-189F8D9EC002}"/>
              </a:ext>
            </a:extLst>
          </p:cNvPr>
          <p:cNvSpPr txBox="1"/>
          <p:nvPr/>
        </p:nvSpPr>
        <p:spPr>
          <a:xfrm>
            <a:off x="6820986" y="3568067"/>
            <a:ext cx="2504829" cy="1016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CO" dirty="0">
                <a:solidFill>
                  <a:srgbClr val="8EAC78"/>
                </a:solidFill>
              </a:rPr>
              <a:t>* Adquisición</a:t>
            </a:r>
            <a:br>
              <a:rPr lang="es-CO" dirty="0">
                <a:solidFill>
                  <a:srgbClr val="8EAC78"/>
                </a:solidFill>
              </a:rPr>
            </a:br>
            <a:r>
              <a:rPr lang="es-CO" dirty="0">
                <a:solidFill>
                  <a:srgbClr val="8EAC78"/>
                </a:solidFill>
              </a:rPr>
              <a:t>* Retención</a:t>
            </a:r>
            <a:br>
              <a:rPr lang="es-CO" dirty="0">
                <a:solidFill>
                  <a:srgbClr val="8EAC78"/>
                </a:solidFill>
              </a:rPr>
            </a:br>
            <a:r>
              <a:rPr lang="es-CO" dirty="0">
                <a:solidFill>
                  <a:srgbClr val="8EAC78"/>
                </a:solidFill>
              </a:rPr>
              <a:t>* Venta Cruzada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s-CO" dirty="0">
                <a:solidFill>
                  <a:srgbClr val="8EAC78"/>
                </a:solidFill>
              </a:rPr>
            </a:br>
            <a:endParaRPr lang="es-CO" dirty="0">
              <a:solidFill>
                <a:srgbClr val="8EAC78"/>
              </a:solidFill>
            </a:endParaRPr>
          </a:p>
        </p:txBody>
      </p:sp>
      <p:sp>
        <p:nvSpPr>
          <p:cNvPr id="18" name="Abrir llave 17">
            <a:extLst>
              <a:ext uri="{FF2B5EF4-FFF2-40B4-BE49-F238E27FC236}">
                <a16:creationId xmlns:a16="http://schemas.microsoft.com/office/drawing/2014/main" id="{A12DE346-3EBC-4357-9FCC-F2C6008D0388}"/>
              </a:ext>
            </a:extLst>
          </p:cNvPr>
          <p:cNvSpPr/>
          <p:nvPr/>
        </p:nvSpPr>
        <p:spPr>
          <a:xfrm>
            <a:off x="1590293" y="270217"/>
            <a:ext cx="776329" cy="63137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F04F232-24FE-4417-8298-402A7F2DE24F}"/>
              </a:ext>
            </a:extLst>
          </p:cNvPr>
          <p:cNvCxnSpPr/>
          <p:nvPr/>
        </p:nvCxnSpPr>
        <p:spPr>
          <a:xfrm>
            <a:off x="4727152" y="1121228"/>
            <a:ext cx="1665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9D2E782-0EE7-4F32-9F49-24B058C2D8EF}"/>
              </a:ext>
            </a:extLst>
          </p:cNvPr>
          <p:cNvCxnSpPr/>
          <p:nvPr/>
        </p:nvCxnSpPr>
        <p:spPr>
          <a:xfrm>
            <a:off x="4560899" y="2764966"/>
            <a:ext cx="2198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BFCF78B-FAA1-4CB3-B031-18CC55F9F45B}"/>
              </a:ext>
            </a:extLst>
          </p:cNvPr>
          <p:cNvCxnSpPr>
            <a:cxnSpLocks/>
          </p:cNvCxnSpPr>
          <p:nvPr/>
        </p:nvCxnSpPr>
        <p:spPr>
          <a:xfrm>
            <a:off x="4871353" y="3767775"/>
            <a:ext cx="1785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FFC8DB5-8A0F-4B41-9226-6AC8587641AB}"/>
              </a:ext>
            </a:extLst>
          </p:cNvPr>
          <p:cNvSpPr txBox="1"/>
          <p:nvPr/>
        </p:nvSpPr>
        <p:spPr>
          <a:xfrm>
            <a:off x="2961333" y="4288045"/>
            <a:ext cx="2764551" cy="52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s-CO" sz="1400" dirty="0">
              <a:solidFill>
                <a:srgbClr val="8EAC78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CDA3EBE-C14F-48FF-9DC9-F3061FABCF62}"/>
              </a:ext>
            </a:extLst>
          </p:cNvPr>
          <p:cNvSpPr txBox="1"/>
          <p:nvPr/>
        </p:nvSpPr>
        <p:spPr>
          <a:xfrm>
            <a:off x="2183427" y="5216438"/>
            <a:ext cx="2764551" cy="52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MX" sz="1400" dirty="0">
                <a:solidFill>
                  <a:srgbClr val="BA76D8"/>
                </a:solidFill>
              </a:rPr>
              <a:t>Cómo elegir la mejor relación con el cliente</a:t>
            </a:r>
            <a:endParaRPr lang="es-CO" sz="1400" dirty="0">
              <a:solidFill>
                <a:srgbClr val="BA76D8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DE2A390F-42F6-4382-B68A-EADD8CDDE5BC}"/>
              </a:ext>
            </a:extLst>
          </p:cNvPr>
          <p:cNvCxnSpPr>
            <a:cxnSpLocks/>
          </p:cNvCxnSpPr>
          <p:nvPr/>
        </p:nvCxnSpPr>
        <p:spPr>
          <a:xfrm>
            <a:off x="5012868" y="5313319"/>
            <a:ext cx="1785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AFB375F-E358-4585-88EE-D3E05DFD7D93}"/>
              </a:ext>
            </a:extLst>
          </p:cNvPr>
          <p:cNvSpPr txBox="1"/>
          <p:nvPr/>
        </p:nvSpPr>
        <p:spPr>
          <a:xfrm>
            <a:off x="6843846" y="4610566"/>
            <a:ext cx="4321628" cy="2422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MX" dirty="0">
                <a:solidFill>
                  <a:srgbClr val="8EAC78"/>
                </a:solidFill>
              </a:rPr>
              <a:t>¿Cuál es la mejor relación para llegar al cliente de la manera en que deseamos?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MX" dirty="0">
                <a:solidFill>
                  <a:srgbClr val="8EAC78"/>
                </a:solidFill>
              </a:rPr>
              <a:t>¿Cuál es el mejor método para integrar la propuesta de valor con los hábitos de nuestros clientes?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MX" dirty="0">
                <a:solidFill>
                  <a:srgbClr val="8EAC78"/>
                </a:solidFill>
              </a:rPr>
              <a:t>¿Cuál es la relación que causará mayor impacto en el mercado?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MX" dirty="0">
                <a:solidFill>
                  <a:srgbClr val="8EAC78"/>
                </a:solidFill>
              </a:rPr>
              <a:t>¿Qué tipo de relación se adapta mejor a las necesidades de los clientes?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s-CO" dirty="0">
                <a:solidFill>
                  <a:srgbClr val="8EAC78"/>
                </a:solidFill>
              </a:rPr>
            </a:br>
            <a:endParaRPr lang="es-CO" dirty="0">
              <a:solidFill>
                <a:srgbClr val="8EAC78"/>
              </a:solidFill>
            </a:endParaRPr>
          </a:p>
        </p:txBody>
      </p:sp>
      <p:sp>
        <p:nvSpPr>
          <p:cNvPr id="33" name="Abrir corchete 32">
            <a:extLst>
              <a:ext uri="{FF2B5EF4-FFF2-40B4-BE49-F238E27FC236}">
                <a16:creationId xmlns:a16="http://schemas.microsoft.com/office/drawing/2014/main" id="{208178CC-08D7-4F87-AE43-4F423B9EE196}"/>
              </a:ext>
            </a:extLst>
          </p:cNvPr>
          <p:cNvSpPr/>
          <p:nvPr/>
        </p:nvSpPr>
        <p:spPr>
          <a:xfrm>
            <a:off x="6656612" y="270217"/>
            <a:ext cx="206405" cy="161718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Abrir corchete 33">
            <a:extLst>
              <a:ext uri="{FF2B5EF4-FFF2-40B4-BE49-F238E27FC236}">
                <a16:creationId xmlns:a16="http://schemas.microsoft.com/office/drawing/2014/main" id="{D3D4B6D5-03CD-4CC2-A142-7C564BCAABB8}"/>
              </a:ext>
            </a:extLst>
          </p:cNvPr>
          <p:cNvSpPr/>
          <p:nvPr/>
        </p:nvSpPr>
        <p:spPr>
          <a:xfrm>
            <a:off x="6891743" y="2571956"/>
            <a:ext cx="45719" cy="58531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Abrir corchete 34">
            <a:extLst>
              <a:ext uri="{FF2B5EF4-FFF2-40B4-BE49-F238E27FC236}">
                <a16:creationId xmlns:a16="http://schemas.microsoft.com/office/drawing/2014/main" id="{C33D0EE6-E78C-43F7-8504-84844BD9E633}"/>
              </a:ext>
            </a:extLst>
          </p:cNvPr>
          <p:cNvSpPr/>
          <p:nvPr/>
        </p:nvSpPr>
        <p:spPr>
          <a:xfrm>
            <a:off x="6843846" y="3534308"/>
            <a:ext cx="141515" cy="59379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Abrir corchete 35">
            <a:extLst>
              <a:ext uri="{FF2B5EF4-FFF2-40B4-BE49-F238E27FC236}">
                <a16:creationId xmlns:a16="http://schemas.microsoft.com/office/drawing/2014/main" id="{264CF440-6AA1-40D9-AC24-283A324F2D03}"/>
              </a:ext>
            </a:extLst>
          </p:cNvPr>
          <p:cNvSpPr/>
          <p:nvPr/>
        </p:nvSpPr>
        <p:spPr>
          <a:xfrm>
            <a:off x="6843846" y="4435649"/>
            <a:ext cx="141515" cy="222640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746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53E87E6-C770-4B4A-BA65-C99C320790C3}"/>
              </a:ext>
            </a:extLst>
          </p:cNvPr>
          <p:cNvSpPr txBox="1"/>
          <p:nvPr/>
        </p:nvSpPr>
        <p:spPr>
          <a:xfrm>
            <a:off x="1861854" y="633046"/>
            <a:ext cx="4834021" cy="1314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40DF479-CEC4-4712-9267-BB25B10C8EF5}"/>
              </a:ext>
            </a:extLst>
          </p:cNvPr>
          <p:cNvSpPr txBox="1"/>
          <p:nvPr/>
        </p:nvSpPr>
        <p:spPr>
          <a:xfrm>
            <a:off x="591832" y="2770758"/>
            <a:ext cx="4834021" cy="987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CO" b="0" i="0" dirty="0">
                <a:effectLst/>
              </a:rPr>
              <a:t>La fuente de ingreso tiene que permitir que la empresa sea rentable, pero siempre ser acorde con lo que pide el consumidor.</a:t>
            </a:r>
            <a:endParaRPr lang="es-CO" dirty="0"/>
          </a:p>
        </p:txBody>
      </p:sp>
      <p:pic>
        <p:nvPicPr>
          <p:cNvPr id="5122" name="Picture 2" descr="Define la estructura de ingresos de tu modelo de negocio">
            <a:extLst>
              <a:ext uri="{FF2B5EF4-FFF2-40B4-BE49-F238E27FC236}">
                <a16:creationId xmlns:a16="http://schemas.microsoft.com/office/drawing/2014/main" id="{BD9B50D7-1B42-49F8-AEB6-60848367C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5473" y="3368997"/>
            <a:ext cx="4072815" cy="190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3F4947F1-A5F5-4BF0-92A8-7B73DDAF2525}"/>
              </a:ext>
            </a:extLst>
          </p:cNvPr>
          <p:cNvSpPr txBox="1"/>
          <p:nvPr/>
        </p:nvSpPr>
        <p:spPr>
          <a:xfrm>
            <a:off x="1861854" y="79047"/>
            <a:ext cx="88914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600" b="1" dirty="0">
                <a:solidFill>
                  <a:srgbClr val="8EAC78"/>
                </a:solidFill>
                <a:latin typeface="Curlz MT" panose="04040404050702020202" pitchFamily="82" charset="0"/>
              </a:rPr>
              <a:t>Fuentes de ingreso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6411E12-73C2-4C20-B23E-D115E5FA0B5D}"/>
              </a:ext>
            </a:extLst>
          </p:cNvPr>
          <p:cNvSpPr txBox="1"/>
          <p:nvPr/>
        </p:nvSpPr>
        <p:spPr>
          <a:xfrm>
            <a:off x="2232252" y="1516864"/>
            <a:ext cx="6225948" cy="9240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CO" b="0" i="0" dirty="0">
                <a:effectLst/>
              </a:rPr>
              <a:t>Las fuentes de ingresos hacen referencia principalmente a las tareas o actividades que realiza tu empresa para generar entradas de dinero.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MX" dirty="0"/>
              <a:t>Constituyen todas aquellas formas o estrategias para obtener dinero del segmento de clientes. 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E21663-97A5-44DD-97D4-87F0403A111F}"/>
              </a:ext>
            </a:extLst>
          </p:cNvPr>
          <p:cNvSpPr txBox="1"/>
          <p:nvPr/>
        </p:nvSpPr>
        <p:spPr>
          <a:xfrm>
            <a:off x="4662226" y="6346145"/>
            <a:ext cx="5146493" cy="43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CO" b="0" i="0" dirty="0">
                <a:effectLst/>
              </a:rPr>
              <a:t>¿Están generando sus ingresos de las mejor forma?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A243186-EFCF-4830-AC76-C254A6F38E59}"/>
              </a:ext>
            </a:extLst>
          </p:cNvPr>
          <p:cNvSpPr txBox="1"/>
          <p:nvPr/>
        </p:nvSpPr>
        <p:spPr>
          <a:xfrm>
            <a:off x="83757" y="4132463"/>
            <a:ext cx="5146493" cy="9240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CO" dirty="0"/>
              <a:t>Las fuentes de ingresos son el resultado de las elecciones en los bloques de propuesta de valor, segmentos de clientes, canales y relaciones con clientes.</a:t>
            </a:r>
          </a:p>
        </p:txBody>
      </p:sp>
    </p:spTree>
    <p:extLst>
      <p:ext uri="{BB962C8B-B14F-4D97-AF65-F5344CB8AC3E}">
        <p14:creationId xmlns:p14="http://schemas.microsoft.com/office/powerpoint/2010/main" val="4195157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4C6AE4F-6D6C-47B7-8510-A19C414E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619" y="924223"/>
            <a:ext cx="5217173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_tradnl" sz="1800" dirty="0"/>
              <a:t>Venta de activos (ejemplo: unidades de electrodomésticos vendidos)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1800" dirty="0"/>
              <a:t>Cargo por uso (ejemplo: número de noches en un hotel)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1800" dirty="0"/>
              <a:t>Cuota de suscripción (ejemplo: gimnasios)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1800" dirty="0"/>
              <a:t>Préstamo, alquiler o leasing (ejemplo: Airbnb)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1800" dirty="0"/>
              <a:t>Licenciamiento (ejemplo: Office 365)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1800" dirty="0"/>
              <a:t>Cargo de corretaje (ejemplo: agente inmobiliario)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1800" dirty="0"/>
              <a:t>Publicidad (ejemplo: juegos de celular gratuitos)</a:t>
            </a: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33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6148" name="Picture 4" descr="CanvasWELCOME by jaramillodelacruzjoseenrique on emaze">
            <a:extLst>
              <a:ext uri="{FF2B5EF4-FFF2-40B4-BE49-F238E27FC236}">
                <a16:creationId xmlns:a16="http://schemas.microsoft.com/office/drawing/2014/main" id="{FF3E8CDE-C9B3-44D2-BB46-D2635B274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1758" y="1955986"/>
            <a:ext cx="4135530" cy="281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74DC728-4EB2-4D13-AC68-0E3AD39E45C0}"/>
              </a:ext>
            </a:extLst>
          </p:cNvPr>
          <p:cNvSpPr txBox="1"/>
          <p:nvPr/>
        </p:nvSpPr>
        <p:spPr>
          <a:xfrm>
            <a:off x="6061983" y="1801786"/>
            <a:ext cx="4910818" cy="397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CO" b="0" i="0" dirty="0">
                <a:effectLst/>
              </a:rPr>
              <a:t>Los recursos claves de la empresa se identifican por </a:t>
            </a:r>
            <a:r>
              <a:rPr lang="es-CO" dirty="0"/>
              <a:t>los recursos que permite </a:t>
            </a:r>
            <a:r>
              <a:rPr lang="es-CO" b="0" i="0" dirty="0">
                <a:effectLst/>
              </a:rPr>
              <a:t>crear y ofrecer una propuesta de valor que lleguen al segmento de clientes y generan ingresos. </a:t>
            </a:r>
            <a:endParaRPr lang="es-CO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CO" b="0" i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CO" dirty="0"/>
              <a:t>Estos recursos pueden ser: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CO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BA76D8"/>
                </a:solidFill>
              </a:rPr>
              <a:t>Físicos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rgbClr val="BA76D8"/>
                </a:solidFill>
                <a:effectLst/>
              </a:rPr>
              <a:t>Intelectuales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BA76D8"/>
                </a:solidFill>
              </a:rPr>
              <a:t>Financieros</a:t>
            </a:r>
            <a:endParaRPr lang="es-CO" b="0" i="0" dirty="0">
              <a:solidFill>
                <a:srgbClr val="BA76D8"/>
              </a:solidFill>
              <a:effectLst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BA76D8"/>
                </a:solidFill>
              </a:rPr>
              <a:t>Humanos</a:t>
            </a:r>
            <a:endParaRPr lang="es-CO" b="0" i="0" dirty="0">
              <a:solidFill>
                <a:srgbClr val="BA76D8"/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CO" b="0" i="0" dirty="0">
                <a:effectLst/>
              </a:rPr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F2C158A-6380-447F-ACA3-EDAA2358B30B}"/>
              </a:ext>
            </a:extLst>
          </p:cNvPr>
          <p:cNvSpPr txBox="1"/>
          <p:nvPr/>
        </p:nvSpPr>
        <p:spPr>
          <a:xfrm>
            <a:off x="1511390" y="346895"/>
            <a:ext cx="88914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600" b="1" dirty="0">
                <a:solidFill>
                  <a:srgbClr val="8EAC78"/>
                </a:solidFill>
                <a:latin typeface="Curlz MT" panose="04040404050702020202" pitchFamily="82" charset="0"/>
              </a:rPr>
              <a:t>Recursos Clave</a:t>
            </a:r>
          </a:p>
        </p:txBody>
      </p:sp>
    </p:spTree>
    <p:extLst>
      <p:ext uri="{BB962C8B-B14F-4D97-AF65-F5344CB8AC3E}">
        <p14:creationId xmlns:p14="http://schemas.microsoft.com/office/powerpoint/2010/main" val="192690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7172" name="Oval 73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3" name="Oval 74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77" name="Oval 76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7174" name="Freeform: Shape 79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175" name="Freeform: Shape 80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7170" name="Picture 2" descr="🥇 LIENZO CANVAS - Cómo aplicarlo en restaurantes y gastronomía | GERMÁN DE  BONIS">
            <a:extLst>
              <a:ext uri="{FF2B5EF4-FFF2-40B4-BE49-F238E27FC236}">
                <a16:creationId xmlns:a16="http://schemas.microsoft.com/office/drawing/2014/main" id="{BF30E38F-3E8C-4D89-903C-AF500303D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9077" y="2495616"/>
            <a:ext cx="3217333" cy="195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176" name="Freeform: Shape 83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77" name="Freeform: Shape 84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78" name="Freeform: Shape 85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79" name="Freeform: Shape 86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0" name="Freeform: Shape 87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9BC67F76-14BD-4752-8AB7-BCE0A6D1BB9F}"/>
              </a:ext>
            </a:extLst>
          </p:cNvPr>
          <p:cNvSpPr txBox="1"/>
          <p:nvPr/>
        </p:nvSpPr>
        <p:spPr>
          <a:xfrm>
            <a:off x="6234868" y="1820369"/>
            <a:ext cx="52171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CO" dirty="0"/>
              <a:t>Describe aquellas cosas que debe llevar a cabo para hacer que su modelo de negocio funcione.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CO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MX" dirty="0"/>
              <a:t>Son imprescindibles para crear y ofrecer propuestas de valor, llegar a los mercados, mantener relaciones con los clientes y generar ingresos. Utilizando la propuesta de valor más importante, los canales de distribución y las relaciones con los clientes, se definen las actividades necesarias para entregar la oferta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BD9A61D-FA01-492F-92C0-29758B8D05FB}"/>
              </a:ext>
            </a:extLst>
          </p:cNvPr>
          <p:cNvSpPr txBox="1"/>
          <p:nvPr/>
        </p:nvSpPr>
        <p:spPr>
          <a:xfrm>
            <a:off x="1789125" y="-5671"/>
            <a:ext cx="88914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600" b="1" dirty="0">
                <a:solidFill>
                  <a:srgbClr val="8EAC78"/>
                </a:solidFill>
                <a:latin typeface="Curlz MT" panose="04040404050702020202" pitchFamily="82" charset="0"/>
              </a:rPr>
              <a:t>Actividades clave</a:t>
            </a:r>
          </a:p>
        </p:txBody>
      </p:sp>
    </p:spTree>
    <p:extLst>
      <p:ext uri="{BB962C8B-B14F-4D97-AF65-F5344CB8AC3E}">
        <p14:creationId xmlns:p14="http://schemas.microsoft.com/office/powerpoint/2010/main" val="15669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s">
            <a:extLst>
              <a:ext uri="{FF2B5EF4-FFF2-40B4-BE49-F238E27FC236}">
                <a16:creationId xmlns:a16="http://schemas.microsoft.com/office/drawing/2014/main" id="{2DED728C-B35D-420D-8345-F5AFA9E4E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15" y="3722914"/>
            <a:ext cx="2780050" cy="239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4B1A5A5-F6A3-4D0D-9143-BF7BDFE6DF27}"/>
              </a:ext>
            </a:extLst>
          </p:cNvPr>
          <p:cNvSpPr txBox="1"/>
          <p:nvPr/>
        </p:nvSpPr>
        <p:spPr>
          <a:xfrm>
            <a:off x="4180114" y="1883229"/>
            <a:ext cx="42780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Las actividades claves se dividen en tres diferentes y muy específicas características como:</a:t>
            </a:r>
          </a:p>
          <a:p>
            <a:endParaRPr lang="es-MX" dirty="0"/>
          </a:p>
          <a:p>
            <a:pPr marL="342900" indent="-342900">
              <a:buAutoNum type="arabicPeriod"/>
            </a:pPr>
            <a:r>
              <a:rPr lang="es-MX" dirty="0">
                <a:solidFill>
                  <a:srgbClr val="8EAC78"/>
                </a:solidFill>
              </a:rPr>
              <a:t>Producción</a:t>
            </a:r>
          </a:p>
          <a:p>
            <a:pPr marL="342900" indent="-342900">
              <a:buAutoNum type="arabicPeriod"/>
            </a:pPr>
            <a:r>
              <a:rPr lang="es-MX" dirty="0">
                <a:solidFill>
                  <a:srgbClr val="8EAC78"/>
                </a:solidFill>
              </a:rPr>
              <a:t>Resolución de problemas </a:t>
            </a:r>
          </a:p>
          <a:p>
            <a:pPr marL="342900" indent="-342900">
              <a:buAutoNum type="arabicPeriod"/>
            </a:pPr>
            <a:r>
              <a:rPr lang="es-MX" dirty="0">
                <a:solidFill>
                  <a:srgbClr val="8EAC78"/>
                </a:solidFill>
              </a:rPr>
              <a:t>Plataforma/Red</a:t>
            </a:r>
            <a:endParaRPr lang="es-CO" dirty="0">
              <a:solidFill>
                <a:srgbClr val="8EAC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112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E21FE7-C859-4C40-AAB9-05C994892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74" name="Graphic 212">
              <a:extLst>
                <a:ext uri="{FF2B5EF4-FFF2-40B4-BE49-F238E27FC236}">
                  <a16:creationId xmlns:a16="http://schemas.microsoft.com/office/drawing/2014/main" id="{52D7FCC1-2D52-49CE-A986-EE6E0CA64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5" name="Graphic 212">
              <a:extLst>
                <a:ext uri="{FF2B5EF4-FFF2-40B4-BE49-F238E27FC236}">
                  <a16:creationId xmlns:a16="http://schemas.microsoft.com/office/drawing/2014/main" id="{28C3CACD-E5A7-4AAC-AE47-75CF7D30F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844092C9-002A-45F9-A7F5-B5A1C57B1502}"/>
              </a:ext>
            </a:extLst>
          </p:cNvPr>
          <p:cNvSpPr txBox="1"/>
          <p:nvPr/>
        </p:nvSpPr>
        <p:spPr>
          <a:xfrm>
            <a:off x="227367" y="1546476"/>
            <a:ext cx="5217173" cy="131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CO" dirty="0"/>
              <a:t>Un socio clave nos aporta un valor que nos sirve para diferenciarnos, contiene la relación de personas, empresas, organizaciones que tiene relación directa con las actividades de tu negocio 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78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9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9218" name="Picture 2" descr="Como elaborar un modelo canvas - Juan Gabriel Gomila">
            <a:extLst>
              <a:ext uri="{FF2B5EF4-FFF2-40B4-BE49-F238E27FC236}">
                <a16:creationId xmlns:a16="http://schemas.microsoft.com/office/drawing/2014/main" id="{4B573F01-CA0E-48ED-880E-624869773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082" y="1994968"/>
            <a:ext cx="5420711" cy="225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86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87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2734A234-CE16-419F-BC52-8F7617A9B266}"/>
              </a:ext>
            </a:extLst>
          </p:cNvPr>
          <p:cNvSpPr txBox="1"/>
          <p:nvPr/>
        </p:nvSpPr>
        <p:spPr>
          <a:xfrm>
            <a:off x="594239" y="3356876"/>
            <a:ext cx="5886705" cy="146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PODEMOS IDENTIFICAR A NUESTROS SOCIOS CLAVE?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</a:t>
            </a:r>
            <a:r>
              <a:rPr lang="es-MX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QUÉ TIPO DE ALIANZA VAMOS A ESTABLECE?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0EEB702-3A95-43C4-BC08-6A5021226EE3}"/>
              </a:ext>
            </a:extLst>
          </p:cNvPr>
          <p:cNvSpPr txBox="1"/>
          <p:nvPr/>
        </p:nvSpPr>
        <p:spPr>
          <a:xfrm>
            <a:off x="213835" y="5094141"/>
            <a:ext cx="3126775" cy="131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CO" dirty="0"/>
              <a:t>Alianzas estratégicas entre empresas no competidoras.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4AF572E-4E3F-4A01-B16C-3CAE11883FDA}"/>
              </a:ext>
            </a:extLst>
          </p:cNvPr>
          <p:cNvSpPr txBox="1"/>
          <p:nvPr/>
        </p:nvSpPr>
        <p:spPr>
          <a:xfrm>
            <a:off x="3340610" y="5058809"/>
            <a:ext cx="3630932" cy="884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MX" dirty="0"/>
              <a:t>Alianzas con competidores:  competencia cooperativa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83C8CFE-D737-4060-ABB5-A542373FFAFA}"/>
              </a:ext>
            </a:extLst>
          </p:cNvPr>
          <p:cNvSpPr txBox="1"/>
          <p:nvPr/>
        </p:nvSpPr>
        <p:spPr>
          <a:xfrm>
            <a:off x="6662023" y="4678563"/>
            <a:ext cx="5217173" cy="131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s-CO" dirty="0"/>
          </a:p>
        </p:txBody>
      </p:sp>
      <p:sp>
        <p:nvSpPr>
          <p:cNvPr id="431" name="CuadroTexto 430">
            <a:extLst>
              <a:ext uri="{FF2B5EF4-FFF2-40B4-BE49-F238E27FC236}">
                <a16:creationId xmlns:a16="http://schemas.microsoft.com/office/drawing/2014/main" id="{74289485-05B3-41D5-92C6-B7180FE5AFCE}"/>
              </a:ext>
            </a:extLst>
          </p:cNvPr>
          <p:cNvSpPr txBox="1"/>
          <p:nvPr/>
        </p:nvSpPr>
        <p:spPr>
          <a:xfrm>
            <a:off x="6662023" y="50839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Alianza con proveedores clave.</a:t>
            </a:r>
          </a:p>
        </p:txBody>
      </p:sp>
    </p:spTree>
    <p:extLst>
      <p:ext uri="{BB962C8B-B14F-4D97-AF65-F5344CB8AC3E}">
        <p14:creationId xmlns:p14="http://schemas.microsoft.com/office/powerpoint/2010/main" val="3285358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44274DF-E8B2-4C42-B3E1-C7244F633967}"/>
              </a:ext>
            </a:extLst>
          </p:cNvPr>
          <p:cNvSpPr txBox="1"/>
          <p:nvPr/>
        </p:nvSpPr>
        <p:spPr>
          <a:xfrm>
            <a:off x="6621521" y="282800"/>
            <a:ext cx="4716231" cy="12886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/>
            <a:r>
              <a:rPr lang="es-CO" sz="4400" b="1" dirty="0">
                <a:solidFill>
                  <a:srgbClr val="8EAC78"/>
                </a:solidFill>
                <a:latin typeface="Curlz MT" panose="04040404050702020202" pitchFamily="82" charset="0"/>
              </a:rPr>
              <a:t>ESTRUCTURA DE COSTOS</a:t>
            </a:r>
          </a:p>
        </p:txBody>
      </p:sp>
      <p:pic>
        <p:nvPicPr>
          <p:cNvPr id="10242" name="Picture 2" descr="La estructura de costes de tu empresa">
            <a:extLst>
              <a:ext uri="{FF2B5EF4-FFF2-40B4-BE49-F238E27FC236}">
                <a16:creationId xmlns:a16="http://schemas.microsoft.com/office/drawing/2014/main" id="{95EA9E0F-0E1F-4792-A9D4-B5B3EAB99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248" y="674484"/>
            <a:ext cx="4763801" cy="222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B22DF5E2-0CD7-4BEC-8FBD-DD7AC1DEC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35537" y="618698"/>
            <a:ext cx="365021" cy="365021"/>
            <a:chOff x="149345" y="10991595"/>
            <a:chExt cx="365021" cy="365021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37C701E-5151-4086-9CF2-7F44AA38A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9345" y="10991595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656C08E-A84B-4C76-9D3B-46237B5A9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9345" y="10991595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0244" name="Picture 4">
            <a:extLst>
              <a:ext uri="{FF2B5EF4-FFF2-40B4-BE49-F238E27FC236}">
                <a16:creationId xmlns:a16="http://schemas.microsoft.com/office/drawing/2014/main" id="{D998E155-0AA9-49C6-B026-C0C42035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248" y="4037784"/>
            <a:ext cx="6242232" cy="222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aphic 4">
            <a:extLst>
              <a:ext uri="{FF2B5EF4-FFF2-40B4-BE49-F238E27FC236}">
                <a16:creationId xmlns:a16="http://schemas.microsoft.com/office/drawing/2014/main" id="{72FB3F6E-946C-4B30-8EAA-64FA3056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88" y="5091324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820447A-FA0D-448D-8513-13647DCEE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80F5A0F-E8FC-415B-BA7F-74C42D42C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77443A5-2061-492B-AFF5-658AB7E7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276C0A3-C877-457C-917D-473FABC9E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9808886-A26A-41C2-9401-727236349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FB169C8-A66F-4AEC-BBEE-4DEBBE844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EC418CD-F215-459D-8919-D5B5194EB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E034A84-840E-429B-9A4F-ECC31AB6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D050DBA-8800-4A73-84C0-34DC71A6B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D4BF35D-BFFA-45A5-8081-FEDD30757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6B354BD-25DC-42A0-9CE7-824686810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52C4A08-6644-42B7-8237-2AD5F0041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1D58C06-A184-4272-9824-2F0853518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F5BE4547-F9F0-41BA-AB41-8E33EA689F46}"/>
              </a:ext>
            </a:extLst>
          </p:cNvPr>
          <p:cNvSpPr txBox="1"/>
          <p:nvPr/>
        </p:nvSpPr>
        <p:spPr>
          <a:xfrm>
            <a:off x="6905738" y="1557874"/>
            <a:ext cx="47162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identificar</a:t>
            </a:r>
            <a:r>
              <a:rPr lang="en-US" dirty="0"/>
              <a:t> los </a:t>
            </a:r>
            <a:r>
              <a:rPr lang="en-US" dirty="0" err="1"/>
              <a:t>costes</a:t>
            </a:r>
            <a:r>
              <a:rPr lang="en-US" dirty="0"/>
              <a:t>, </a:t>
            </a:r>
            <a:r>
              <a:rPr lang="en-US" dirty="0" err="1"/>
              <a:t>clasificarlos</a:t>
            </a:r>
            <a:r>
              <a:rPr lang="en-US" dirty="0"/>
              <a:t>, e </a:t>
            </a:r>
            <a:r>
              <a:rPr lang="en-US" dirty="0" err="1"/>
              <a:t>implementarlos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esquema</a:t>
            </a:r>
            <a:r>
              <a:rPr lang="en-US" dirty="0"/>
              <a:t> de </a:t>
            </a:r>
            <a:r>
              <a:rPr lang="en-US" dirty="0" err="1"/>
              <a:t>método</a:t>
            </a:r>
            <a:r>
              <a:rPr lang="en-US" dirty="0"/>
              <a:t> Canvas.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relaciona</a:t>
            </a:r>
            <a:r>
              <a:rPr lang="en-US" dirty="0"/>
              <a:t> con los </a:t>
            </a:r>
            <a:r>
              <a:rPr lang="en-US" dirty="0" err="1"/>
              <a:t>recursos</a:t>
            </a:r>
            <a:r>
              <a:rPr lang="en-US" dirty="0"/>
              <a:t> claves, las </a:t>
            </a:r>
            <a:r>
              <a:rPr lang="en-US" dirty="0" err="1"/>
              <a:t>actividades</a:t>
            </a:r>
            <a:r>
              <a:rPr lang="en-US" dirty="0"/>
              <a:t> clave y los </a:t>
            </a:r>
            <a:r>
              <a:rPr lang="en-US" dirty="0" err="1"/>
              <a:t>socios</a:t>
            </a:r>
            <a:r>
              <a:rPr lang="en-US" dirty="0"/>
              <a:t> clave.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484BD9C-E08C-4F0A-88E5-524073646AC0}"/>
              </a:ext>
            </a:extLst>
          </p:cNvPr>
          <p:cNvSpPr txBox="1"/>
          <p:nvPr/>
        </p:nvSpPr>
        <p:spPr>
          <a:xfrm>
            <a:off x="6260960" y="3114455"/>
            <a:ext cx="593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O" dirty="0"/>
              <a:t>El propósito es determinar la estructura de costos (cuantificar la inversión que se necesita para sustentar el negocio) </a:t>
            </a:r>
          </a:p>
        </p:txBody>
      </p:sp>
    </p:spTree>
    <p:extLst>
      <p:ext uri="{BB962C8B-B14F-4D97-AF65-F5344CB8AC3E}">
        <p14:creationId xmlns:p14="http://schemas.microsoft.com/office/powerpoint/2010/main" val="210798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D24B2451-53B1-4DAF-87A2-D758E2966CD8}"/>
              </a:ext>
            </a:extLst>
          </p:cNvPr>
          <p:cNvSpPr txBox="1"/>
          <p:nvPr/>
        </p:nvSpPr>
        <p:spPr>
          <a:xfrm>
            <a:off x="3864428" y="131186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Página web:</a:t>
            </a:r>
          </a:p>
          <a:p>
            <a:r>
              <a:rPr lang="es-CO" dirty="0">
                <a:solidFill>
                  <a:srgbClr val="F90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https://canvanizer.com/</a:t>
            </a:r>
            <a:endParaRPr lang="es-CO" dirty="0"/>
          </a:p>
          <a:p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0784847-D321-4E2E-8EE7-4EC796660C27}"/>
              </a:ext>
            </a:extLst>
          </p:cNvPr>
          <p:cNvSpPr txBox="1"/>
          <p:nvPr/>
        </p:nvSpPr>
        <p:spPr>
          <a:xfrm>
            <a:off x="3864428" y="3622766"/>
            <a:ext cx="347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Ejemplo:</a:t>
            </a:r>
          </a:p>
          <a:p>
            <a:r>
              <a:rPr lang="es-CO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Modelo </a:t>
            </a:r>
            <a:r>
              <a:rPr lang="es-CO" sz="1800" b="0" i="0" dirty="0" err="1">
                <a:solidFill>
                  <a:srgbClr val="000000"/>
                </a:solidFill>
                <a:effectLst/>
                <a:latin typeface="WordVisiCarriageReturn_MSFontService"/>
              </a:rPr>
              <a:t>Canvas</a:t>
            </a:r>
            <a:r>
              <a:rPr lang="es-CO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 Huertas Urbanas</a:t>
            </a:r>
            <a:br>
              <a:rPr lang="es-CO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s-CO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https://canvanizer.com/canvas/w1OvImwAWMQWA</a:t>
            </a:r>
            <a:r>
              <a:rPr lang="es-CO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4319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9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0" name="Graphic 38">
            <a:extLst>
              <a:ext uri="{FF2B5EF4-FFF2-40B4-BE49-F238E27FC236}">
                <a16:creationId xmlns:a16="http://schemas.microsoft.com/office/drawing/2014/main" id="{A3709225-45BD-4CB5-BED5-6A68EDA55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22669" y="764273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61" name="Freeform: Shape 100">
              <a:extLst>
                <a:ext uri="{FF2B5EF4-FFF2-40B4-BE49-F238E27FC236}">
                  <a16:creationId xmlns:a16="http://schemas.microsoft.com/office/drawing/2014/main" id="{8C942C2B-45B1-458A-8005-9D3AB3433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01">
              <a:extLst>
                <a:ext uri="{FF2B5EF4-FFF2-40B4-BE49-F238E27FC236}">
                  <a16:creationId xmlns:a16="http://schemas.microsoft.com/office/drawing/2014/main" id="{13F7C494-DAD3-45A9-B68C-D69E3DED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3" name="Graphic 38">
            <a:extLst>
              <a:ext uri="{FF2B5EF4-FFF2-40B4-BE49-F238E27FC236}">
                <a16:creationId xmlns:a16="http://schemas.microsoft.com/office/drawing/2014/main" id="{BC9D362F-A0BC-46E8-B739-CC9BEBDA5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22669" y="764273"/>
            <a:ext cx="1910252" cy="709660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BA52944-DE64-4F5C-B8FC-B70E68B5E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05">
              <a:extLst>
                <a:ext uri="{FF2B5EF4-FFF2-40B4-BE49-F238E27FC236}">
                  <a16:creationId xmlns:a16="http://schemas.microsoft.com/office/drawing/2014/main" id="{256C7690-20D4-475A-BC10-531EE3E1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E168FB0E-227D-48B4-92FE-2EC63D0A9745}"/>
              </a:ext>
            </a:extLst>
          </p:cNvPr>
          <p:cNvSpPr txBox="1"/>
          <p:nvPr/>
        </p:nvSpPr>
        <p:spPr>
          <a:xfrm>
            <a:off x="538729" y="1038901"/>
            <a:ext cx="5557271" cy="3713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s-CO" sz="2200" dirty="0">
                <a:solidFill>
                  <a:srgbClr val="BA76D8"/>
                </a:solidFill>
              </a:rPr>
              <a:t>El Modelo </a:t>
            </a:r>
            <a:r>
              <a:rPr lang="es-CO" sz="2200" dirty="0" err="1">
                <a:solidFill>
                  <a:srgbClr val="BA76D8"/>
                </a:solidFill>
              </a:rPr>
              <a:t>Canvas</a:t>
            </a:r>
            <a:r>
              <a:rPr lang="es-CO" sz="2200" dirty="0">
                <a:solidFill>
                  <a:srgbClr val="BA76D8"/>
                </a:solidFill>
              </a:rPr>
              <a:t> es una herramienta para definir y crear modelos de negocio innovadores que simplifica 4 grandes áreas: clientes, oferta, infraestructura y viabilidad económica en un recuadro con 9 divisiones</a:t>
            </a:r>
            <a:r>
              <a:rPr lang="en-US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CO" dirty="0"/>
              <a:t>Es una herramienta muy útil, ya que permite modificar lo que quieras sobre la misma a medida que vas avanzando sobre el análisis de la empresa.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CO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MX" dirty="0" err="1"/>
              <a:t>Canvas</a:t>
            </a:r>
            <a:r>
              <a:rPr lang="es-MX" dirty="0"/>
              <a:t> traduce “lienzo”, es decir un espacio donde modelar su negocio. Este lienzo se compone de 4 áreas, 9 bloques y 2 puntos de vista y de las relaciones entre ellos.</a:t>
            </a:r>
            <a:endParaRPr lang="es-CO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CO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CO" dirty="0"/>
          </a:p>
        </p:txBody>
      </p:sp>
      <p:sp>
        <p:nvSpPr>
          <p:cNvPr id="165" name="Oval 107">
            <a:extLst>
              <a:ext uri="{FF2B5EF4-FFF2-40B4-BE49-F238E27FC236}">
                <a16:creationId xmlns:a16="http://schemas.microsoft.com/office/drawing/2014/main" id="{7665E5EC-40DD-4076-879B-B07223D5A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045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6" name="Oval 109">
            <a:extLst>
              <a:ext uri="{FF2B5EF4-FFF2-40B4-BE49-F238E27FC236}">
                <a16:creationId xmlns:a16="http://schemas.microsoft.com/office/drawing/2014/main" id="{96F7F90D-227A-418D-9A0A-2E04468C6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045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Imagen 1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0185980B-937B-40CC-854A-1D8D69CC1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180" y="1729603"/>
            <a:ext cx="5557273" cy="2973141"/>
          </a:xfrm>
          <a:prstGeom prst="rect">
            <a:avLst/>
          </a:prstGeom>
        </p:spPr>
      </p:pic>
      <p:grpSp>
        <p:nvGrpSpPr>
          <p:cNvPr id="167" name="Graphic 4">
            <a:extLst>
              <a:ext uri="{FF2B5EF4-FFF2-40B4-BE49-F238E27FC236}">
                <a16:creationId xmlns:a16="http://schemas.microsoft.com/office/drawing/2014/main" id="{E2DB0E87-A743-40DF-A082-9D0767DC4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35753" y="4903343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181" name="Freeform: Shape 112">
              <a:extLst>
                <a:ext uri="{FF2B5EF4-FFF2-40B4-BE49-F238E27FC236}">
                  <a16:creationId xmlns:a16="http://schemas.microsoft.com/office/drawing/2014/main" id="{3C4CB329-05C8-413D-9C7D-0D0971977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13">
              <a:extLst>
                <a:ext uri="{FF2B5EF4-FFF2-40B4-BE49-F238E27FC236}">
                  <a16:creationId xmlns:a16="http://schemas.microsoft.com/office/drawing/2014/main" id="{455A2053-BA33-4AD1-AE53-12E0B713D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14">
              <a:extLst>
                <a:ext uri="{FF2B5EF4-FFF2-40B4-BE49-F238E27FC236}">
                  <a16:creationId xmlns:a16="http://schemas.microsoft.com/office/drawing/2014/main" id="{06B486E5-C097-4CB7-8E4E-651DB6E06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F1E8012-3B20-4A44-93FB-9CB5882D5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ADD32FA-095F-48AB-AA71-053F4D7A5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8B29E0D-87FE-476C-A364-9680E4D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431F908-419F-44CA-8BA2-BB96254CC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56E902C-1CA2-4A3D-8C73-5537C04E7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26707B0-58E2-46EF-A5B0-515DD2BD3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890154F-9612-499A-A309-D0E7F20F7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1467740-8E67-48D4-847A-8DD3AD45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D73D957-ED24-4DD6-8B95-237396544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D024E57-FA5B-4FC0-AAB1-16E4F8FC3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7" name="Graphic 4">
            <a:extLst>
              <a:ext uri="{FF2B5EF4-FFF2-40B4-BE49-F238E27FC236}">
                <a16:creationId xmlns:a16="http://schemas.microsoft.com/office/drawing/2014/main" id="{AAA73A3E-7B86-4D04-B8D7-C566697E5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35753" y="4903343"/>
            <a:ext cx="975169" cy="975171"/>
            <a:chOff x="5829300" y="3162300"/>
            <a:chExt cx="532256" cy="532257"/>
          </a:xfrm>
          <a:solidFill>
            <a:schemeClr val="tx1">
              <a:alpha val="60000"/>
            </a:schemeClr>
          </a:solidFill>
        </p:grpSpPr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490932E-B0A8-480B-AA47-673D90BDC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CA4BAFD-9F09-472D-B03B-8191FB75A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167D5D29-0826-40F5-BD36-3F594CC5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4CC2EAE-558B-4335-89A8-5C4DC70E0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2B87642-ADE1-4FFB-A934-4BF2FD17C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CD3D3DF-A163-4B1E-A95E-96630955F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6A15EA9-0256-417D-AC7F-6A0AC9EFF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F254976A-4809-49C6-9043-98C676C8B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4202E5B-07F3-45F4-96FD-6FD0E98F4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9B42F12C-1A6E-462E-99E4-4213B57C8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C9A8868-4142-4A34-B40A-E34E03081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0A35967-9A1D-4088-B5F9-7CECDD700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295E6DA-CA8A-466A-8F34-033A482B2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364F85DE-BBAC-4394-BF25-02CFD16FD706}"/>
              </a:ext>
            </a:extLst>
          </p:cNvPr>
          <p:cNvSpPr txBox="1"/>
          <p:nvPr/>
        </p:nvSpPr>
        <p:spPr>
          <a:xfrm>
            <a:off x="866949" y="5730098"/>
            <a:ext cx="9452262" cy="98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MX" dirty="0"/>
              <a:t>El lienzo del modelo de negocio se creó precisamente para evitar caer en el ‘</a:t>
            </a:r>
            <a:r>
              <a:rPr lang="es-MX" dirty="0" err="1"/>
              <a:t>yocreísmo</a:t>
            </a:r>
            <a:r>
              <a:rPr lang="es-MX" dirty="0"/>
              <a:t>’. ¡No supongas ni des cosas por sentadas! </a:t>
            </a:r>
            <a:endParaRPr lang="es-CO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CO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6143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8875539-0E84-455D-BC55-CA2C4BD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F9176D7-CC1C-4175-B08A-01FB9F4F3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83469C6-FD66-4B54-921B-8031CD42B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F0C6814-AEA4-4409-9A89-7AC1D41E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754052F-5B23-433C-8ADA-E8F0F843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B2B180F-0C1C-4489-B089-6B68FD7AB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3" name="Graphic 185">
            <a:extLst>
              <a:ext uri="{FF2B5EF4-FFF2-40B4-BE49-F238E27FC236}">
                <a16:creationId xmlns:a16="http://schemas.microsoft.com/office/drawing/2014/main" id="{F8DA0E47-CC59-4007-BDA3-0D5A4CF23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C833CFE-926B-4F47-AB28-ADB4F7697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80DE9A3-5BAC-492E-BEA8-AFF33894D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4C461C6-EC83-4CF8-BA68-8B3D52D31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164B2AB-B7D6-4349-9A36-E6775B5F8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EFF3243-BD09-43B6-805F-FD18ECF5C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Imagen 4" descr="Escala de tiempo&#10;&#10;Descripción generada automáticamente">
            <a:extLst>
              <a:ext uri="{FF2B5EF4-FFF2-40B4-BE49-F238E27FC236}">
                <a16:creationId xmlns:a16="http://schemas.microsoft.com/office/drawing/2014/main" id="{BAB49D44-CBB5-4E38-8169-9E15639F43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" r="1" b="4612"/>
          <a:stretch/>
        </p:blipFill>
        <p:spPr>
          <a:xfrm>
            <a:off x="1280667" y="720375"/>
            <a:ext cx="9630666" cy="5417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522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aphic 4">
            <a:extLst>
              <a:ext uri="{FF2B5EF4-FFF2-40B4-BE49-F238E27FC236}">
                <a16:creationId xmlns:a16="http://schemas.microsoft.com/office/drawing/2014/main" id="{811A993A-52C8-4BC6-BFBC-62C21A66A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52429" y="1191253"/>
            <a:ext cx="1517427" cy="1517433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7EE599A-6CA0-4BAE-9FE4-66A13557F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6CA298D-E89C-4DD9-BC1E-85D6D271B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842847C-3D21-4D7B-83EE-69306D568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168A295-1E14-4EB6-B4A5-3B260610A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8DE5630-9650-46DF-9B28-7C88B9FF8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DAFEBF-A533-43D8-91D3-4F73B51BE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BA43A2C-8819-4220-A7FA-C12A30AD8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F4F4521-2962-4E10-A9CC-AA2A6DA36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9A12088-833B-41BB-A044-DFAE5F562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EA73B4D-E5FD-4DB1-A1FB-633E4C349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146519D-F64D-4B51-95AD-81568D162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579C974-C459-4F1D-920C-4DDFEB64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C079155-A959-450B-ACA3-D37017E30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EFA3AE2-4D79-490F-B649-047F36E56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4375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F1F73C6-5691-4700-AFC4-DA366039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8348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6F9D4BC-F300-47FA-BC0D-DD9EF194B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88157" y="706359"/>
            <a:ext cx="9630666" cy="5441743"/>
            <a:chOff x="1280667" y="677669"/>
            <a:chExt cx="9857233" cy="565105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BAB6C56-3D38-4923-996E-BD474BBB9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80667" y="677669"/>
              <a:ext cx="9857233" cy="565105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0CD21DB-082D-417D-A5AB-FC838AF9D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80667" y="677669"/>
              <a:ext cx="9857233" cy="565105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02760048-4337-49F3-BEF2-FB5DA10D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07" y="401247"/>
            <a:ext cx="9734698" cy="55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4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98A474FC-356F-45EB-882A-A36C68B42297}"/>
              </a:ext>
            </a:extLst>
          </p:cNvPr>
          <p:cNvSpPr txBox="1"/>
          <p:nvPr/>
        </p:nvSpPr>
        <p:spPr>
          <a:xfrm>
            <a:off x="5604436" y="1893388"/>
            <a:ext cx="6353611" cy="110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s-CO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MX" b="1" i="0" dirty="0">
                <a:solidFill>
                  <a:srgbClr val="495057"/>
                </a:solidFill>
                <a:effectLst/>
                <a:latin typeface="system-ui"/>
              </a:rPr>
              <a:t>Un segmento de clientes consiste en aquel grupo de personas, usuarios u organizaciones para los que tu proyecto crea valor</a:t>
            </a:r>
            <a:r>
              <a:rPr lang="es-CO" b="1" i="0" dirty="0">
                <a:solidFill>
                  <a:srgbClr val="495057"/>
                </a:solidFill>
                <a:effectLst/>
                <a:latin typeface="system-ui"/>
              </a:rPr>
              <a:t>.</a:t>
            </a:r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9C95C9D-FD7C-4B70-A60A-F23828B6EE9D}"/>
              </a:ext>
            </a:extLst>
          </p:cNvPr>
          <p:cNvSpPr txBox="1"/>
          <p:nvPr/>
        </p:nvSpPr>
        <p:spPr>
          <a:xfrm>
            <a:off x="1598459" y="301795"/>
            <a:ext cx="88914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600" b="1" dirty="0">
                <a:solidFill>
                  <a:srgbClr val="8EAC78"/>
                </a:solidFill>
                <a:latin typeface="Curlz MT" panose="04040404050702020202" pitchFamily="82" charset="0"/>
              </a:rPr>
              <a:t>Segmentos de Cliente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07EC72-2833-4174-9530-6EF576E7A6F1}"/>
              </a:ext>
            </a:extLst>
          </p:cNvPr>
          <p:cNvSpPr txBox="1"/>
          <p:nvPr/>
        </p:nvSpPr>
        <p:spPr>
          <a:xfrm>
            <a:off x="7115216" y="1406141"/>
            <a:ext cx="4005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¿Para quién estamos creando valor?</a:t>
            </a:r>
          </a:p>
          <a:p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7191D0E-EE9F-4967-A5AB-37991A4E76E2}"/>
              </a:ext>
            </a:extLst>
          </p:cNvPr>
          <p:cNvSpPr txBox="1"/>
          <p:nvPr/>
        </p:nvSpPr>
        <p:spPr>
          <a:xfrm>
            <a:off x="6231149" y="3144893"/>
            <a:ext cx="4889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¿Quiénes son nuestros clientes más importantes?</a:t>
            </a:r>
          </a:p>
          <a:p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565DA8F-42D4-4639-BB40-32BDAC839D38}"/>
              </a:ext>
            </a:extLst>
          </p:cNvPr>
          <p:cNvSpPr txBox="1"/>
          <p:nvPr/>
        </p:nvSpPr>
        <p:spPr>
          <a:xfrm>
            <a:off x="233955" y="6186087"/>
            <a:ext cx="317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¿Quiénes son los clientes?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872541E-2DD1-4A5B-830A-D5444AD6BA20}"/>
              </a:ext>
            </a:extLst>
          </p:cNvPr>
          <p:cNvSpPr txBox="1"/>
          <p:nvPr/>
        </p:nvSpPr>
        <p:spPr>
          <a:xfrm>
            <a:off x="4597250" y="6318497"/>
            <a:ext cx="317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¿A qué mercado nos dirigimos?</a:t>
            </a:r>
          </a:p>
        </p:txBody>
      </p:sp>
      <p:pic>
        <p:nvPicPr>
          <p:cNvPr id="1026" name="Picture 2" descr="▷ Cómo definir los Segmentos de Clientes de tu modelo de negocio">
            <a:extLst>
              <a:ext uri="{FF2B5EF4-FFF2-40B4-BE49-F238E27FC236}">
                <a16:creationId xmlns:a16="http://schemas.microsoft.com/office/drawing/2014/main" id="{FDBC6478-E2C3-4A22-921F-430671326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02" y="1704900"/>
            <a:ext cx="4525626" cy="301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3C83FDC-A7A5-4C92-BD3B-DC361D2DD451}"/>
              </a:ext>
            </a:extLst>
          </p:cNvPr>
          <p:cNvSpPr txBox="1"/>
          <p:nvPr/>
        </p:nvSpPr>
        <p:spPr>
          <a:xfrm>
            <a:off x="5820769" y="4062429"/>
            <a:ext cx="67421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 un modelo de negocios se analizaban estos segmentos  de clientes, se utilizaban los siguientes conceptos: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8EAC78"/>
                </a:solidFill>
              </a:rPr>
              <a:t>Demográficos:</a:t>
            </a:r>
            <a:r>
              <a:rPr lang="es-CO" dirty="0">
                <a:solidFill>
                  <a:srgbClr val="8EAC78"/>
                </a:solidFill>
              </a:rPr>
              <a:t> </a:t>
            </a:r>
            <a:r>
              <a:rPr lang="es-CO" dirty="0"/>
              <a:t>edad, estado civil, ingresos,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8EAC78"/>
                </a:solidFill>
              </a:rPr>
              <a:t>Psicográfico: </a:t>
            </a:r>
            <a:r>
              <a:rPr lang="es-CO" dirty="0"/>
              <a:t>actitudes, estilo de, vida, personalidad,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8EAC78"/>
                </a:solidFill>
              </a:rPr>
              <a:t>Comportamiento: </a:t>
            </a:r>
            <a:r>
              <a:rPr lang="es-CO" dirty="0"/>
              <a:t>aficiones, hobbies, rutinas,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8EAC78"/>
                </a:solidFill>
              </a:rPr>
              <a:t>Trabajos por hacer: </a:t>
            </a:r>
            <a:r>
              <a:rPr lang="es-CO" dirty="0"/>
              <a:t>Son todos aquellos problemas o necesidades que esperan realizar en algún momento. </a:t>
            </a:r>
          </a:p>
          <a:p>
            <a:endParaRPr lang="es-CO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0C165028-ED1F-4B1E-B27E-4DF6EF721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32" y="5252777"/>
            <a:ext cx="4012934" cy="74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4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9" name="Oval 18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5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0225828F-4004-4288-AAB0-591AFC7C9AF7}"/>
              </a:ext>
            </a:extLst>
          </p:cNvPr>
          <p:cNvSpPr txBox="1"/>
          <p:nvPr/>
        </p:nvSpPr>
        <p:spPr>
          <a:xfrm>
            <a:off x="2188602" y="132295"/>
            <a:ext cx="88914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600" b="1" dirty="0">
                <a:solidFill>
                  <a:srgbClr val="8EAC78"/>
                </a:solidFill>
                <a:latin typeface="Curlz MT" panose="04040404050702020202" pitchFamily="82" charset="0"/>
              </a:rPr>
              <a:t>Propuesta de Valor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5FBE80-603A-47B6-AF83-6FA9355C0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91" y="2217239"/>
            <a:ext cx="3441506" cy="22943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DA4676A-E024-4745-9FA7-9A694E6F9EF7}"/>
              </a:ext>
            </a:extLst>
          </p:cNvPr>
          <p:cNvSpPr txBox="1"/>
          <p:nvPr/>
        </p:nvSpPr>
        <p:spPr>
          <a:xfrm>
            <a:off x="6066858" y="3678740"/>
            <a:ext cx="4711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propuesta de valor debe ayudar a tu cliente a abordar un problema o necesidad que es fundamental y generando ganancias.</a:t>
            </a:r>
          </a:p>
          <a:p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dirty="0">
                <a:latin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s-CO" dirty="0"/>
              <a:t>escribe los beneficios que pueden esperar los clientes de los productos y servicios y se utiliza. </a:t>
            </a:r>
          </a:p>
          <a:p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BA6DA8E-CF82-433C-B8F1-373AB1CF1CBC}"/>
              </a:ext>
            </a:extLst>
          </p:cNvPr>
          <p:cNvSpPr txBox="1"/>
          <p:nvPr/>
        </p:nvSpPr>
        <p:spPr>
          <a:xfrm>
            <a:off x="5824800" y="1533850"/>
            <a:ext cx="4302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¿Cómo vas a crear valor para cada segmento de clientes específicos?</a:t>
            </a:r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0E3FB63-C53B-44DE-91BA-D912618D1845}"/>
              </a:ext>
            </a:extLst>
          </p:cNvPr>
          <p:cNvSpPr txBox="1"/>
          <p:nvPr/>
        </p:nvSpPr>
        <p:spPr>
          <a:xfrm>
            <a:off x="6027890" y="2354426"/>
            <a:ext cx="4627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BA76D8"/>
                </a:solidFill>
              </a:rPr>
              <a:t>Definición: </a:t>
            </a:r>
            <a:r>
              <a:rPr lang="es-MX" dirty="0"/>
              <a:t>Paquete de productos y/o servicios que crean valor para un segmento de clientes.</a:t>
            </a:r>
            <a:endParaRPr lang="es-CO" dirty="0"/>
          </a:p>
          <a:p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691C714-C3C1-4163-A986-B434BD0AF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77" y="6019602"/>
            <a:ext cx="5635534" cy="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5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8875539-0E84-455D-BC55-CA2C4BD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F9176D7-CC1C-4175-B08A-01FB9F4F3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83469C6-FD66-4B54-921B-8031CD42B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F0C6814-AEA4-4409-9A89-7AC1D41E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4" name="Freeform: Shape 28">
            <a:extLst>
              <a:ext uri="{FF2B5EF4-FFF2-40B4-BE49-F238E27FC236}">
                <a16:creationId xmlns:a16="http://schemas.microsoft.com/office/drawing/2014/main" id="{6754052F-5B23-433C-8ADA-E8F0F843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: Shape 30">
            <a:extLst>
              <a:ext uri="{FF2B5EF4-FFF2-40B4-BE49-F238E27FC236}">
                <a16:creationId xmlns:a16="http://schemas.microsoft.com/office/drawing/2014/main" id="{FB2B180F-0C1C-4489-B089-6B68FD7AB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6" name="Graphic 185">
            <a:extLst>
              <a:ext uri="{FF2B5EF4-FFF2-40B4-BE49-F238E27FC236}">
                <a16:creationId xmlns:a16="http://schemas.microsoft.com/office/drawing/2014/main" id="{F8DA0E47-CC59-4007-BDA3-0D5A4CF23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7" name="Freeform: Shape 33">
              <a:extLst>
                <a:ext uri="{FF2B5EF4-FFF2-40B4-BE49-F238E27FC236}">
                  <a16:creationId xmlns:a16="http://schemas.microsoft.com/office/drawing/2014/main" id="{DC833CFE-926B-4F47-AB28-ADB4F7697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34">
              <a:extLst>
                <a:ext uri="{FF2B5EF4-FFF2-40B4-BE49-F238E27FC236}">
                  <a16:creationId xmlns:a16="http://schemas.microsoft.com/office/drawing/2014/main" id="{E80DE9A3-5BAC-492E-BEA8-AFF33894D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35">
              <a:extLst>
                <a:ext uri="{FF2B5EF4-FFF2-40B4-BE49-F238E27FC236}">
                  <a16:creationId xmlns:a16="http://schemas.microsoft.com/office/drawing/2014/main" id="{E4C461C6-EC83-4CF8-BA68-8B3D52D31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36">
              <a:extLst>
                <a:ext uri="{FF2B5EF4-FFF2-40B4-BE49-F238E27FC236}">
                  <a16:creationId xmlns:a16="http://schemas.microsoft.com/office/drawing/2014/main" id="{0164B2AB-B7D6-4349-9A36-E6775B5F8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37">
              <a:extLst>
                <a:ext uri="{FF2B5EF4-FFF2-40B4-BE49-F238E27FC236}">
                  <a16:creationId xmlns:a16="http://schemas.microsoft.com/office/drawing/2014/main" id="{DEFF3243-BD09-43B6-805F-FD18ECF5C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6" descr="Lienzo de propuesta de valor">
            <a:extLst>
              <a:ext uri="{FF2B5EF4-FFF2-40B4-BE49-F238E27FC236}">
                <a16:creationId xmlns:a16="http://schemas.microsoft.com/office/drawing/2014/main" id="{62C25B2F-9FCE-4E27-90B6-A2826650E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256" y="469690"/>
            <a:ext cx="9406974" cy="598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3286814-1F6C-41B2-9982-304E30AE280A}"/>
              </a:ext>
            </a:extLst>
          </p:cNvPr>
          <p:cNvSpPr txBox="1"/>
          <p:nvPr/>
        </p:nvSpPr>
        <p:spPr>
          <a:xfrm>
            <a:off x="7327533" y="581974"/>
            <a:ext cx="4876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bloque de la propuesta de valor del lienzo del modelo de negocio te permite identificar como vas a crear valor diferencial para cada uno de tus segmentos </a:t>
            </a:r>
            <a:r>
              <a:rPr lang="es-MX"/>
              <a:t>de clientes</a:t>
            </a:r>
            <a:r>
              <a:rPr lang="es-MX" dirty="0"/>
              <a:t>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392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8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2" name="Oval 111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4" descr="Guía para crear tu modelo de negocio - Guía">
            <a:extLst>
              <a:ext uri="{FF2B5EF4-FFF2-40B4-BE49-F238E27FC236}">
                <a16:creationId xmlns:a16="http://schemas.microsoft.com/office/drawing/2014/main" id="{3D62E76C-1B85-472C-A460-DEA3E8D1E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9960" y="1674384"/>
            <a:ext cx="6164580" cy="376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6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3EC49D07-4FA9-46E4-9B84-47F28C09E38C}"/>
              </a:ext>
            </a:extLst>
          </p:cNvPr>
          <p:cNvSpPr txBox="1"/>
          <p:nvPr/>
        </p:nvSpPr>
        <p:spPr>
          <a:xfrm>
            <a:off x="6180162" y="251073"/>
            <a:ext cx="5872102" cy="1723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0" i="0" dirty="0">
                <a:effectLst/>
              </a:rPr>
              <a:t>¿</a:t>
            </a:r>
            <a:r>
              <a:rPr lang="es-CO" sz="1500" b="0" i="0" dirty="0">
                <a:effectLst/>
              </a:rPr>
              <a:t>Cómo</a:t>
            </a:r>
            <a:r>
              <a:rPr lang="en-US" sz="1500" b="0" i="0" dirty="0">
                <a:effectLst/>
              </a:rPr>
              <a:t> </a:t>
            </a:r>
            <a:r>
              <a:rPr lang="es-CO" sz="1500" b="0" i="0" dirty="0">
                <a:effectLst/>
              </a:rPr>
              <a:t>podrán comprar tu producto?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MX" sz="1500" b="0" i="0" dirty="0">
                <a:effectLst/>
              </a:rPr>
              <a:t>¿Cuáles son los canales favoritos de los clientes?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MX" sz="1500" b="0" i="0" dirty="0">
                <a:effectLst/>
              </a:rPr>
              <a:t>¿Qué canales garantizan mayor rentabilidad?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MX" sz="1500" b="0" i="0" dirty="0">
                <a:effectLst/>
              </a:rPr>
              <a:t>¿</a:t>
            </a:r>
            <a:r>
              <a:rPr lang="es-CO" sz="1500" dirty="0"/>
              <a:t>Cómo llevar tu propuesta de valor al consumidor final?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BA92EA7-98BD-4F9C-A247-344D1B23A678}"/>
              </a:ext>
            </a:extLst>
          </p:cNvPr>
          <p:cNvSpPr txBox="1"/>
          <p:nvPr/>
        </p:nvSpPr>
        <p:spPr>
          <a:xfrm>
            <a:off x="496583" y="414124"/>
            <a:ext cx="67519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600" b="1" dirty="0">
                <a:solidFill>
                  <a:srgbClr val="8EAC78"/>
                </a:solidFill>
                <a:latin typeface="Curlz MT" panose="04040404050702020202" pitchFamily="82" charset="0"/>
              </a:rPr>
              <a:t>Canales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071F8DB-EFEA-4147-9FD5-50A7CB4852AA}"/>
              </a:ext>
            </a:extLst>
          </p:cNvPr>
          <p:cNvSpPr txBox="1"/>
          <p:nvPr/>
        </p:nvSpPr>
        <p:spPr>
          <a:xfrm>
            <a:off x="116092" y="1951811"/>
            <a:ext cx="5464132" cy="14173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CO" b="0" i="0" dirty="0">
                <a:effectLst/>
              </a:rPr>
              <a:t>Son medios que utilizamos para comunicarnos o para interactuar con el segmento de clientes. </a:t>
            </a:r>
            <a:r>
              <a:rPr lang="es-CO" dirty="0"/>
              <a:t>Se usan para promocionar y entregar tu producto a un nicho de clientes específicos.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CO" b="0" i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CO" b="0" i="0" dirty="0">
                <a:effectLst/>
              </a:rPr>
              <a:t>Se debe definir los canales para transmitir tu propuesta de valor a los clientes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CO" b="0" i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CO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CO" b="0" i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5882AF2-F8B6-41B2-A163-20540184493F}"/>
              </a:ext>
            </a:extLst>
          </p:cNvPr>
          <p:cNvSpPr txBox="1"/>
          <p:nvPr/>
        </p:nvSpPr>
        <p:spPr>
          <a:xfrm>
            <a:off x="526232" y="3461405"/>
            <a:ext cx="4834021" cy="1189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s-CO" dirty="0">
                <a:solidFill>
                  <a:srgbClr val="BA76D8"/>
                </a:solidFill>
              </a:rPr>
              <a:t>El propósito es conocer la propuesta de valor, distribuirla en el mercado y concretar su venta.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s-CO" dirty="0">
                <a:solidFill>
                  <a:srgbClr val="BA76D8"/>
                </a:solidFill>
              </a:rPr>
              <a:t>Los canales es todo aquello que se usa para comunicarte con el cliente y hacer llegar tu producto o servicio.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B8378F8-08E2-406E-89C7-F1525B637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99" y="5890674"/>
            <a:ext cx="4068956" cy="61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6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7" name="Oval 16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8871DEC8-C922-4930-AD84-06D4083CA86C}"/>
              </a:ext>
            </a:extLst>
          </p:cNvPr>
          <p:cNvSpPr txBox="1"/>
          <p:nvPr/>
        </p:nvSpPr>
        <p:spPr>
          <a:xfrm>
            <a:off x="1789125" y="109482"/>
            <a:ext cx="88914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600" b="1" dirty="0">
                <a:solidFill>
                  <a:srgbClr val="8EAC78"/>
                </a:solidFill>
                <a:latin typeface="Curlz MT" panose="04040404050702020202" pitchFamily="82" charset="0"/>
              </a:rPr>
              <a:t>Relaciones con clientes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F0B884-BB76-4FBD-8B6F-78800318D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523" y="1690829"/>
            <a:ext cx="3800475" cy="122872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D6860D6-1847-45A8-A9CE-5A87520A5B6C}"/>
              </a:ext>
            </a:extLst>
          </p:cNvPr>
          <p:cNvSpPr txBox="1"/>
          <p:nvPr/>
        </p:nvSpPr>
        <p:spPr>
          <a:xfrm>
            <a:off x="6056194" y="3529615"/>
            <a:ext cx="6205142" cy="1848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CO" dirty="0"/>
              <a:t>Describe la relación que establece con tus clientes y permite especificar cómo vas adquirir, retener y hacer crecer tu relación con los clientes (cartera de clientes).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CO" dirty="0"/>
              <a:t>Las relaciones con los clientes se basan sobre un canal determinado. </a:t>
            </a:r>
          </a:p>
        </p:txBody>
      </p:sp>
      <p:pic>
        <p:nvPicPr>
          <p:cNvPr id="4102" name="Picture 6" descr="CanvasWELCOME by jaramillodelacruzjoseenrique on emaze">
            <a:extLst>
              <a:ext uri="{FF2B5EF4-FFF2-40B4-BE49-F238E27FC236}">
                <a16:creationId xmlns:a16="http://schemas.microsoft.com/office/drawing/2014/main" id="{358CABAA-B606-469E-9687-4A26AE941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29" y="1889313"/>
            <a:ext cx="3080260" cy="29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696833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1100</Words>
  <Application>Microsoft Office PowerPoint</Application>
  <PresentationFormat>Panorámica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Calibri</vt:lpstr>
      <vt:lpstr>Curlz MT</vt:lpstr>
      <vt:lpstr>Source Sans Pro</vt:lpstr>
      <vt:lpstr>system-ui</vt:lpstr>
      <vt:lpstr>Wingdings</vt:lpstr>
      <vt:lpstr>WordVisiCarriageReturn_MSFontService</vt:lpstr>
      <vt:lpstr>FunkyShapesVTI</vt:lpstr>
      <vt:lpstr>Modelo CANVAS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CANVAS</dc:title>
  <dc:creator>LLANOS MURILLO JENNY CAROLINA</dc:creator>
  <cp:lastModifiedBy>LLANOS MURILLO JENNY CAROLINA</cp:lastModifiedBy>
  <cp:revision>3</cp:revision>
  <dcterms:created xsi:type="dcterms:W3CDTF">2020-09-30T20:33:39Z</dcterms:created>
  <dcterms:modified xsi:type="dcterms:W3CDTF">2020-09-30T23:06:58Z</dcterms:modified>
</cp:coreProperties>
</file>