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66" r:id="rId8"/>
    <p:sldId id="267" r:id="rId9"/>
    <p:sldId id="271" r:id="rId10"/>
    <p:sldId id="272" r:id="rId11"/>
    <p:sldId id="268" r:id="rId12"/>
    <p:sldId id="273" r:id="rId13"/>
    <p:sldId id="274" r:id="rId14"/>
    <p:sldId id="269" r:id="rId15"/>
    <p:sldId id="275" r:id="rId16"/>
    <p:sldId id="270" r:id="rId17"/>
    <p:sldId id="279" r:id="rId18"/>
    <p:sldId id="280" r:id="rId19"/>
    <p:sldId id="281" r:id="rId20"/>
    <p:sldId id="276" r:id="rId21"/>
    <p:sldId id="282" r:id="rId22"/>
    <p:sldId id="277" r:id="rId23"/>
    <p:sldId id="283" r:id="rId24"/>
    <p:sldId id="284" r:id="rId25"/>
    <p:sldId id="278" r:id="rId26"/>
    <p:sldId id="288" r:id="rId27"/>
    <p:sldId id="289" r:id="rId28"/>
    <p:sldId id="285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8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2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7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2FDBBD1-1F7B-4EF4-B524-B32DC7C8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940E4-0BD8-4E7B-AA80-887FB75D8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8" r="11643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pic>
        <p:nvPicPr>
          <p:cNvPr id="1026" name="Picture 2" descr="Miles de programas en peligro por un fallo crítico en Python">
            <a:extLst>
              <a:ext uri="{FF2B5EF4-FFF2-40B4-BE49-F238E27FC236}">
                <a16:creationId xmlns:a16="http://schemas.microsoft.com/office/drawing/2014/main" id="{0A273109-F204-4DAE-B09D-501CD5FF6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8" r="14196" b="-1"/>
          <a:stretch/>
        </p:blipFill>
        <p:spPr bwMode="auto">
          <a:xfrm>
            <a:off x="4654003" y="0"/>
            <a:ext cx="75346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430E6-DCB3-4FDD-B187-D7F9F8B5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667" y="2745513"/>
            <a:ext cx="4775075" cy="1630907"/>
          </a:xfrm>
        </p:spPr>
        <p:txBody>
          <a:bodyPr>
            <a:normAutofit/>
          </a:bodyPr>
          <a:lstStyle/>
          <a:p>
            <a:r>
              <a:rPr lang="es-CO" sz="4400" dirty="0">
                <a:solidFill>
                  <a:schemeClr val="tx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3672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FA881-3058-4036-A7BC-72D67594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6957"/>
            <a:ext cx="10058400" cy="904852"/>
          </a:xfrm>
        </p:spPr>
        <p:txBody>
          <a:bodyPr/>
          <a:lstStyle/>
          <a:p>
            <a:pPr algn="ctr"/>
            <a:r>
              <a:rPr lang="es-CO" dirty="0"/>
              <a:t>Asignación de valores y creación de variables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D2B307-2184-4736-B885-AF4401B58B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351722"/>
            <a:ext cx="11131826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955F07F0-D69D-4BD9-B80A-145E7E8FC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944F01-9D76-4CB8-9E26-BFB04A60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Objetos</a:t>
            </a:r>
            <a:r>
              <a:rPr lang="en-US" sz="6800" cap="all" spc="-100" dirty="0"/>
              <a:t> en 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4737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B352BC-384C-4E25-B88D-BE70402EA0E8}"/>
              </a:ext>
            </a:extLst>
          </p:cNvPr>
          <p:cNvPicPr/>
          <p:nvPr/>
        </p:nvPicPr>
        <p:blipFill rotWithShape="1">
          <a:blip r:embed="rId2"/>
          <a:srcRect t="2787" r="9091" b="630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DA91FE-EB7F-4754-87B7-DA0AF92C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s-CO" sz="3700"/>
              <a:t>Diferentes tipos de objetos y cómo reconocerlos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E6B3C-CFF9-44C8-8A2B-4DFAA19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L</a:t>
            </a:r>
            <a:r>
              <a:rPr lang="es-CO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istas, las tuplas, los diccionarios, los conjuntos, las cadenas de caracteres, entre otros.</a:t>
            </a:r>
          </a:p>
          <a:p>
            <a:r>
              <a:rPr lang="es-CO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Esto es importante saberlo para saber cómo tratar los datos.</a:t>
            </a:r>
          </a:p>
          <a:p>
            <a:r>
              <a:rPr lang="es-CO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poder reconocer qué tipo de objeto se tiene se utiliza la función </a:t>
            </a:r>
            <a:r>
              <a:rPr lang="es-CO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type</a:t>
            </a:r>
            <a:r>
              <a:rPr lang="es-CO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122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D02BA-50B8-4EFD-9BD6-7F4828B4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3807"/>
            <a:ext cx="10058400" cy="762136"/>
          </a:xfrm>
        </p:spPr>
        <p:txBody>
          <a:bodyPr/>
          <a:lstStyle/>
          <a:p>
            <a:pPr algn="ctr"/>
            <a:r>
              <a:rPr lang="es-CO" dirty="0"/>
              <a:t>Diferencia entre tuplas y 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DA1D12-B4B2-4886-90D1-4D12A47199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114" y="1285943"/>
            <a:ext cx="10874326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F0711A3C-6842-4078-A3AE-45D41964D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CEF961-1E47-4ABB-B20C-DCCD1308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Módulos</a:t>
            </a:r>
            <a:r>
              <a:rPr lang="en-US" sz="6800" cap="all" spc="-100" dirty="0"/>
              <a:t> en 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7286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1922-C5DA-4925-8811-DC901AD6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64442"/>
            <a:ext cx="10058400" cy="815145"/>
          </a:xfrm>
        </p:spPr>
        <p:txBody>
          <a:bodyPr/>
          <a:lstStyle/>
          <a:p>
            <a:pPr algn="ctr"/>
            <a:r>
              <a:rPr lang="es-CO" dirty="0"/>
              <a:t>Instalación e importar módulos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301B3B-522F-4971-BBCE-130F1B06E7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36" y="1406769"/>
            <a:ext cx="10874325" cy="48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6983C88-7F24-4857-9FE6-456273A6E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FEC83-5376-4E10-9948-B73C8528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Modificación</a:t>
            </a:r>
            <a:r>
              <a:rPr lang="en-US" sz="6800" cap="all" spc="-100" dirty="0"/>
              <a:t> de </a:t>
            </a:r>
            <a:r>
              <a:rPr lang="en-US" sz="6800" cap="all" spc="-100" dirty="0" err="1"/>
              <a:t>listas</a:t>
            </a:r>
            <a:r>
              <a:rPr lang="en-US" sz="6800" cap="all" spc="-100" dirty="0"/>
              <a:t> e </a:t>
            </a:r>
            <a:r>
              <a:rPr lang="en-US" sz="6800" cap="all" spc="-100" dirty="0" err="1"/>
              <a:t>índices</a:t>
            </a:r>
            <a:endParaRPr lang="en-US" sz="6800" cap="all" spc="-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2717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3AD46-577F-4569-99FE-CD4E6A93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473103"/>
            <a:ext cx="10058400" cy="624177"/>
          </a:xfrm>
        </p:spPr>
        <p:txBody>
          <a:bodyPr/>
          <a:lstStyle/>
          <a:p>
            <a:pPr algn="ctr"/>
            <a:r>
              <a:rPr lang="es-CO" dirty="0"/>
              <a:t>Cambiar elementos de una lista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14C6A-5A2B-46F9-91CA-B77FF643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3762020"/>
            <a:ext cx="10058400" cy="535286"/>
          </a:xfrm>
        </p:spPr>
        <p:txBody>
          <a:bodyPr/>
          <a:lstStyle/>
          <a:p>
            <a:r>
              <a:rPr lang="es-CO" dirty="0"/>
              <a:t>Después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5CE9771-A097-48AA-A87D-B07AB22FE75F}"/>
              </a:ext>
            </a:extLst>
          </p:cNvPr>
          <p:cNvSpPr txBox="1">
            <a:spLocks/>
          </p:cNvSpPr>
          <p:nvPr/>
        </p:nvSpPr>
        <p:spPr>
          <a:xfrm>
            <a:off x="1020417" y="1037818"/>
            <a:ext cx="10058400" cy="85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A0F515-4B1D-4FEB-B567-8F38A717E5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447510"/>
            <a:ext cx="8199629" cy="225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902B36-3856-4698-9529-B6AD2D8A32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4164037"/>
            <a:ext cx="8199629" cy="2157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83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541AF-6F24-40B9-A4F0-B5D8BA9F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0559"/>
            <a:ext cx="10058400" cy="709128"/>
          </a:xfrm>
        </p:spPr>
        <p:txBody>
          <a:bodyPr/>
          <a:lstStyle/>
          <a:p>
            <a:pPr algn="ctr"/>
            <a:r>
              <a:rPr lang="es-CO" dirty="0"/>
              <a:t>Algunos usos con las listas y los índices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165F87E-4FEF-494F-8B10-FA07846DFF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1139687"/>
            <a:ext cx="10880034" cy="508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47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A13D5-8A7B-4DBD-917B-4E90A5E1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1163"/>
          </a:xfrm>
        </p:spPr>
        <p:txBody>
          <a:bodyPr/>
          <a:lstStyle/>
          <a:p>
            <a:pPr algn="ctr"/>
            <a:r>
              <a:rPr lang="es-CO" dirty="0"/>
              <a:t>Otras operaciones con las listas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F5A5FB-D540-4C66-A0AE-48DD9CFEC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887" y="1709530"/>
            <a:ext cx="8998226" cy="45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E27DF965-25DE-4A4E-A324-3AA1DCD90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3" y="-393917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B73E6-A360-4C56-A1A7-7CC77FFB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¿Qué es Python?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F8E7406-BB01-4A7A-BAA3-282565D61E2F}"/>
              </a:ext>
            </a:extLst>
          </p:cNvPr>
          <p:cNvPicPr/>
          <p:nvPr/>
        </p:nvPicPr>
        <p:blipFill rotWithShape="1">
          <a:blip r:embed="rId3"/>
          <a:srcRect t="20179"/>
          <a:stretch/>
        </p:blipFill>
        <p:spPr>
          <a:xfrm>
            <a:off x="379506" y="2596791"/>
            <a:ext cx="5980447" cy="31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7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C985D09-068D-484D-889B-C438C112C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7881C-C725-4283-88C0-0A52BD52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Funciones</a:t>
            </a:r>
            <a:r>
              <a:rPr lang="en-US" sz="6800" cap="all" spc="-100" dirty="0"/>
              <a:t> en 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5495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832E5-EB79-498F-A544-D3B3C6EA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0554"/>
            <a:ext cx="10058400" cy="788641"/>
          </a:xfrm>
        </p:spPr>
        <p:txBody>
          <a:bodyPr/>
          <a:lstStyle/>
          <a:p>
            <a:pPr algn="ctr"/>
            <a:r>
              <a:rPr lang="es-CO" dirty="0"/>
              <a:t>Valor presente utilizando funciones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C815BC-7F42-4445-86D5-D536C6DFC8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7" y="1299195"/>
            <a:ext cx="10495722" cy="49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B38F7432-9D5B-4549-AA72-4BD6150AD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F132E9-432D-485F-BDB5-58972E64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Condicionales</a:t>
            </a:r>
            <a:r>
              <a:rPr lang="en-US" sz="6800" cap="all" spc="-100" dirty="0"/>
              <a:t> en 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4497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D1769-73FB-42BD-9C75-295AC953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7850"/>
            <a:ext cx="10058400" cy="665701"/>
          </a:xfrm>
        </p:spPr>
        <p:txBody>
          <a:bodyPr/>
          <a:lstStyle/>
          <a:p>
            <a:pPr algn="ctr"/>
            <a:r>
              <a:rPr lang="es-CO" dirty="0"/>
              <a:t>¿Cuándo comprar un carro?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8B12EDA-18F8-458C-AF85-8FD670915F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2" y="1294228"/>
            <a:ext cx="10452295" cy="492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75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1ADCF-E806-4579-8B1F-BCF121BD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5632"/>
          </a:xfrm>
        </p:spPr>
        <p:txBody>
          <a:bodyPr/>
          <a:lstStyle/>
          <a:p>
            <a:pPr algn="ctr"/>
            <a:r>
              <a:rPr lang="es-CO" dirty="0"/>
              <a:t>Combinar funciones con condicionales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6AEA4A-3673-4E5F-A655-E1D68EC742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30" y="1378226"/>
            <a:ext cx="10588487" cy="48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5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B0531A62-2B7A-46C0-B81E-4512DDB96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688C5-9A99-4E2E-99A4-20487301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Importar</a:t>
            </a:r>
            <a:r>
              <a:rPr lang="en-US" sz="6800" cap="all" spc="-100" dirty="0"/>
              <a:t> y </a:t>
            </a:r>
            <a:r>
              <a:rPr lang="en-US" sz="6800" cap="all" spc="-100" dirty="0" err="1"/>
              <a:t>exportar</a:t>
            </a:r>
            <a:r>
              <a:rPr lang="en-US" sz="6800" cap="all" spc="-100" dirty="0"/>
              <a:t> bases de </a:t>
            </a:r>
            <a:r>
              <a:rPr lang="en-US" sz="6800" cap="all" spc="-100" dirty="0" err="1"/>
              <a:t>datos</a:t>
            </a:r>
            <a:endParaRPr lang="en-US" sz="6800" cap="all" spc="-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6801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237934-504D-4C54-B716-2B892A908C4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3"/>
          <a:stretch/>
        </p:blipFill>
        <p:spPr bwMode="auto">
          <a:xfrm>
            <a:off x="-1" y="10"/>
            <a:ext cx="12192000" cy="455102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26CEDD-E73D-4879-A03D-B42F45F5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Conocer la dirección </a:t>
            </a:r>
          </a:p>
        </p:txBody>
      </p:sp>
    </p:spTree>
    <p:extLst>
      <p:ext uri="{BB962C8B-B14F-4D97-AF65-F5344CB8AC3E}">
        <p14:creationId xmlns:p14="http://schemas.microsoft.com/office/powerpoint/2010/main" val="3750923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24914-C5F3-4BE2-B12B-7EB17CFA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0315"/>
            <a:ext cx="10058400" cy="854902"/>
          </a:xfrm>
        </p:spPr>
        <p:txBody>
          <a:bodyPr/>
          <a:lstStyle/>
          <a:p>
            <a:pPr algn="ctr"/>
            <a:r>
              <a:rPr lang="es-CO" dirty="0"/>
              <a:t>Importar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4E4891E-3B06-4EFA-A037-0AAC5C1A5A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39" y="1325217"/>
            <a:ext cx="10495721" cy="49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3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B0531A62-2B7A-46C0-B81E-4512DDB96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688C5-9A99-4E2E-99A4-20487301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Graficar</a:t>
            </a:r>
            <a:r>
              <a:rPr lang="en-US" sz="6800" cap="all" spc="-100" dirty="0"/>
              <a:t> en 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2830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5935C-1EE0-4A07-BC5D-4CA8B76D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15145"/>
          </a:xfrm>
        </p:spPr>
        <p:txBody>
          <a:bodyPr/>
          <a:lstStyle/>
          <a:p>
            <a:pPr algn="ctr"/>
            <a:r>
              <a:rPr lang="es-CO" dirty="0"/>
              <a:t>Uso de </a:t>
            </a:r>
            <a:r>
              <a:rPr lang="es-CO" dirty="0" err="1"/>
              <a:t>Matplotlib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E498E9-3D77-49CC-B256-5A003A75FA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56" y="1457740"/>
            <a:ext cx="10564836" cy="47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0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89157-42E8-434B-96C7-8F885B7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1189731"/>
            <a:ext cx="3536510" cy="1311285"/>
          </a:xfrm>
        </p:spPr>
        <p:txBody>
          <a:bodyPr>
            <a:normAutofit/>
          </a:bodyPr>
          <a:lstStyle/>
          <a:p>
            <a:pPr algn="ctr"/>
            <a:r>
              <a:rPr lang="es-CO" sz="4400" dirty="0">
                <a:solidFill>
                  <a:schemeClr val="tx1"/>
                </a:solidFill>
              </a:rPr>
              <a:t>¿Por qué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73799-5E52-43D6-9228-841CF784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s-CO" sz="2000" dirty="0"/>
              <a:t>Es una buena primera opción para aprender a programar.</a:t>
            </a:r>
          </a:p>
          <a:p>
            <a:r>
              <a:rPr lang="es-CO" sz="2000" dirty="0"/>
              <a:t>Una sintaxis clara, simple y convencional.</a:t>
            </a:r>
          </a:p>
          <a:p>
            <a:r>
              <a:rPr lang="es-CO" sz="2000" dirty="0"/>
              <a:t>Consta de bastantes librerías.</a:t>
            </a:r>
          </a:p>
          <a:p>
            <a:r>
              <a:rPr lang="es-CO" sz="2000" dirty="0"/>
              <a:t>Tiene muchísimas aplicaciones y usos prácticos.</a:t>
            </a:r>
          </a:p>
          <a:p>
            <a:r>
              <a:rPr lang="es-CO" sz="2000" dirty="0"/>
              <a:t>Es gratuito.</a:t>
            </a:r>
          </a:p>
          <a:p>
            <a:r>
              <a:rPr lang="es-CO" sz="2000" dirty="0"/>
              <a:t>Lo utiliza una gran comunidad.</a:t>
            </a:r>
          </a:p>
        </p:txBody>
      </p:sp>
      <p:pic>
        <p:nvPicPr>
          <p:cNvPr id="21" name="Picture 2" descr="Programación con Python. Dictado por el Centro REDES">
            <a:extLst>
              <a:ext uri="{FF2B5EF4-FFF2-40B4-BE49-F238E27FC236}">
                <a16:creationId xmlns:a16="http://schemas.microsoft.com/office/drawing/2014/main" id="{28AB86F8-58CF-4627-9872-9DC654CD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40" y="3093057"/>
            <a:ext cx="3630717" cy="29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5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70BBE-2CBC-4BE6-9B8A-594100E5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Modificación de las 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8EFB9-7875-4AA0-9E9C-88BE6FF5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683" y="2255520"/>
            <a:ext cx="4764157" cy="732845"/>
          </a:xfrm>
        </p:spPr>
        <p:txBody>
          <a:bodyPr/>
          <a:lstStyle/>
          <a:p>
            <a:r>
              <a:rPr lang="es-CO" dirty="0"/>
              <a:t>Cambio de estilo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327EBF-F0E8-451B-9320-A9CA79652BF9}"/>
              </a:ext>
            </a:extLst>
          </p:cNvPr>
          <p:cNvSpPr txBox="1">
            <a:spLocks/>
          </p:cNvSpPr>
          <p:nvPr/>
        </p:nvSpPr>
        <p:spPr>
          <a:xfrm>
            <a:off x="1219200" y="2255520"/>
            <a:ext cx="4764157" cy="73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/>
              <a:t>Cambio de color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37BDE-0930-404C-A2DD-6E040FC062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218" y="2782985"/>
            <a:ext cx="4723765" cy="31489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105327-9325-42A1-9754-E0AEC9EDC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6261" y="2782985"/>
            <a:ext cx="4723765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1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1F08-1C9F-4990-A092-AFCF4CA1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0390"/>
            <a:ext cx="10058400" cy="890784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Ejemplo con el Interés simple vs. Interés compuesto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AA8213C-D648-42A9-A59B-0330797CDA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44" y="1491174"/>
            <a:ext cx="10663311" cy="47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81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E6C4-1775-4157-B76C-53EE841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088"/>
            <a:ext cx="10058400" cy="872898"/>
          </a:xfrm>
        </p:spPr>
        <p:txBody>
          <a:bodyPr/>
          <a:lstStyle/>
          <a:p>
            <a:pPr algn="ctr"/>
            <a:r>
              <a:rPr lang="es-CO" dirty="0"/>
              <a:t>Otros tipos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2D2E6-E24B-4847-A82B-69691720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1576"/>
            <a:ext cx="3097237" cy="640080"/>
          </a:xfrm>
        </p:spPr>
        <p:txBody>
          <a:bodyPr/>
          <a:lstStyle/>
          <a:p>
            <a:r>
              <a:rPr lang="es-CO" dirty="0"/>
              <a:t>Gráfico de dispersión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2F7B8F-05C9-44DA-96C9-C6B12FFAE8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890407"/>
            <a:ext cx="4504006" cy="9988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C674A4-0F66-4DD0-A608-3783BD1CB2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2783" y="2889213"/>
            <a:ext cx="4498023" cy="3526699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7070B5D-593B-4068-8DAB-4B2FEA4D495E}"/>
              </a:ext>
            </a:extLst>
          </p:cNvPr>
          <p:cNvSpPr txBox="1">
            <a:spLocks/>
          </p:cNvSpPr>
          <p:nvPr/>
        </p:nvSpPr>
        <p:spPr>
          <a:xfrm>
            <a:off x="6621196" y="1250327"/>
            <a:ext cx="420155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Gráfico de dispersión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BAAF8B-1855-4F3A-B4E3-4B2B1C6E3A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21195" y="1890407"/>
            <a:ext cx="4799965" cy="998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40CDBD-698C-4A37-99C3-49675DAF0C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21195" y="2885947"/>
            <a:ext cx="4799965" cy="35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6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3AAEA-9068-43AC-8ED9-589941DE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51095"/>
            <a:ext cx="4813495" cy="583810"/>
          </a:xfrm>
        </p:spPr>
        <p:txBody>
          <a:bodyPr/>
          <a:lstStyle/>
          <a:p>
            <a:r>
              <a:rPr lang="es-CO" dirty="0"/>
              <a:t>Gráfico de pastel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4E3DA9-0CFF-4184-9484-4474876888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434905"/>
            <a:ext cx="5319932" cy="15193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C3EED5-D2A5-428A-9E72-A331D0FDD2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3052690"/>
            <a:ext cx="5319932" cy="33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C9C76641-A8F4-42C3-B774-C47F57DC7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4FA71-A22E-4025-959F-09D82DFD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Descargar</a:t>
            </a:r>
            <a:r>
              <a:rPr lang="en-US" sz="6800" cap="all" spc="-100" dirty="0"/>
              <a:t> Python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6337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F85F5-B27C-46A9-97AE-4E3D309F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1218519"/>
          </a:xfrm>
        </p:spPr>
        <p:txBody>
          <a:bodyPr>
            <a:normAutofit/>
          </a:bodyPr>
          <a:lstStyle/>
          <a:p>
            <a:pPr algn="ctr"/>
            <a:r>
              <a:rPr lang="es-CO" sz="4400" dirty="0">
                <a:solidFill>
                  <a:schemeClr val="tx1"/>
                </a:solidFill>
              </a:rPr>
              <a:t>Paso a 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DE9CA-B4E0-423C-B586-FFD59E05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41" y="2502823"/>
            <a:ext cx="3177307" cy="3577442"/>
          </a:xfrm>
        </p:spPr>
        <p:txBody>
          <a:bodyPr anchor="ctr">
            <a:normAutofit/>
          </a:bodyPr>
          <a:lstStyle/>
          <a:p>
            <a:r>
              <a:rPr lang="es-CO" sz="2000" dirty="0"/>
              <a:t>1) Instalar Anaconda.</a:t>
            </a:r>
          </a:p>
          <a:p>
            <a:r>
              <a:rPr lang="es-CO" sz="2000" dirty="0"/>
              <a:t>2) Utilizar </a:t>
            </a:r>
            <a:r>
              <a:rPr lang="es-CO" sz="2000" dirty="0" err="1"/>
              <a:t>Jupyter</a:t>
            </a:r>
            <a:r>
              <a:rPr lang="es-CO" sz="2000" dirty="0"/>
              <a:t> Notebook o Spyder.</a:t>
            </a:r>
          </a:p>
          <a:p>
            <a:r>
              <a:rPr lang="es-CO" sz="2000" dirty="0"/>
              <a:t>3) Incursionarse en la interfaz.</a:t>
            </a:r>
          </a:p>
          <a:p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425AAA-881D-481A-9790-4FF407490D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8775" y="466343"/>
            <a:ext cx="3010487" cy="31235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E78F62-CF1A-4384-B10E-E0D39A4E94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22620" y="3589862"/>
            <a:ext cx="3010487" cy="31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CC07C6D-C317-4ADB-9938-01F1EB94F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17" b="871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82A35-6E9D-4E2C-9CA3-CCE7BC2A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Interfaz de  python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7928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5FB7AC-A8E2-4D80-801E-1DF7E2988D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471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29D80126-C5D1-4937-9746-B79F7427A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F76DF-B457-46DE-AB0D-BBF1D3F9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Operaciones</a:t>
            </a:r>
            <a:r>
              <a:rPr lang="en-US" sz="6800" cap="all" spc="-100" dirty="0"/>
              <a:t> </a:t>
            </a:r>
            <a:r>
              <a:rPr lang="en-US" sz="6800" cap="all" spc="-100" dirty="0" err="1"/>
              <a:t>básicas</a:t>
            </a:r>
            <a:r>
              <a:rPr lang="en-US" sz="6800" cap="all" spc="-100" dirty="0"/>
              <a:t> en 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7538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A8CD7-F82B-407F-8A00-A966772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56" y="459715"/>
            <a:ext cx="10058400" cy="778243"/>
          </a:xfrm>
        </p:spPr>
        <p:txBody>
          <a:bodyPr/>
          <a:lstStyle/>
          <a:p>
            <a:pPr algn="ctr"/>
            <a:r>
              <a:rPr lang="es-CO" dirty="0"/>
              <a:t>Suma, resta, multiplicación, potenciación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1CEC2A2-7C0C-436C-B2B7-31251BA091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" y="1131941"/>
            <a:ext cx="11290444" cy="51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260</Words>
  <Application>Microsoft Office PowerPoint</Application>
  <PresentationFormat>Panorámica</PresentationFormat>
  <Paragraphs>50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Garamond</vt:lpstr>
      <vt:lpstr>Sagona Book</vt:lpstr>
      <vt:lpstr>Sagona ExtraLight</vt:lpstr>
      <vt:lpstr>SavonVTI</vt:lpstr>
      <vt:lpstr>Python</vt:lpstr>
      <vt:lpstr>¿Qué es Python?</vt:lpstr>
      <vt:lpstr>¿Por qué Python?</vt:lpstr>
      <vt:lpstr>Descargar Python </vt:lpstr>
      <vt:lpstr>Paso a paso</vt:lpstr>
      <vt:lpstr>Interfaz de  python</vt:lpstr>
      <vt:lpstr>Presentación de PowerPoint</vt:lpstr>
      <vt:lpstr>Operaciones básicas en python</vt:lpstr>
      <vt:lpstr>Suma, resta, multiplicación, potenciación</vt:lpstr>
      <vt:lpstr>Asignación de valores y creación de variables</vt:lpstr>
      <vt:lpstr>Objetos en python</vt:lpstr>
      <vt:lpstr>Diferentes tipos de objetos y cómo reconocerlos</vt:lpstr>
      <vt:lpstr>Diferencia entre tuplas y listas</vt:lpstr>
      <vt:lpstr>Módulos en python</vt:lpstr>
      <vt:lpstr>Instalación e importar módulos</vt:lpstr>
      <vt:lpstr>Modificación de listas e índices</vt:lpstr>
      <vt:lpstr>Cambiar elementos de una lista</vt:lpstr>
      <vt:lpstr>Algunos usos con las listas y los índices</vt:lpstr>
      <vt:lpstr>Otras operaciones con las listas</vt:lpstr>
      <vt:lpstr>Funciones en python</vt:lpstr>
      <vt:lpstr>Valor presente utilizando funciones</vt:lpstr>
      <vt:lpstr>Condicionales en python</vt:lpstr>
      <vt:lpstr>¿Cuándo comprar un carro?</vt:lpstr>
      <vt:lpstr>Combinar funciones con condicionales</vt:lpstr>
      <vt:lpstr>Importar y exportar bases de datos</vt:lpstr>
      <vt:lpstr>Conocer la dirección </vt:lpstr>
      <vt:lpstr>Importar la base de datos</vt:lpstr>
      <vt:lpstr>Graficar en python</vt:lpstr>
      <vt:lpstr>Uso de Matplotlib</vt:lpstr>
      <vt:lpstr>Modificación de las gráficas</vt:lpstr>
      <vt:lpstr>Ejemplo con el Interés simple vs. Interés compuesto</vt:lpstr>
      <vt:lpstr>Otros tipos de gráficos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CAMARGO SANCHEZ DAVID SANTIAGO</dc:creator>
  <cp:lastModifiedBy>yisel andrea gordillo chacon</cp:lastModifiedBy>
  <cp:revision>16</cp:revision>
  <dcterms:created xsi:type="dcterms:W3CDTF">2021-07-13T03:44:38Z</dcterms:created>
  <dcterms:modified xsi:type="dcterms:W3CDTF">2021-07-15T16:48:08Z</dcterms:modified>
</cp:coreProperties>
</file>