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4" r:id="rId12"/>
    <p:sldId id="265" r:id="rId13"/>
    <p:sldId id="274" r:id="rId14"/>
    <p:sldId id="267" r:id="rId15"/>
    <p:sldId id="268" r:id="rId16"/>
    <p:sldId id="269" r:id="rId17"/>
    <p:sldId id="270" r:id="rId18"/>
    <p:sldId id="272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96" autoAdjust="0"/>
  </p:normalViewPr>
  <p:slideViewPr>
    <p:cSldViewPr>
      <p:cViewPr varScale="1">
        <p:scale>
          <a:sx n="61" d="100"/>
          <a:sy n="6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36141-7539-49D6-BD02-D4C57C31C9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4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9521-0B43-456E-BAB0-E8F91523F840}" type="datetimeFigureOut">
              <a:rPr lang="en-GB" smtClean="0"/>
              <a:pPr/>
              <a:t>03/10/2016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97123-645C-40A5-B189-1EEC4B73FF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5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7123-645C-40A5-B189-1EEC4B73FFC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8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7123-645C-40A5-B189-1EEC4B73FFC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8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366589(VS.85)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 descr="http://i.msdn.microsoft.com/hh288073.Dorsey_efprofiler_hires(en-us,MSDN.10).jpg"/>
          <p:cNvPicPr>
            <a:picLocks noChangeAspect="1" noChangeArrowheads="1"/>
          </p:cNvPicPr>
          <p:nvPr/>
        </p:nvPicPr>
        <p:blipFill>
          <a:blip r:embed="rId3" cstate="print"/>
          <a:srcRect r="26257"/>
          <a:stretch>
            <a:fillRect/>
          </a:stretch>
        </p:blipFill>
        <p:spPr bwMode="auto">
          <a:xfrm>
            <a:off x="5307120" y="3000373"/>
            <a:ext cx="3122532" cy="30350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Implementation Details</a:t>
            </a:r>
            <a:endParaRPr lang="en-GB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000372"/>
            <a:ext cx="3300620" cy="304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2996952"/>
            <a:ext cx="2602515" cy="30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771800" y="2132856"/>
            <a:ext cx="405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Arial"/>
              </a:rPr>
              <a:t>Advanced Games Programming (CGP600)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6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Leaks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90582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34848"/>
          <a:stretch>
            <a:fillRect/>
          </a:stretch>
        </p:blipFill>
        <p:spPr bwMode="auto">
          <a:xfrm>
            <a:off x="714348" y="2928934"/>
            <a:ext cx="614366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Window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14422"/>
            <a:ext cx="59817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071678"/>
            <a:ext cx="6667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Run-Time Memory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Windows API</a:t>
            </a:r>
          </a:p>
          <a:p>
            <a:pPr lvl="1"/>
            <a:r>
              <a:rPr lang="en-GB" dirty="0" err="1" smtClean="0">
                <a:hlinkClick r:id="rId2"/>
              </a:rPr>
              <a:t>GlobalMemoryStatusEx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For example: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#include &lt;</a:t>
            </a:r>
            <a:r>
              <a:rPr lang="en-GB" dirty="0" err="1" smtClean="0"/>
              <a:t>windows.h</a:t>
            </a:r>
            <a:r>
              <a:rPr lang="en-GB" dirty="0" smtClean="0"/>
              <a:t>&gt; </a:t>
            </a:r>
          </a:p>
          <a:p>
            <a:pPr lvl="1">
              <a:buNone/>
            </a:pPr>
            <a:r>
              <a:rPr lang="en-GB" dirty="0" err="1" smtClean="0"/>
              <a:t>size_t</a:t>
            </a:r>
            <a:r>
              <a:rPr lang="en-GB" dirty="0" smtClean="0"/>
              <a:t> </a:t>
            </a:r>
            <a:r>
              <a:rPr lang="en-GB" dirty="0" err="1" smtClean="0"/>
              <a:t>getTotalSystemMemory</a:t>
            </a:r>
            <a:r>
              <a:rPr lang="en-GB" dirty="0" smtClean="0"/>
              <a:t>() </a:t>
            </a:r>
          </a:p>
          <a:p>
            <a:pPr lvl="1">
              <a:buNone/>
            </a:pPr>
            <a:r>
              <a:rPr lang="en-GB" dirty="0" smtClean="0"/>
              <a:t>{ </a:t>
            </a:r>
          </a:p>
          <a:p>
            <a:pPr lvl="1">
              <a:buNone/>
            </a:pPr>
            <a:r>
              <a:rPr lang="en-GB" dirty="0" smtClean="0"/>
              <a:t>	MEMORYSTATUSEX status; </a:t>
            </a:r>
          </a:p>
          <a:p>
            <a:pPr lvl="1"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status.dwLength</a:t>
            </a:r>
            <a:r>
              <a:rPr lang="en-GB" dirty="0" smtClean="0"/>
              <a:t> = </a:t>
            </a:r>
            <a:r>
              <a:rPr lang="en-GB" dirty="0" err="1" smtClean="0"/>
              <a:t>sizeof</a:t>
            </a:r>
            <a:r>
              <a:rPr lang="en-GB" dirty="0" smtClean="0"/>
              <a:t>(status); </a:t>
            </a:r>
            <a:r>
              <a:rPr lang="en-GB" dirty="0" err="1" smtClean="0"/>
              <a:t>GlobalMemoryStatusEx</a:t>
            </a:r>
            <a:r>
              <a:rPr lang="en-GB" dirty="0" smtClean="0"/>
              <a:t>(&amp;status); </a:t>
            </a:r>
          </a:p>
          <a:p>
            <a:pPr lvl="1">
              <a:buNone/>
            </a:pPr>
            <a:r>
              <a:rPr lang="en-GB" dirty="0" smtClean="0"/>
              <a:t>     return </a:t>
            </a:r>
            <a:r>
              <a:rPr lang="en-GB" dirty="0" err="1" smtClean="0"/>
              <a:t>status.ullTotalPhys</a:t>
            </a:r>
            <a:r>
              <a:rPr lang="en-GB" dirty="0" smtClean="0"/>
              <a:t>; </a:t>
            </a:r>
          </a:p>
          <a:p>
            <a:pPr lvl="1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or Debug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Debug Builds (vs Release)</a:t>
            </a:r>
          </a:p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Outside Visual Studio</a:t>
            </a:r>
          </a:p>
          <a:p>
            <a:pPr lvl="1"/>
            <a:r>
              <a:rPr lang="en-GB" dirty="0" smtClean="0"/>
              <a:t>Speed &amp; Memory</a:t>
            </a:r>
          </a:p>
          <a:p>
            <a:r>
              <a:rPr lang="en-GB" dirty="0" smtClean="0"/>
              <a:t>Computational Speed (i.e., fps)</a:t>
            </a:r>
          </a:p>
          <a:p>
            <a:r>
              <a:rPr lang="en-GB" dirty="0" smtClean="0"/>
              <a:t>Memory Usage (e.g., in real-time)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Essential Graphical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DrawLine</a:t>
            </a:r>
            <a:r>
              <a:rPr lang="en-GB" dirty="0" smtClean="0"/>
              <a:t>(..)</a:t>
            </a:r>
          </a:p>
          <a:p>
            <a:r>
              <a:rPr lang="en-GB" dirty="0" err="1" smtClean="0"/>
              <a:t>DrawSphere</a:t>
            </a:r>
            <a:r>
              <a:rPr lang="en-GB" dirty="0" smtClean="0"/>
              <a:t>(..)</a:t>
            </a:r>
          </a:p>
          <a:p>
            <a:r>
              <a:rPr lang="en-GB" dirty="0" err="1" smtClean="0"/>
              <a:t>DrawCross</a:t>
            </a:r>
            <a:r>
              <a:rPr lang="en-GB" dirty="0" smtClean="0"/>
              <a:t>(..)</a:t>
            </a:r>
          </a:p>
          <a:p>
            <a:r>
              <a:rPr lang="en-GB" dirty="0" err="1" smtClean="0"/>
              <a:t>DrawCube</a:t>
            </a:r>
            <a:r>
              <a:rPr lang="en-GB" dirty="0" smtClean="0"/>
              <a:t>(..)</a:t>
            </a:r>
          </a:p>
          <a:p>
            <a:r>
              <a:rPr lang="en-GB" dirty="0" err="1" smtClean="0"/>
              <a:t>DrawArrow</a:t>
            </a:r>
            <a:r>
              <a:rPr lang="en-GB" dirty="0" smtClean="0"/>
              <a:t>(..)</a:t>
            </a:r>
          </a:p>
          <a:p>
            <a:r>
              <a:rPr lang="en-GB" dirty="0" err="1" smtClean="0"/>
              <a:t>DrawTriangle</a:t>
            </a:r>
            <a:r>
              <a:rPr lang="en-GB" dirty="0" smtClean="0"/>
              <a:t>(..)</a:t>
            </a:r>
          </a:p>
          <a:p>
            <a:r>
              <a:rPr lang="en-GB" dirty="0" err="1" smtClean="0"/>
              <a:t>DrawText</a:t>
            </a:r>
            <a:r>
              <a:rPr lang="en-GB" dirty="0" smtClean="0"/>
              <a:t>(..)</a:t>
            </a:r>
          </a:p>
          <a:p>
            <a:r>
              <a:rPr lang="en-GB" dirty="0" smtClean="0"/>
              <a:t>Mouse Input (2D -&gt; 3D)</a:t>
            </a:r>
          </a:p>
          <a:p>
            <a:r>
              <a:rPr lang="en-GB" dirty="0" smtClean="0"/>
              <a:t>Keyboard Input (single and multiple </a:t>
            </a:r>
            <a:r>
              <a:rPr lang="en-GB" dirty="0" err="1" smtClean="0"/>
              <a:t>keypresses</a:t>
            </a:r>
            <a:r>
              <a:rPr lang="en-GB" dirty="0" smtClean="0"/>
              <a:t> – polling)</a:t>
            </a:r>
          </a:p>
        </p:txBody>
      </p:sp>
    </p:spTree>
    <p:extLst>
      <p:ext uri="{BB962C8B-B14F-4D97-AF65-F5344CB8AC3E}">
        <p14:creationId xmlns:p14="http://schemas.microsoft.com/office/powerpoint/2010/main" val="175804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Practicals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Source Control (i.e.,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- </a:t>
            </a:r>
            <a:r>
              <a:rPr lang="en-GB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submit/update (twice weekly)</a:t>
            </a:r>
          </a:p>
          <a:p>
            <a:pPr lvl="1"/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8+ hours of work</a:t>
            </a:r>
          </a:p>
          <a:p>
            <a:pPr lvl="1"/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to check-in and update code regularly with comments</a:t>
            </a:r>
          </a:p>
          <a:p>
            <a:pPr lvl="1"/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into the habit of using version control</a:t>
            </a:r>
            <a:endParaRPr lang="en-GB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34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Sanity Checks</a:t>
            </a:r>
          </a:p>
          <a:p>
            <a:pPr lvl="1"/>
            <a:r>
              <a:rPr lang="en-GB" dirty="0" smtClean="0"/>
              <a:t>e.g., </a:t>
            </a:r>
          </a:p>
          <a:p>
            <a:pPr lvl="2"/>
            <a:r>
              <a:rPr lang="en-GB" dirty="0" smtClean="0"/>
              <a:t>DBG_ASSERT( </a:t>
            </a:r>
            <a:r>
              <a:rPr lang="en-GB" dirty="0" err="1" smtClean="0"/>
              <a:t>dt</a:t>
            </a:r>
            <a:r>
              <a:rPr lang="en-GB" dirty="0" smtClean="0"/>
              <a:t>&gt;=0 &amp;&amp; </a:t>
            </a:r>
            <a:r>
              <a:rPr lang="en-GB" dirty="0" err="1" smtClean="0"/>
              <a:t>dt</a:t>
            </a:r>
            <a:r>
              <a:rPr lang="en-GB" dirty="0" smtClean="0"/>
              <a:t>&lt;0.1 );</a:t>
            </a:r>
          </a:p>
          <a:p>
            <a:pPr lvl="2"/>
            <a:r>
              <a:rPr lang="en-GB" dirty="0" smtClean="0"/>
              <a:t>DBG_ASSERT(</a:t>
            </a:r>
            <a:r>
              <a:rPr lang="en-GB" dirty="0" err="1" smtClean="0"/>
              <a:t>force.lengthSq</a:t>
            </a:r>
            <a:r>
              <a:rPr lang="en-GB" dirty="0" smtClean="0"/>
              <a:t>&lt;1000);</a:t>
            </a:r>
          </a:p>
          <a:p>
            <a:pPr lvl="2"/>
            <a:r>
              <a:rPr lang="en-GB" dirty="0" smtClean="0"/>
              <a:t>DBG_VALIDFLOAT(length);</a:t>
            </a:r>
          </a:p>
          <a:p>
            <a:r>
              <a:rPr lang="en-GB" dirty="0" smtClean="0"/>
              <a:t>Tidy Commented Code</a:t>
            </a:r>
          </a:p>
          <a:p>
            <a:r>
              <a:rPr lang="en-GB" dirty="0" smtClean="0"/>
              <a:t>Common Naming Convention</a:t>
            </a:r>
          </a:p>
          <a:p>
            <a:pPr lvl="1"/>
            <a:r>
              <a:rPr lang="en-GB" dirty="0" smtClean="0"/>
              <a:t>g_, s_, function names, `</a:t>
            </a:r>
            <a:r>
              <a:rPr lang="en-GB" dirty="0" err="1" smtClean="0"/>
              <a:t>const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pointers, references, constants, `copy pasting’</a:t>
            </a:r>
          </a:p>
        </p:txBody>
      </p:sp>
    </p:spTree>
    <p:extLst>
      <p:ext uri="{BB962C8B-B14F-4D97-AF65-F5344CB8AC3E}">
        <p14:creationId xmlns:p14="http://schemas.microsoft.com/office/powerpoint/2010/main" val="339826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Asserts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// e.g., </a:t>
            </a:r>
            <a:r>
              <a:rPr lang="en-GB" dirty="0" err="1" smtClean="0"/>
              <a:t>common.h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#</a:t>
            </a:r>
            <a:r>
              <a:rPr lang="en-GB" dirty="0" err="1" smtClean="0"/>
              <a:t>ifdef</a:t>
            </a:r>
            <a:r>
              <a:rPr lang="en-GB" dirty="0" smtClean="0"/>
              <a:t> _DEBUG</a:t>
            </a:r>
          </a:p>
          <a:p>
            <a:r>
              <a:rPr lang="en-GB" dirty="0" smtClean="0"/>
              <a:t>	#define DBG_HALT </a:t>
            </a:r>
            <a:r>
              <a:rPr lang="en-GB" dirty="0" smtClean="0"/>
              <a:t>{ </a:t>
            </a:r>
            <a:r>
              <a:rPr lang="en-GB" dirty="0" smtClean="0"/>
              <a:t>__breakpoint }</a:t>
            </a:r>
          </a:p>
          <a:p>
            <a:r>
              <a:rPr lang="en-GB" dirty="0" smtClean="0"/>
              <a:t>	#define DBG_ASSERT(exp) {if ( !(exp) ) {DBG_HALT;}}</a:t>
            </a:r>
          </a:p>
          <a:p>
            <a:endParaRPr lang="en-GB" dirty="0" smtClean="0"/>
          </a:p>
          <a:p>
            <a:r>
              <a:rPr lang="en-GB" dirty="0" smtClean="0"/>
              <a:t>	#define INVALID_FLOAT 2139095040</a:t>
            </a:r>
          </a:p>
          <a:p>
            <a:r>
              <a:rPr lang="en-GB" dirty="0" smtClean="0"/>
              <a:t>	#define DBG_CHECKFLOAT(f) \</a:t>
            </a:r>
          </a:p>
          <a:p>
            <a:r>
              <a:rPr lang="en-GB" smtClean="0"/>
              <a:t>	</a:t>
            </a:r>
            <a:r>
              <a:rPr lang="en-GB" smtClean="0"/>
              <a:t>{  if ((f)!=(f)) </a:t>
            </a:r>
            <a:r>
              <a:rPr lang="en-GB" dirty="0" smtClean="0"/>
              <a:t>{</a:t>
            </a:r>
            <a:r>
              <a:rPr lang="en-GB" smtClean="0"/>
              <a:t>DBG_HALT</a:t>
            </a:r>
            <a:r>
              <a:rPr lang="en-GB" smtClean="0"/>
              <a:t>;}  }</a:t>
            </a:r>
            <a:endParaRPr lang="en-GB" dirty="0" smtClean="0"/>
          </a:p>
          <a:p>
            <a:r>
              <a:rPr lang="en-GB" dirty="0" smtClean="0"/>
              <a:t>#else</a:t>
            </a:r>
          </a:p>
          <a:p>
            <a:r>
              <a:rPr lang="en-GB" dirty="0" smtClean="0"/>
              <a:t>	#define DBG_HALT</a:t>
            </a:r>
          </a:p>
          <a:p>
            <a:r>
              <a:rPr lang="en-GB" dirty="0" smtClean="0"/>
              <a:t>	#define DBG_ASSERT(exp)</a:t>
            </a:r>
          </a:p>
          <a:p>
            <a:r>
              <a:rPr lang="en-GB" dirty="0" smtClean="0"/>
              <a:t>	#define DBG_CHECKFLOAT(f)</a:t>
            </a:r>
          </a:p>
          <a:p>
            <a:r>
              <a:rPr lang="en-GB" dirty="0" smtClean="0"/>
              <a:t>#</a:t>
            </a:r>
            <a:r>
              <a:rPr lang="en-GB" dirty="0" err="1" smtClean="0"/>
              <a:t>endif</a:t>
            </a:r>
            <a:r>
              <a:rPr lang="en-GB" dirty="0" smtClean="0"/>
              <a:t> // _DEBUG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// e.g., NAN’s</a:t>
            </a:r>
          </a:p>
          <a:p>
            <a:pPr>
              <a:buNone/>
            </a:pPr>
            <a:r>
              <a:rPr lang="en-GB" dirty="0" smtClean="0"/>
              <a:t>	#define DBG_CHECKVECTOR(v)	  </a:t>
            </a:r>
          </a:p>
          <a:p>
            <a:pPr>
              <a:buNone/>
            </a:pPr>
            <a:r>
              <a:rPr lang="en-GB" dirty="0" smtClean="0"/>
              <a:t>		{ DBG_CHECKFLOAT(</a:t>
            </a:r>
            <a:r>
              <a:rPr lang="en-GB" dirty="0" err="1" smtClean="0"/>
              <a:t>v.x</a:t>
            </a:r>
            <a:r>
              <a:rPr lang="en-GB" dirty="0" smtClean="0"/>
              <a:t>); DBG_CHECKFLOAT(</a:t>
            </a:r>
            <a:r>
              <a:rPr lang="en-GB" dirty="0" err="1" smtClean="0"/>
              <a:t>v.y</a:t>
            </a:r>
            <a:r>
              <a:rPr lang="en-GB" dirty="0" smtClean="0"/>
              <a:t>); DBG_CHECKFLOAT(</a:t>
            </a:r>
            <a:r>
              <a:rPr lang="en-GB" dirty="0" err="1" smtClean="0"/>
              <a:t>v.z</a:t>
            </a:r>
            <a:r>
              <a:rPr lang="en-GB" dirty="0" smtClean="0"/>
              <a:t>); }</a:t>
            </a:r>
          </a:p>
          <a:p>
            <a:r>
              <a:rPr lang="en-GB" dirty="0" smtClean="0"/>
              <a:t>#define DBG_CHECKQUATERNION(v)</a:t>
            </a:r>
          </a:p>
          <a:p>
            <a:r>
              <a:rPr lang="en-GB" dirty="0" smtClean="0"/>
              <a:t>         	{ DBG_CHECKFLOAT(</a:t>
            </a:r>
            <a:r>
              <a:rPr lang="en-GB" dirty="0" err="1" smtClean="0"/>
              <a:t>v.x</a:t>
            </a:r>
            <a:r>
              <a:rPr lang="en-GB" dirty="0" smtClean="0"/>
              <a:t>); DBG_CHECKFLOAT(</a:t>
            </a:r>
            <a:r>
              <a:rPr lang="en-GB" dirty="0" err="1" smtClean="0"/>
              <a:t>v.y</a:t>
            </a:r>
            <a:r>
              <a:rPr lang="en-GB" dirty="0" smtClean="0"/>
              <a:t>); DBG_CHECKFLOAT(</a:t>
            </a:r>
            <a:r>
              <a:rPr lang="en-GB" dirty="0" err="1" smtClean="0"/>
              <a:t>v.z</a:t>
            </a:r>
            <a:r>
              <a:rPr lang="en-GB" dirty="0" smtClean="0"/>
              <a:t>); DBG_CHECKFLOAT(</a:t>
            </a:r>
            <a:r>
              <a:rPr lang="en-GB" dirty="0" err="1" smtClean="0"/>
              <a:t>v.w</a:t>
            </a:r>
            <a:r>
              <a:rPr lang="en-GB" dirty="0" smtClean="0"/>
              <a:t>); }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#include &lt;</a:t>
            </a:r>
            <a:r>
              <a:rPr lang="en-GB" dirty="0" err="1" smtClean="0"/>
              <a:t>stdlib.h</a:t>
            </a:r>
            <a:r>
              <a:rPr lang="en-GB" dirty="0" smtClean="0"/>
              <a:t>&gt;      </a:t>
            </a:r>
            <a:r>
              <a:rPr lang="en-GB" dirty="0" smtClean="0">
                <a:solidFill>
                  <a:srgbClr val="00B050"/>
                </a:solidFill>
              </a:rPr>
              <a:t>// </a:t>
            </a:r>
            <a:r>
              <a:rPr lang="en-GB" dirty="0" err="1" smtClean="0">
                <a:solidFill>
                  <a:srgbClr val="00B050"/>
                </a:solidFill>
              </a:rPr>
              <a:t>srand</a:t>
            </a:r>
            <a:r>
              <a:rPr lang="en-GB" dirty="0" smtClean="0">
                <a:solidFill>
                  <a:srgbClr val="00B050"/>
                </a:solidFill>
              </a:rPr>
              <a:t>, rand</a:t>
            </a:r>
          </a:p>
          <a:p>
            <a:pPr>
              <a:buNone/>
            </a:pPr>
            <a:r>
              <a:rPr lang="en-GB" dirty="0" smtClean="0"/>
              <a:t>#include “</a:t>
            </a:r>
            <a:r>
              <a:rPr lang="en-GB" dirty="0" err="1" smtClean="0"/>
              <a:t>common.h</a:t>
            </a:r>
            <a:r>
              <a:rPr lang="en-GB" dirty="0" smtClean="0"/>
              <a:t>” </a:t>
            </a:r>
            <a:r>
              <a:rPr lang="en-GB" dirty="0" smtClean="0">
                <a:solidFill>
                  <a:srgbClr val="00B050"/>
                </a:solidFill>
              </a:rPr>
              <a:t>// DBG_HALT and DBG_ASSERT defines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void main()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val</a:t>
            </a:r>
            <a:r>
              <a:rPr lang="en-GB" dirty="0" smtClean="0"/>
              <a:t> = rand() % 100; </a:t>
            </a:r>
            <a:r>
              <a:rPr lang="en-GB" dirty="0" smtClean="0">
                <a:solidFill>
                  <a:srgbClr val="00B050"/>
                </a:solidFill>
              </a:rPr>
              <a:t>// </a:t>
            </a:r>
            <a:r>
              <a:rPr lang="en-GB" dirty="0" err="1" smtClean="0">
                <a:solidFill>
                  <a:srgbClr val="00B050"/>
                </a:solidFill>
              </a:rPr>
              <a:t>val</a:t>
            </a:r>
            <a:r>
              <a:rPr lang="en-GB" dirty="0" smtClean="0">
                <a:solidFill>
                  <a:srgbClr val="00B050"/>
                </a:solidFill>
              </a:rPr>
              <a:t> in the range 0 to 99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    DBG_ASSERT( </a:t>
            </a:r>
            <a:r>
              <a:rPr lang="en-GB" dirty="0" err="1" smtClean="0"/>
              <a:t>val</a:t>
            </a:r>
            <a:r>
              <a:rPr lang="en-GB" dirty="0" smtClean="0"/>
              <a:t> &gt; 50 ); </a:t>
            </a:r>
            <a:r>
              <a:rPr lang="en-GB" dirty="0" smtClean="0">
                <a:solidFill>
                  <a:srgbClr val="00B050"/>
                </a:solidFill>
              </a:rPr>
              <a:t>// HALT here in visual studio if </a:t>
            </a:r>
            <a:r>
              <a:rPr lang="en-GB" dirty="0" err="1" smtClean="0">
                <a:solidFill>
                  <a:srgbClr val="00B050"/>
                </a:solidFill>
              </a:rPr>
              <a:t>val</a:t>
            </a:r>
            <a:r>
              <a:rPr lang="en-GB" dirty="0" smtClean="0">
                <a:solidFill>
                  <a:srgbClr val="00B050"/>
                </a:solidFill>
              </a:rPr>
              <a:t> is greater than 50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DBG_HALT; </a:t>
            </a:r>
            <a:r>
              <a:rPr lang="en-GB" dirty="0" smtClean="0">
                <a:solidFill>
                  <a:srgbClr val="00B050"/>
                </a:solidFill>
              </a:rPr>
              <a:t>// Stop here in visual studio (f5 to </a:t>
            </a:r>
            <a:r>
              <a:rPr lang="en-GB" dirty="0" err="1" smtClean="0">
                <a:solidFill>
                  <a:srgbClr val="00B050"/>
                </a:solidFill>
              </a:rPr>
              <a:t>conintue</a:t>
            </a:r>
            <a:r>
              <a:rPr lang="en-GB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GB" dirty="0" smtClean="0"/>
              <a:t>}// End main(..)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is Visual Studio?</a:t>
            </a:r>
          </a:p>
          <a:p>
            <a:r>
              <a:rPr lang="en-GB" dirty="0" smtClean="0"/>
              <a:t>Profiling</a:t>
            </a:r>
          </a:p>
          <a:p>
            <a:r>
              <a:rPr lang="en-GB" dirty="0" smtClean="0"/>
              <a:t>Asserts, Macros, Prints</a:t>
            </a:r>
          </a:p>
          <a:p>
            <a:r>
              <a:rPr lang="en-GB" dirty="0" smtClean="0"/>
              <a:t>Graphics</a:t>
            </a:r>
          </a:p>
          <a:p>
            <a:r>
              <a:rPr lang="en-GB" dirty="0" smtClean="0"/>
              <a:t>Warnings</a:t>
            </a:r>
          </a:p>
          <a:p>
            <a:r>
              <a:rPr lang="en-GB" dirty="0" smtClean="0"/>
              <a:t>Halts</a:t>
            </a:r>
            <a:r>
              <a:rPr lang="en-GB" dirty="0"/>
              <a:t>, __</a:t>
            </a:r>
            <a:r>
              <a:rPr lang="en-GB" dirty="0" err="1" smtClean="0"/>
              <a:t>debugbreak</a:t>
            </a:r>
            <a:r>
              <a:rPr lang="en-GB" dirty="0" smtClean="0"/>
              <a:t>, </a:t>
            </a:r>
            <a:r>
              <a:rPr lang="en-GB" dirty="0" err="1" smtClean="0"/>
              <a:t>BreakPoints</a:t>
            </a:r>
            <a:r>
              <a:rPr lang="en-GB" dirty="0" smtClean="0"/>
              <a:t> (__</a:t>
            </a:r>
            <a:r>
              <a:rPr lang="en-GB" dirty="0" err="1" smtClean="0"/>
              <a:t>asm</a:t>
            </a:r>
            <a:r>
              <a:rPr lang="en-GB" dirty="0" smtClean="0"/>
              <a:t>{ </a:t>
            </a:r>
            <a:r>
              <a:rPr lang="en-GB" dirty="0" err="1" smtClean="0"/>
              <a:t>int</a:t>
            </a:r>
            <a:r>
              <a:rPr lang="en-GB" dirty="0" smtClean="0"/>
              <a:t> 3 } )</a:t>
            </a:r>
          </a:p>
          <a:p>
            <a:r>
              <a:rPr lang="en-GB" dirty="0" smtClean="0"/>
              <a:t>Source Control (</a:t>
            </a:r>
            <a:r>
              <a:rPr lang="en-GB" b="1" dirty="0" smtClean="0">
                <a:solidFill>
                  <a:srgbClr val="FF0000"/>
                </a:solidFill>
              </a:rPr>
              <a:t>GitHub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88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readable clean code</a:t>
            </a:r>
          </a:p>
          <a:p>
            <a:r>
              <a:rPr lang="en-GB" dirty="0" smtClean="0"/>
              <a:t>Use version control (e.g., </a:t>
            </a:r>
            <a:r>
              <a:rPr lang="en-GB" dirty="0" err="1" smtClean="0"/>
              <a:t>github</a:t>
            </a:r>
            <a:r>
              <a:rPr lang="en-GB" dirty="0" smtClean="0"/>
              <a:t>)</a:t>
            </a:r>
          </a:p>
          <a:p>
            <a:r>
              <a:rPr lang="en-GB" dirty="0" smtClean="0"/>
              <a:t>Demonstrate an understanding of the tools (e.g., visual studio/system resources/debugging/testing)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do this week...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over the lectures</a:t>
            </a:r>
          </a:p>
          <a:p>
            <a:r>
              <a:rPr lang="en-US" dirty="0" err="1" smtClean="0"/>
              <a:t>Practicals</a:t>
            </a:r>
            <a:endParaRPr lang="en-US" dirty="0" smtClean="0"/>
          </a:p>
          <a:p>
            <a:pPr lvl="1"/>
            <a:r>
              <a:rPr lang="en-US" dirty="0" smtClean="0"/>
              <a:t>Get started with versioning control</a:t>
            </a:r>
          </a:p>
          <a:p>
            <a:pPr lvl="1"/>
            <a:r>
              <a:rPr lang="en-US" dirty="0" smtClean="0"/>
              <a:t>Project aspect – should be able to setup a basic project without difficulty</a:t>
            </a:r>
          </a:p>
          <a:p>
            <a:pPr lvl="1"/>
            <a:r>
              <a:rPr lang="en-US" dirty="0" smtClean="0"/>
              <a:t>Profiling/memory usage/asserts/warnings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is developing a </a:t>
            </a:r>
            <a:br>
              <a:rPr lang="en-GB" dirty="0" smtClean="0"/>
            </a:br>
            <a:r>
              <a:rPr lang="en-GB" dirty="0" smtClean="0"/>
              <a:t>complete game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Repeatability</a:t>
            </a:r>
          </a:p>
          <a:p>
            <a:r>
              <a:rPr lang="en-GB" dirty="0" smtClean="0"/>
              <a:t>Real-time (variable) why?</a:t>
            </a:r>
          </a:p>
          <a:p>
            <a:r>
              <a:rPr lang="en-GB" dirty="0" smtClean="0"/>
              <a:t>How catch errors?</a:t>
            </a:r>
          </a:p>
          <a:p>
            <a:r>
              <a:rPr lang="en-GB" dirty="0" smtClean="0"/>
              <a:t>Visual identify problems?</a:t>
            </a:r>
            <a:endParaRPr lang="en-GB" dirty="0"/>
          </a:p>
          <a:p>
            <a:r>
              <a:rPr lang="en-GB" dirty="0" smtClean="0"/>
              <a:t>Frame-by-frame debugging</a:t>
            </a:r>
          </a:p>
          <a:p>
            <a:r>
              <a:rPr lang="en-GB" dirty="0" smtClean="0"/>
              <a:t>Complex interaction/connection of components</a:t>
            </a:r>
          </a:p>
        </p:txBody>
      </p:sp>
    </p:spTree>
    <p:extLst>
      <p:ext uri="{BB962C8B-B14F-4D97-AF65-F5344CB8AC3E}">
        <p14:creationId xmlns:p14="http://schemas.microsoft.com/office/powerpoint/2010/main" val="65604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Traditional 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Limitations of “</a:t>
            </a:r>
            <a:r>
              <a:rPr lang="en-GB" dirty="0" err="1" smtClean="0"/>
              <a:t>cout</a:t>
            </a:r>
            <a:r>
              <a:rPr lang="en-GB" dirty="0" smtClean="0"/>
              <a:t>” and “print” functions?</a:t>
            </a:r>
          </a:p>
          <a:p>
            <a:r>
              <a:rPr lang="en-GB" dirty="0" smtClean="0"/>
              <a:t>How to catch NANs?</a:t>
            </a:r>
          </a:p>
          <a:p>
            <a:r>
              <a:rPr lang="en-GB" dirty="0" smtClean="0"/>
              <a:t>Detect when things go wrong (limits)?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51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Temporary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</a:t>
            </a:r>
            <a:r>
              <a:rPr lang="en-GB" dirty="0" smtClean="0"/>
              <a:t> file in Visual Studio?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*. </a:t>
            </a:r>
            <a:r>
              <a:rPr lang="en-GB" b="1" dirty="0" err="1" smtClean="0">
                <a:solidFill>
                  <a:srgbClr val="FF0000"/>
                </a:solidFill>
              </a:rPr>
              <a:t>ncb</a:t>
            </a:r>
            <a:r>
              <a:rPr lang="en-GB" b="1" dirty="0" smtClean="0">
                <a:solidFill>
                  <a:srgbClr val="FF0000"/>
                </a:solidFill>
              </a:rPr>
              <a:t>, *.opt, *.suo</a:t>
            </a:r>
          </a:p>
          <a:p>
            <a:r>
              <a:rPr lang="en-GB" dirty="0" smtClean="0"/>
              <a:t>How much memory do temporary files use?</a:t>
            </a:r>
          </a:p>
          <a:p>
            <a:r>
              <a:rPr lang="en-GB" dirty="0" smtClean="0"/>
              <a:t>Relative Paths</a:t>
            </a:r>
          </a:p>
          <a:p>
            <a:pPr lvl="1"/>
            <a:r>
              <a:rPr lang="en-GB" dirty="0" smtClean="0"/>
              <a:t>i.e., not absolute – e.g., C:\My Documents\John\..</a:t>
            </a:r>
          </a:p>
          <a:p>
            <a:pPr lvl="1"/>
            <a:r>
              <a:rPr lang="en-GB" dirty="0" smtClean="0"/>
              <a:t>project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1017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</a:p>
          <a:p>
            <a:r>
              <a:rPr lang="en-GB" dirty="0" smtClean="0"/>
              <a:t>Naming conventions</a:t>
            </a:r>
          </a:p>
          <a:p>
            <a:pPr lvl="1"/>
            <a:r>
              <a:rPr lang="en-GB" dirty="0" smtClean="0"/>
              <a:t>function names, member variables, </a:t>
            </a:r>
            <a:r>
              <a:rPr lang="en-GB" dirty="0" err="1" smtClean="0"/>
              <a:t>globals</a:t>
            </a:r>
            <a:r>
              <a:rPr lang="en-GB" dirty="0" smtClean="0"/>
              <a:t>, statics, macros…</a:t>
            </a:r>
          </a:p>
          <a:p>
            <a:r>
              <a:rPr lang="en-GB" dirty="0" smtClean="0"/>
              <a:t>Should be no extra work </a:t>
            </a:r>
          </a:p>
          <a:p>
            <a:pPr lvl="1">
              <a:buNone/>
            </a:pPr>
            <a:r>
              <a:rPr lang="en-GB" dirty="0" smtClean="0"/>
              <a:t>– second nature with practice</a:t>
            </a:r>
          </a:p>
        </p:txBody>
      </p:sp>
    </p:spTree>
    <p:extLst>
      <p:ext uri="{BB962C8B-B14F-4D97-AF65-F5344CB8AC3E}">
        <p14:creationId xmlns:p14="http://schemas.microsoft.com/office/powerpoint/2010/main" val="263285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Externs</a:t>
            </a:r>
          </a:p>
          <a:p>
            <a:r>
              <a:rPr lang="en-GB" dirty="0" smtClean="0"/>
              <a:t>Statics</a:t>
            </a:r>
          </a:p>
          <a:p>
            <a:r>
              <a:rPr lang="en-GB" dirty="0" err="1" smtClean="0"/>
              <a:t>Globals</a:t>
            </a:r>
            <a:endParaRPr lang="en-GB" dirty="0" smtClean="0"/>
          </a:p>
          <a:p>
            <a:r>
              <a:rPr lang="en-GB" dirty="0" smtClean="0"/>
              <a:t>Warnings </a:t>
            </a:r>
          </a:p>
          <a:p>
            <a:pPr lvl="1"/>
            <a:r>
              <a:rPr lang="en-GB" u="sng" dirty="0" smtClean="0"/>
              <a:t>difference between 0.0 and 0.0f?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ninitialized variables</a:t>
            </a:r>
          </a:p>
          <a:p>
            <a:pPr lvl="1"/>
            <a:r>
              <a:rPr lang="en-GB" dirty="0" smtClean="0"/>
              <a:t>casting (void*)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94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Practicals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 Warnings</a:t>
            </a:r>
          </a:p>
          <a:p>
            <a:r>
              <a:rPr lang="en-GB" dirty="0" smtClean="0"/>
              <a:t>Should be no warnings in submitted code</a:t>
            </a:r>
          </a:p>
          <a:p>
            <a:pPr lvl="1"/>
            <a:r>
              <a:rPr lang="en-GB" dirty="0" smtClean="0"/>
              <a:t>If a warning exists – what is the reason? why? (e.g., comment in code)</a:t>
            </a:r>
          </a:p>
          <a:p>
            <a:r>
              <a:rPr lang="en-GB" u="sng" dirty="0" smtClean="0"/>
              <a:t>What is a good and a bad comment</a:t>
            </a:r>
            <a:r>
              <a:rPr lang="en-GB" dirty="0" smtClean="0"/>
              <a:t>?</a:t>
            </a:r>
          </a:p>
          <a:p>
            <a:r>
              <a:rPr lang="en-GB" dirty="0" smtClean="0"/>
              <a:t>Readme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 Studio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Callstack</a:t>
            </a:r>
            <a:r>
              <a:rPr lang="en-GB" dirty="0" smtClean="0"/>
              <a:t> Window</a:t>
            </a:r>
          </a:p>
          <a:p>
            <a:r>
              <a:rPr lang="en-GB" dirty="0" smtClean="0"/>
              <a:t>Watch Window</a:t>
            </a:r>
          </a:p>
          <a:p>
            <a:r>
              <a:rPr lang="en-GB" dirty="0" smtClean="0"/>
              <a:t>Float </a:t>
            </a:r>
            <a:r>
              <a:rPr lang="en-GB" dirty="0" err="1" smtClean="0"/>
              <a:t>vs</a:t>
            </a:r>
            <a:r>
              <a:rPr lang="en-GB" dirty="0" smtClean="0"/>
              <a:t> Double</a:t>
            </a:r>
          </a:p>
          <a:p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e.g., 0x000000, 0xCDCDCDCD, 0xFEEFEE....</a:t>
            </a:r>
          </a:p>
          <a:p>
            <a:r>
              <a:rPr lang="en-GB" dirty="0" smtClean="0"/>
              <a:t>Leaks</a:t>
            </a:r>
          </a:p>
          <a:p>
            <a:r>
              <a:rPr lang="en-GB" dirty="0" smtClean="0"/>
              <a:t>Profiling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500</Words>
  <Application>Microsoft Office PowerPoint</Application>
  <PresentationFormat>On-screen Show (4:3)</PresentationFormat>
  <Paragraphs>148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Implementation Details</vt:lpstr>
      <vt:lpstr>PowerPoint Presentation</vt:lpstr>
      <vt:lpstr>Why is developing a  complete game difficult?</vt:lpstr>
      <vt:lpstr>Traditional Debugging</vt:lpstr>
      <vt:lpstr>Temporary Files</vt:lpstr>
      <vt:lpstr>Clean Code</vt:lpstr>
      <vt:lpstr>Warnings</vt:lpstr>
      <vt:lpstr>Practicals</vt:lpstr>
      <vt:lpstr>Visual Studio Features</vt:lpstr>
      <vt:lpstr>Memory Leaks</vt:lpstr>
      <vt:lpstr>Libraries</vt:lpstr>
      <vt:lpstr>Output Window</vt:lpstr>
      <vt:lpstr>Run-Time Memory Information</vt:lpstr>
      <vt:lpstr>Release or Debug</vt:lpstr>
      <vt:lpstr>Essential Graphical Elements</vt:lpstr>
      <vt:lpstr>Practicals</vt:lpstr>
      <vt:lpstr>Coding Style</vt:lpstr>
      <vt:lpstr>Custom Asserts</vt:lpstr>
      <vt:lpstr>Example</vt:lpstr>
      <vt:lpstr>Summary</vt:lpstr>
      <vt:lpstr>To do this week...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none</dc:title>
  <dc:creator>none</dc:creator>
  <cp:lastModifiedBy>Computer</cp:lastModifiedBy>
  <cp:revision>109</cp:revision>
  <dcterms:created xsi:type="dcterms:W3CDTF">2006-08-16T00:00:00Z</dcterms:created>
  <dcterms:modified xsi:type="dcterms:W3CDTF">2016-10-03T11:25:03Z</dcterms:modified>
</cp:coreProperties>
</file>