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5" r:id="rId4"/>
    <p:sldId id="261" r:id="rId5"/>
    <p:sldId id="258" r:id="rId6"/>
    <p:sldId id="262" r:id="rId7"/>
    <p:sldId id="259" r:id="rId8"/>
    <p:sldId id="263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23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46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865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0526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688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063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179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046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94606A-3BD8-49EB-B3BB-2C87E9E7234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1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82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42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0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69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20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69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606A-3BD8-49EB-B3BB-2C87E9E7234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589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Flocking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Artificial intelligence for Games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3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4154" y="2237161"/>
            <a:ext cx="96845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 separation(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boid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Vector c = 0;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FOR EACH BOID b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IF b !=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IF |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b.position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.position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&lt; 100 THEN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c = c - 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b.position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.position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END IF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END IF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END PROCEDURE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3768" y="688962"/>
            <a:ext cx="10621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Simply look at each </a:t>
            </a:r>
            <a:r>
              <a:rPr lang="en-GB" dirty="0" err="1" smtClean="0"/>
              <a:t>boid</a:t>
            </a:r>
            <a:r>
              <a:rPr lang="en-GB" dirty="0" smtClean="0"/>
              <a:t>, and if it's within a defined small distance (say 100 units) of another </a:t>
            </a:r>
            <a:r>
              <a:rPr lang="en-GB" dirty="0" err="1" smtClean="0"/>
              <a:t>boid</a:t>
            </a:r>
            <a:r>
              <a:rPr lang="en-GB" dirty="0" smtClean="0"/>
              <a:t> move it as far away again as it already is. This is done by subtracting from a vector c the displacement of each </a:t>
            </a:r>
            <a:r>
              <a:rPr lang="en-GB" dirty="0" err="1" smtClean="0"/>
              <a:t>boid</a:t>
            </a:r>
            <a:r>
              <a:rPr lang="en-GB" dirty="0" smtClean="0"/>
              <a:t> which is near by.  Initialise c to zero as we want this rule to give a vector which when added to the current position moves a </a:t>
            </a:r>
            <a:r>
              <a:rPr lang="en-GB" dirty="0" err="1" smtClean="0"/>
              <a:t>boid</a:t>
            </a:r>
            <a:r>
              <a:rPr lang="en-GB" dirty="0" smtClean="0"/>
              <a:t> away from those near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5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the natural world, organisms exhibit certain </a:t>
            </a:r>
            <a:r>
              <a:rPr lang="en-GB" dirty="0" smtClean="0"/>
              <a:t>behaviours </a:t>
            </a:r>
            <a:r>
              <a:rPr lang="en-GB" dirty="0"/>
              <a:t>when traveling in groups. 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phenomenon, also known as </a:t>
            </a:r>
            <a:r>
              <a:rPr lang="en-GB" i="1" dirty="0"/>
              <a:t>flocking</a:t>
            </a:r>
            <a:r>
              <a:rPr lang="en-GB" dirty="0"/>
              <a:t>, occurs at both microscopic scales (bacteria) and macroscopic scales </a:t>
            </a:r>
            <a:r>
              <a:rPr lang="en-GB" dirty="0" smtClean="0"/>
              <a:t>(insects, fish &amp; birds). </a:t>
            </a:r>
          </a:p>
          <a:p>
            <a:r>
              <a:rPr lang="en-GB" dirty="0"/>
              <a:t>Another example is a crowd full of people, making their way from one part of town to </a:t>
            </a:r>
            <a:r>
              <a:rPr lang="en-GB" dirty="0" smtClean="0"/>
              <a:t>another, or going to/from a sporting venue. </a:t>
            </a:r>
            <a:r>
              <a:rPr lang="en-GB" dirty="0"/>
              <a:t>Sometimes it is easy to follow a crowd of strangers without consciously thinking of our actions. </a:t>
            </a:r>
            <a:endParaRPr lang="en-GB" dirty="0" smtClean="0"/>
          </a:p>
          <a:p>
            <a:r>
              <a:rPr lang="en-GB" dirty="0" smtClean="0"/>
              <a:t>We </a:t>
            </a:r>
            <a:r>
              <a:rPr lang="en-GB" dirty="0"/>
              <a:t>have all done it – ended up somewhere totally unexpected (I guess that is why flocking AI has played an important influence in zombie crowd simulation in games)!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052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Using </a:t>
            </a:r>
            <a:r>
              <a:rPr lang="en-GB" dirty="0"/>
              <a:t>computers, these patterns can be simulated by creating simple rules and combining them. </a:t>
            </a:r>
          </a:p>
          <a:p>
            <a:r>
              <a:rPr lang="en-GB" dirty="0"/>
              <a:t>Craig Reynolds was the first person to simulate flocking behaviour using his program called “</a:t>
            </a:r>
            <a:r>
              <a:rPr lang="en-GB" dirty="0" err="1"/>
              <a:t>Boids</a:t>
            </a:r>
            <a:r>
              <a:rPr lang="en-GB" dirty="0"/>
              <a:t>” in 1986.</a:t>
            </a:r>
          </a:p>
          <a:p>
            <a:r>
              <a:rPr lang="en-GB" dirty="0"/>
              <a:t>This is known as </a:t>
            </a:r>
            <a:r>
              <a:rPr lang="en-GB" i="1" dirty="0"/>
              <a:t>emergent behaviour</a:t>
            </a:r>
            <a:r>
              <a:rPr lang="en-GB" dirty="0"/>
              <a:t>, and can be used in games to simulate chaotic or life-like group movement</a:t>
            </a:r>
            <a:r>
              <a:rPr lang="en-GB" dirty="0" smtClean="0"/>
              <a:t>.</a:t>
            </a:r>
          </a:p>
          <a:p>
            <a:r>
              <a:rPr lang="en-GB" dirty="0"/>
              <a:t>Flocking AI has acted as a valuable tool for scientists and nature lovers alike because it has helped one gain a greater understanding of the way creatures interact with each other.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11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Basic </a:t>
            </a:r>
            <a:r>
              <a:rPr lang="en-GB" dirty="0"/>
              <a:t>models of flocking </a:t>
            </a:r>
            <a:r>
              <a:rPr lang="en-GB" dirty="0" smtClean="0"/>
              <a:t>behaviour </a:t>
            </a:r>
            <a:r>
              <a:rPr lang="en-GB" dirty="0"/>
              <a:t>are controlled by three simple rules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pPr lvl="1"/>
            <a:r>
              <a:rPr lang="en-GB" b="1" dirty="0"/>
              <a:t>Separation - avoid crowding </a:t>
            </a:r>
            <a:r>
              <a:rPr lang="en-GB" b="1" dirty="0" smtClean="0"/>
              <a:t>neighbours </a:t>
            </a:r>
            <a:r>
              <a:rPr lang="en-GB" b="1" dirty="0"/>
              <a:t>(short range repulsion)</a:t>
            </a:r>
          </a:p>
          <a:p>
            <a:pPr lvl="1"/>
            <a:r>
              <a:rPr lang="en-GB" b="1" dirty="0"/>
              <a:t>Alignment - steer towards average heading of </a:t>
            </a:r>
            <a:r>
              <a:rPr lang="en-GB" b="1" dirty="0" smtClean="0"/>
              <a:t>neighbours</a:t>
            </a:r>
            <a:endParaRPr lang="en-GB" b="1" dirty="0"/>
          </a:p>
          <a:p>
            <a:pPr lvl="1"/>
            <a:r>
              <a:rPr lang="en-GB" b="1" dirty="0"/>
              <a:t>Cohesion - steer towards average position of </a:t>
            </a:r>
            <a:r>
              <a:rPr lang="en-GB" b="1" dirty="0" smtClean="0"/>
              <a:t>neighbours </a:t>
            </a:r>
            <a:r>
              <a:rPr lang="en-GB" b="1" dirty="0"/>
              <a:t>(long range attraction</a:t>
            </a:r>
            <a:r>
              <a:rPr lang="en-GB" b="1" dirty="0" smtClean="0"/>
              <a:t>)</a:t>
            </a:r>
          </a:p>
          <a:p>
            <a:pPr lvl="1"/>
            <a:endParaRPr lang="en-GB" dirty="0"/>
          </a:p>
          <a:p>
            <a:r>
              <a:rPr lang="en-GB" dirty="0"/>
              <a:t>With these three simple rules, the flock moves in an extremely realistic way, creating complex motion and interaction that would be extremely hard to create otherwise.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3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Alignment is a </a:t>
            </a:r>
            <a:r>
              <a:rPr lang="en-GB" dirty="0" smtClean="0"/>
              <a:t>behaviour </a:t>
            </a:r>
            <a:r>
              <a:rPr lang="en-GB" dirty="0"/>
              <a:t>that causes a particular agent to line up with agents close by</a:t>
            </a:r>
            <a:r>
              <a:rPr lang="en-GB" dirty="0" smtClean="0"/>
              <a:t>.</a:t>
            </a:r>
          </a:p>
          <a:p>
            <a:r>
              <a:rPr lang="en-GB" dirty="0" smtClean="0"/>
              <a:t>We need a function that computes a vector based on the velocity vectors associated with the nearest neighbours (either the n closest or those within a given distance of the agent).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517" y="1956239"/>
            <a:ext cx="5715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7268" y="2065575"/>
            <a:ext cx="829278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 alignment(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boid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16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Vector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averageVelocity</a:t>
            </a:r>
            <a:r>
              <a:rPr lang="en-GB" sz="16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16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  <a:p>
            <a:r>
              <a:rPr lang="en-GB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0</a:t>
            </a:r>
            <a:endParaRPr lang="en-GB" sz="1600" baseline="-25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FOR EACH NEARBY BOID b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IF b !=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16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averageVelocity</a:t>
            </a:r>
            <a:r>
              <a:rPr lang="en-GB" sz="1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b.velocity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END IF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N++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averageVelocity</a:t>
            </a:r>
            <a:r>
              <a:rPr lang="en-GB" sz="16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averageVelocity</a:t>
            </a:r>
            <a:r>
              <a:rPr lang="en-GB" sz="1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16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.velocity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averageVelocity</a:t>
            </a:r>
            <a:r>
              <a:rPr lang="en-GB" sz="16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GB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normalise(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16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.velocity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16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.maxSpeed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END PROCEDURE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4824" y="492540"/>
            <a:ext cx="9037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</a:t>
            </a:r>
            <a:r>
              <a:rPr lang="en-GB" dirty="0" smtClean="0"/>
              <a:t>e average the velocities of the other </a:t>
            </a:r>
            <a:r>
              <a:rPr lang="en-GB" dirty="0" err="1" smtClean="0"/>
              <a:t>boids</a:t>
            </a:r>
            <a:r>
              <a:rPr lang="en-GB" dirty="0" smtClean="0"/>
              <a:t>.  We calculate a 'perceived velocity', </a:t>
            </a:r>
            <a:r>
              <a:rPr lang="en-GB" dirty="0" err="1" smtClean="0"/>
              <a:t>pv</a:t>
            </a:r>
            <a:r>
              <a:rPr lang="en-GB" baseline="-25000" dirty="0" err="1" smtClean="0"/>
              <a:t>J</a:t>
            </a:r>
            <a:r>
              <a:rPr lang="en-GB" dirty="0" smtClean="0"/>
              <a:t>, then add a small portion (about an eighth) to the </a:t>
            </a:r>
            <a:r>
              <a:rPr lang="en-GB" dirty="0" err="1" smtClean="0"/>
              <a:t>boid's</a:t>
            </a:r>
            <a:r>
              <a:rPr lang="en-GB" dirty="0" smtClean="0"/>
              <a:t> current velocity. </a:t>
            </a:r>
            <a:r>
              <a:rPr lang="en-GB" dirty="0" smtClean="0"/>
              <a:t>To get the correct final velocity vector for the </a:t>
            </a:r>
            <a:r>
              <a:rPr lang="en-GB" dirty="0" err="1" smtClean="0"/>
              <a:t>boid</a:t>
            </a:r>
            <a:r>
              <a:rPr lang="en-GB" dirty="0" smtClean="0"/>
              <a:t>, normalise the summed vector and multiply by the </a:t>
            </a:r>
            <a:r>
              <a:rPr lang="en-GB" dirty="0" err="1" smtClean="0"/>
              <a:t>boids</a:t>
            </a:r>
            <a:r>
              <a:rPr lang="en-GB" dirty="0" smtClean="0"/>
              <a:t> </a:t>
            </a:r>
            <a:r>
              <a:rPr lang="en-GB" dirty="0" err="1" smtClean="0"/>
              <a:t>maxspeed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1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Cohesion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114300" indent="0">
              <a:buNone/>
            </a:pPr>
            <a:endParaRPr lang="en-GB" dirty="0" smtClean="0"/>
          </a:p>
          <a:p>
            <a:r>
              <a:rPr lang="en-GB" dirty="0"/>
              <a:t>Cohesion is a </a:t>
            </a:r>
            <a:r>
              <a:rPr lang="en-GB" dirty="0" smtClean="0"/>
              <a:t>behaviour </a:t>
            </a:r>
            <a:r>
              <a:rPr lang="en-GB" dirty="0"/>
              <a:t>that causes agents to steer towards the "</a:t>
            </a:r>
            <a:r>
              <a:rPr lang="en-GB" dirty="0" err="1"/>
              <a:t>center</a:t>
            </a:r>
            <a:r>
              <a:rPr lang="en-GB" dirty="0"/>
              <a:t> of mass" - that is, the average position of the agents within a certain radius</a:t>
            </a:r>
            <a:r>
              <a:rPr lang="en-GB" dirty="0" smtClean="0"/>
              <a:t>.</a:t>
            </a:r>
          </a:p>
          <a:p>
            <a:r>
              <a:rPr lang="en-GB" dirty="0"/>
              <a:t>The implementation is almost identical to that of the alignment </a:t>
            </a:r>
            <a:r>
              <a:rPr lang="en-GB" dirty="0" err="1"/>
              <a:t>behavior</a:t>
            </a:r>
            <a:r>
              <a:rPr lang="en-GB" dirty="0"/>
              <a:t>, but there are some key differences. First, instead of adding the </a:t>
            </a:r>
            <a:r>
              <a:rPr lang="en-GB" i="1" dirty="0"/>
              <a:t>velocity</a:t>
            </a:r>
            <a:r>
              <a:rPr lang="en-GB" dirty="0"/>
              <a:t> to the computation vector, the </a:t>
            </a:r>
            <a:r>
              <a:rPr lang="en-GB" i="1" dirty="0"/>
              <a:t>position</a:t>
            </a:r>
            <a:r>
              <a:rPr lang="en-GB" dirty="0"/>
              <a:t> is added instead.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945222"/>
            <a:ext cx="5715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6050" y="2294720"/>
            <a:ext cx="82782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 cohesion(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boid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Vector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averagePosition</a:t>
            </a:r>
            <a:r>
              <a:rPr lang="en-GB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 = 0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FOR EACH BOID b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IF b !=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averagePosition</a:t>
            </a:r>
            <a:r>
              <a:rPr lang="en-GB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b.position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END IF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N++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averagePosition</a:t>
            </a:r>
            <a:r>
              <a:rPr lang="en-GB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averagePosition</a:t>
            </a:r>
            <a:r>
              <a:rPr lang="en-GB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averagePosition</a:t>
            </a:r>
            <a:r>
              <a:rPr lang="en-GB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.position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END PROCEDURE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6540" y="901613"/>
            <a:ext cx="9037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The 'centre of mass' is simply the average position of all the </a:t>
            </a:r>
            <a:r>
              <a:rPr lang="en-GB" dirty="0" err="1" smtClean="0"/>
              <a:t>boids</a:t>
            </a:r>
            <a:r>
              <a:rPr lang="en-GB" dirty="0" smtClean="0"/>
              <a:t>.  However, it makes sense to consider moving towards the average position of all of the </a:t>
            </a:r>
            <a:r>
              <a:rPr lang="en-GB" dirty="0" err="1" smtClean="0"/>
              <a:t>boids</a:t>
            </a:r>
            <a:r>
              <a:rPr lang="en-GB" dirty="0" smtClean="0"/>
              <a:t> except itself i.e. the perceived centre of mass.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1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Separation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Separation is the </a:t>
            </a:r>
            <a:r>
              <a:rPr lang="en-GB" dirty="0" smtClean="0"/>
              <a:t>behaviour </a:t>
            </a:r>
            <a:r>
              <a:rPr lang="en-GB" dirty="0"/>
              <a:t>that causes an agent to steer away from all of its </a:t>
            </a:r>
            <a:r>
              <a:rPr lang="en-GB" dirty="0" smtClean="0"/>
              <a:t>neighbours.</a:t>
            </a:r>
          </a:p>
          <a:p>
            <a:r>
              <a:rPr lang="en-GB" dirty="0" smtClean="0"/>
              <a:t>The purpose of this rule is to make sure that the agents do not collide with each other.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956239"/>
            <a:ext cx="5715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8781</TotalTime>
  <Words>474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Trebuchet MS</vt:lpstr>
      <vt:lpstr>Berlin</vt:lpstr>
      <vt:lpstr>Flocking</vt:lpstr>
      <vt:lpstr>Flocking</vt:lpstr>
      <vt:lpstr>Flocking</vt:lpstr>
      <vt:lpstr>Flocking</vt:lpstr>
      <vt:lpstr>Alignment</vt:lpstr>
      <vt:lpstr>PowerPoint Presentation</vt:lpstr>
      <vt:lpstr>Cohesion</vt:lpstr>
      <vt:lpstr>PowerPoint Presentation</vt:lpstr>
      <vt:lpstr>Separation</vt:lpstr>
      <vt:lpstr>PowerPoint Presentation</vt:lpstr>
    </vt:vector>
  </TitlesOfParts>
  <Company>Southampton Solent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Flocking</dc:title>
  <dc:creator>Brian Dupee</dc:creator>
  <cp:lastModifiedBy>Windows User</cp:lastModifiedBy>
  <cp:revision>25</cp:revision>
  <dcterms:created xsi:type="dcterms:W3CDTF">2015-01-13T16:36:06Z</dcterms:created>
  <dcterms:modified xsi:type="dcterms:W3CDTF">2016-10-28T12:11:40Z</dcterms:modified>
</cp:coreProperties>
</file>