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4" r:id="rId5"/>
    <p:sldId id="258" r:id="rId6"/>
    <p:sldId id="259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66" r:id="rId16"/>
    <p:sldId id="261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1eYniJ0Rnk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Machine Learning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Getting better all the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1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Forza Horizon </a:t>
            </a:r>
            <a:r>
              <a:rPr lang="en-GB" dirty="0" smtClean="0"/>
              <a:t>2 (Drivatar)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99" y="2336800"/>
            <a:ext cx="6397978" cy="3598863"/>
          </a:xfrm>
        </p:spPr>
      </p:pic>
    </p:spTree>
    <p:extLst>
      <p:ext uri="{BB962C8B-B14F-4D97-AF65-F5344CB8AC3E}">
        <p14:creationId xmlns:p14="http://schemas.microsoft.com/office/powerpoint/2010/main" val="300522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To Drive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Forza </a:t>
            </a:r>
            <a:r>
              <a:rPr lang="en-GB" dirty="0"/>
              <a:t>Horizon </a:t>
            </a:r>
            <a:r>
              <a:rPr lang="en-GB" dirty="0" smtClean="0"/>
              <a:t>2 uses neural network to learn player drive style</a:t>
            </a:r>
          </a:p>
          <a:p>
            <a:r>
              <a:rPr lang="en-GB" dirty="0" smtClean="0"/>
              <a:t>Called Drivatar technology</a:t>
            </a:r>
          </a:p>
          <a:p>
            <a:pPr lvl="1"/>
            <a:r>
              <a:rPr lang="en-GB" dirty="0" smtClean="0"/>
              <a:t>Player can train Drivatar’s to race against</a:t>
            </a:r>
          </a:p>
          <a:p>
            <a:pPr lvl="1"/>
            <a:r>
              <a:rPr lang="en-GB" dirty="0" smtClean="0"/>
              <a:t>Drives like player</a:t>
            </a:r>
          </a:p>
          <a:p>
            <a:r>
              <a:rPr lang="en-GB" dirty="0" smtClean="0"/>
              <a:t>Example of </a:t>
            </a:r>
            <a:r>
              <a:rPr lang="en-GB" i="1" dirty="0" smtClean="0"/>
              <a:t>online learning</a:t>
            </a:r>
            <a:r>
              <a:rPr lang="en-GB" dirty="0" smtClean="0"/>
              <a:t>, neural network learns during gameplay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15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Creatures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958" y="2266609"/>
            <a:ext cx="5354183" cy="4015637"/>
          </a:xfrm>
        </p:spPr>
      </p:pic>
    </p:spTree>
    <p:extLst>
      <p:ext uri="{BB962C8B-B14F-4D97-AF65-F5344CB8AC3E}">
        <p14:creationId xmlns:p14="http://schemas.microsoft.com/office/powerpoint/2010/main" val="17034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Look After Your Creature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Used </a:t>
            </a:r>
            <a:r>
              <a:rPr lang="en-GB" i="1" dirty="0" smtClean="0"/>
              <a:t>genetic algorithms</a:t>
            </a:r>
            <a:r>
              <a:rPr lang="en-GB" dirty="0" smtClean="0"/>
              <a:t> and </a:t>
            </a:r>
            <a:r>
              <a:rPr lang="en-GB" i="1" dirty="0" smtClean="0"/>
              <a:t>neural networks</a:t>
            </a:r>
            <a:endParaRPr lang="en-GB" dirty="0" smtClean="0"/>
          </a:p>
          <a:p>
            <a:pPr lvl="1"/>
            <a:r>
              <a:rPr lang="en-GB" dirty="0" smtClean="0"/>
              <a:t>Genetic algorithms used to make each generation different</a:t>
            </a:r>
          </a:p>
          <a:p>
            <a:pPr lvl="1"/>
            <a:r>
              <a:rPr lang="en-GB" dirty="0" smtClean="0"/>
              <a:t>Hopefully better</a:t>
            </a:r>
          </a:p>
          <a:p>
            <a:r>
              <a:rPr lang="en-GB" dirty="0" smtClean="0"/>
              <a:t>Neural networks allow player to train creature</a:t>
            </a:r>
          </a:p>
          <a:p>
            <a:pPr lvl="1"/>
            <a:r>
              <a:rPr lang="en-GB" dirty="0" smtClean="0"/>
              <a:t>Slap to punish : negative reinforcement</a:t>
            </a:r>
          </a:p>
          <a:p>
            <a:pPr lvl="1"/>
            <a:r>
              <a:rPr lang="en-GB" dirty="0" smtClean="0"/>
              <a:t>Tickle to reward : positive reinforcement</a:t>
            </a:r>
          </a:p>
          <a:p>
            <a:r>
              <a:rPr lang="en-GB" dirty="0" smtClean="0"/>
              <a:t>Creatures had to learn everything</a:t>
            </a:r>
          </a:p>
          <a:p>
            <a:pPr lvl="1"/>
            <a:r>
              <a:rPr lang="en-GB" dirty="0" smtClean="0"/>
              <a:t>To eat, to play etc.</a:t>
            </a:r>
          </a:p>
          <a:p>
            <a:pPr lvl="1"/>
            <a:r>
              <a:rPr lang="en-GB" dirty="0" smtClean="0"/>
              <a:t>If not trained, quickly die</a:t>
            </a:r>
          </a:p>
          <a:p>
            <a:r>
              <a:rPr lang="en-GB" dirty="0" smtClean="0"/>
              <a:t>Player must keep </a:t>
            </a:r>
            <a:r>
              <a:rPr lang="en-GB" smtClean="0"/>
              <a:t>creatures alive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00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DeepMind's Deep Q-learning </a:t>
            </a:r>
            <a:r>
              <a:rPr lang="en-GB" dirty="0" smtClean="0"/>
              <a:t>Playing </a:t>
            </a:r>
            <a:r>
              <a:rPr lang="en-GB" dirty="0"/>
              <a:t>Atari Breakout</a:t>
            </a:r>
          </a:p>
        </p:txBody>
      </p:sp>
      <p:pic>
        <p:nvPicPr>
          <p:cNvPr id="4" name="V1eYniJ0Rn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06070" y="2677886"/>
            <a:ext cx="5719033" cy="32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07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Of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AI is less predictable</a:t>
            </a:r>
          </a:p>
          <a:p>
            <a:r>
              <a:rPr lang="en-GB" dirty="0" smtClean="0"/>
              <a:t>Gives better </a:t>
            </a:r>
            <a:r>
              <a:rPr lang="en-GB" dirty="0" err="1" smtClean="0"/>
              <a:t>replayability</a:t>
            </a:r>
            <a:r>
              <a:rPr lang="en-GB" dirty="0" smtClean="0"/>
              <a:t> as AI different every time</a:t>
            </a:r>
          </a:p>
          <a:p>
            <a:r>
              <a:rPr lang="en-GB" dirty="0" smtClean="0"/>
              <a:t>AI can scale with player</a:t>
            </a:r>
          </a:p>
          <a:p>
            <a:r>
              <a:rPr lang="en-GB" dirty="0" smtClean="0"/>
              <a:t>Can provide original gaming experience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74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Of Machine Learning In Games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System needs measure of performance</a:t>
            </a:r>
          </a:p>
          <a:p>
            <a:pPr lvl="1"/>
            <a:r>
              <a:rPr lang="en-GB" dirty="0" smtClean="0"/>
              <a:t>E.g. damage done, distance moved, opponent pieces taken</a:t>
            </a:r>
          </a:p>
          <a:p>
            <a:pPr lvl="1"/>
            <a:r>
              <a:rPr lang="en-GB" dirty="0" smtClean="0"/>
              <a:t>When can useful feedback be given?</a:t>
            </a:r>
          </a:p>
          <a:p>
            <a:r>
              <a:rPr lang="en-GB" dirty="0" smtClean="0"/>
              <a:t>Credit </a:t>
            </a:r>
            <a:r>
              <a:rPr lang="en-GB" dirty="0"/>
              <a:t>assignment </a:t>
            </a:r>
            <a:r>
              <a:rPr lang="en-GB" dirty="0" smtClean="0"/>
              <a:t>problem</a:t>
            </a:r>
          </a:p>
          <a:p>
            <a:pPr lvl="1"/>
            <a:r>
              <a:rPr lang="en-GB" dirty="0" smtClean="0"/>
              <a:t>May have taken many moves to reach winning state</a:t>
            </a:r>
          </a:p>
          <a:p>
            <a:pPr lvl="1"/>
            <a:r>
              <a:rPr lang="en-GB" dirty="0" smtClean="0"/>
              <a:t>How to allocate reward to good moves in early stages of play</a:t>
            </a:r>
          </a:p>
          <a:p>
            <a:r>
              <a:rPr lang="en-GB" dirty="0" smtClean="0"/>
              <a:t>Predictability</a:t>
            </a:r>
          </a:p>
          <a:p>
            <a:pPr lvl="1"/>
            <a:r>
              <a:rPr lang="en-GB" dirty="0" smtClean="0"/>
              <a:t>Learning system may not learn what you expect it to</a:t>
            </a:r>
          </a:p>
          <a:p>
            <a:pPr lvl="1"/>
            <a:r>
              <a:rPr lang="en-GB" dirty="0" smtClean="0"/>
              <a:t>US Army’s sunny day detector</a:t>
            </a:r>
          </a:p>
          <a:p>
            <a:r>
              <a:rPr lang="en-GB" dirty="0" smtClean="0"/>
              <a:t>Representation</a:t>
            </a:r>
          </a:p>
          <a:p>
            <a:pPr lvl="1"/>
            <a:r>
              <a:rPr lang="en-GB" dirty="0" smtClean="0"/>
              <a:t>Choice of representation of problem has significant effect on performance</a:t>
            </a:r>
          </a:p>
          <a:p>
            <a:pPr lvl="1"/>
            <a:r>
              <a:rPr lang="en-GB" dirty="0" smtClean="0"/>
              <a:t>Wrong representation can result in failure to learn</a:t>
            </a:r>
          </a:p>
          <a:p>
            <a:r>
              <a:rPr lang="en-GB" dirty="0" smtClean="0"/>
              <a:t>Very hard to debug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4387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machine learning techniques improve</a:t>
            </a:r>
          </a:p>
          <a:p>
            <a:r>
              <a:rPr lang="en-GB" dirty="0" smtClean="0"/>
              <a:t>Will be used more often</a:t>
            </a:r>
          </a:p>
          <a:p>
            <a:r>
              <a:rPr lang="en-GB" dirty="0" smtClean="0"/>
              <a:t>However, board games still predominate</a:t>
            </a:r>
          </a:p>
          <a:p>
            <a:r>
              <a:rPr lang="en-GB" dirty="0" smtClean="0"/>
              <a:t>Open worlds very complex</a:t>
            </a:r>
          </a:p>
          <a:p>
            <a:pPr lvl="1"/>
            <a:r>
              <a:rPr lang="en-GB" dirty="0" smtClean="0"/>
              <a:t>Hard to find representations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any possible alternatives</a:t>
            </a:r>
          </a:p>
          <a:p>
            <a:r>
              <a:rPr lang="en-GB" dirty="0" smtClean="0"/>
              <a:t>Increasing processor power a significant factor</a:t>
            </a:r>
          </a:p>
          <a:p>
            <a:pPr lvl="1"/>
            <a:r>
              <a:rPr lang="en-GB" dirty="0" smtClean="0"/>
              <a:t>Machine learning often processor intensive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79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Improving performance over time</a:t>
            </a:r>
          </a:p>
          <a:p>
            <a:r>
              <a:rPr lang="en-GB" dirty="0" smtClean="0"/>
              <a:t>Adapting to changing circumstances</a:t>
            </a:r>
          </a:p>
          <a:p>
            <a:r>
              <a:rPr lang="en-GB" dirty="0" smtClean="0"/>
              <a:t>Acquiring new knowledge</a:t>
            </a:r>
          </a:p>
          <a:p>
            <a:r>
              <a:rPr lang="en-GB" dirty="0" smtClean="0"/>
              <a:t>In AI, approximating a mapping function</a:t>
            </a:r>
          </a:p>
          <a:p>
            <a:pPr lvl="1"/>
            <a:r>
              <a:rPr lang="en-GB" dirty="0" smtClean="0"/>
              <a:t>Given some set of inputs</a:t>
            </a:r>
          </a:p>
          <a:p>
            <a:pPr lvl="1"/>
            <a:r>
              <a:rPr lang="en-GB" dirty="0" smtClean="0"/>
              <a:t>And a corresponding set of outputs</a:t>
            </a:r>
          </a:p>
          <a:p>
            <a:pPr lvl="1"/>
            <a:r>
              <a:rPr lang="en-GB" dirty="0" smtClean="0"/>
              <a:t>Approximate a function which will map the given inputs to the given outputs</a:t>
            </a:r>
          </a:p>
          <a:p>
            <a:r>
              <a:rPr lang="en-GB" dirty="0" smtClean="0"/>
              <a:t>Often defined as a search problem</a:t>
            </a:r>
          </a:p>
          <a:p>
            <a:pPr lvl="1"/>
            <a:r>
              <a:rPr lang="en-GB" dirty="0" smtClean="0"/>
              <a:t>Searching a </a:t>
            </a:r>
            <a:r>
              <a:rPr lang="en-GB" i="1" dirty="0" smtClean="0"/>
              <a:t>problem space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00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Learn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Need an evaluation function</a:t>
            </a:r>
          </a:p>
          <a:p>
            <a:pPr lvl="1"/>
            <a:r>
              <a:rPr lang="en-GB" dirty="0" smtClean="0"/>
              <a:t>Tells us how ‘good’ our performance is</a:t>
            </a:r>
          </a:p>
          <a:p>
            <a:r>
              <a:rPr lang="en-GB" dirty="0" smtClean="0"/>
              <a:t>Need a set of training data</a:t>
            </a:r>
          </a:p>
          <a:p>
            <a:r>
              <a:rPr lang="en-GB" dirty="0" smtClean="0"/>
              <a:t>Need a set of test data</a:t>
            </a:r>
          </a:p>
          <a:p>
            <a:r>
              <a:rPr lang="en-GB" dirty="0" smtClean="0"/>
              <a:t>Initial state of system usually random</a:t>
            </a:r>
          </a:p>
          <a:p>
            <a:r>
              <a:rPr lang="en-GB" dirty="0" smtClean="0"/>
              <a:t>Learning </a:t>
            </a:r>
            <a:r>
              <a:rPr lang="en-GB" dirty="0"/>
              <a:t>progresses over multiple iterations</a:t>
            </a:r>
          </a:p>
          <a:p>
            <a:pPr lvl="1"/>
            <a:r>
              <a:rPr lang="en-GB" dirty="0"/>
              <a:t>Until </a:t>
            </a:r>
            <a:r>
              <a:rPr lang="en-GB" dirty="0" smtClean="0"/>
              <a:t>convergence (no more improvement possible)</a:t>
            </a:r>
            <a:endParaRPr lang="en-GB" dirty="0"/>
          </a:p>
          <a:p>
            <a:pPr lvl="1"/>
            <a:r>
              <a:rPr lang="en-GB" dirty="0"/>
              <a:t>Or some measure of performance is deemed satisfactory</a:t>
            </a:r>
          </a:p>
          <a:p>
            <a:r>
              <a:rPr lang="en-GB" dirty="0"/>
              <a:t>Convergence describes the state when no more learning is </a:t>
            </a:r>
            <a:r>
              <a:rPr lang="en-GB" dirty="0" smtClean="0"/>
              <a:t>possible</a:t>
            </a:r>
          </a:p>
          <a:p>
            <a:pPr lvl="1"/>
            <a:r>
              <a:rPr lang="en-GB" dirty="0" smtClean="0"/>
              <a:t>Common to accept performance which is good enough</a:t>
            </a:r>
            <a:endParaRPr lang="en-GB" dirty="0"/>
          </a:p>
          <a:p>
            <a:r>
              <a:rPr lang="en-GB" dirty="0"/>
              <a:t>Problem has been learned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90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31769"/>
            <a:ext cx="5875599" cy="388431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Failing to converge</a:t>
            </a:r>
          </a:p>
          <a:p>
            <a:pPr lvl="1"/>
            <a:r>
              <a:rPr lang="en-GB" dirty="0" smtClean="0"/>
              <a:t>Data set may not be adequate</a:t>
            </a:r>
          </a:p>
          <a:p>
            <a:pPr lvl="1"/>
            <a:r>
              <a:rPr lang="en-GB" dirty="0" smtClean="0"/>
              <a:t>Not enough data</a:t>
            </a:r>
          </a:p>
          <a:p>
            <a:pPr lvl="1"/>
            <a:r>
              <a:rPr lang="en-GB" dirty="0" smtClean="0"/>
              <a:t>Data has insufficient examples</a:t>
            </a:r>
          </a:p>
          <a:p>
            <a:r>
              <a:rPr lang="en-GB" dirty="0" smtClean="0"/>
              <a:t>Local minima</a:t>
            </a:r>
          </a:p>
          <a:p>
            <a:pPr lvl="1"/>
            <a:r>
              <a:rPr lang="en-GB" dirty="0" smtClean="0"/>
              <a:t>System can get stuck in a non optimal solution</a:t>
            </a:r>
          </a:p>
          <a:p>
            <a:pPr lvl="1"/>
            <a:r>
              <a:rPr lang="en-GB" dirty="0" smtClean="0"/>
              <a:t>Slight randomisation in early training can help</a:t>
            </a:r>
          </a:p>
          <a:p>
            <a:r>
              <a:rPr lang="en-GB" dirty="0" smtClean="0"/>
              <a:t>Overfitting</a:t>
            </a:r>
          </a:p>
          <a:p>
            <a:pPr lvl="1"/>
            <a:r>
              <a:rPr lang="en-GB" dirty="0" smtClean="0"/>
              <a:t>System has failed to generalise</a:t>
            </a:r>
          </a:p>
          <a:p>
            <a:pPr lvl="1"/>
            <a:r>
              <a:rPr lang="en-GB" dirty="0" smtClean="0"/>
              <a:t>Improve training data</a:t>
            </a:r>
          </a:p>
          <a:p>
            <a:r>
              <a:rPr lang="en-GB" dirty="0" err="1" smtClean="0"/>
              <a:t>Underfitting</a:t>
            </a:r>
            <a:endParaRPr lang="en-GB" dirty="0" smtClean="0"/>
          </a:p>
          <a:p>
            <a:pPr lvl="1"/>
            <a:r>
              <a:rPr lang="en-GB" dirty="0" smtClean="0"/>
              <a:t>System over-generalises</a:t>
            </a:r>
          </a:p>
          <a:p>
            <a:pPr lvl="1"/>
            <a:r>
              <a:rPr lang="en-GB" dirty="0" smtClean="0"/>
              <a:t>Improve training data</a:t>
            </a:r>
          </a:p>
          <a:p>
            <a:pPr lvl="1"/>
            <a:r>
              <a:rPr lang="en-GB" dirty="0" smtClean="0"/>
              <a:t>Try new algorithm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6624011" y="2166455"/>
            <a:ext cx="2624047" cy="2300324"/>
            <a:chOff x="6911839" y="2166455"/>
            <a:chExt cx="2624047" cy="23003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1839" y="2166455"/>
              <a:ext cx="2624047" cy="196803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911839" y="4097447"/>
              <a:ext cx="1561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Local minima</a:t>
              </a:r>
              <a:endParaRPr lang="en-GB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61" y="4466779"/>
            <a:ext cx="5951736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4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357793" cy="4521127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Supervised learning</a:t>
            </a:r>
          </a:p>
          <a:p>
            <a:pPr lvl="1"/>
            <a:r>
              <a:rPr lang="en-GB" dirty="0" smtClean="0"/>
              <a:t>Solution is shown to learner, learner practices until improvement evident</a:t>
            </a:r>
          </a:p>
          <a:p>
            <a:r>
              <a:rPr lang="en-GB" dirty="0" smtClean="0"/>
              <a:t>Unsupervised learning</a:t>
            </a:r>
          </a:p>
          <a:p>
            <a:pPr lvl="1"/>
            <a:r>
              <a:rPr lang="en-GB" dirty="0" smtClean="0"/>
              <a:t>Learner attempts candidate solutions, measures performance, tries to improve performance</a:t>
            </a:r>
          </a:p>
          <a:p>
            <a:r>
              <a:rPr lang="en-GB" dirty="0" smtClean="0"/>
              <a:t>Reinforcement learning</a:t>
            </a:r>
          </a:p>
          <a:p>
            <a:pPr lvl="1"/>
            <a:r>
              <a:rPr lang="en-GB" dirty="0" smtClean="0"/>
              <a:t>Rewarding success, punishing failure</a:t>
            </a:r>
          </a:p>
          <a:p>
            <a:r>
              <a:rPr lang="en-GB" dirty="0" smtClean="0"/>
              <a:t>Gradient descent</a:t>
            </a:r>
          </a:p>
          <a:p>
            <a:pPr lvl="1"/>
            <a:r>
              <a:rPr lang="en-GB" dirty="0" smtClean="0"/>
              <a:t>Minimising an error value</a:t>
            </a:r>
          </a:p>
          <a:p>
            <a:pPr lvl="1"/>
            <a:r>
              <a:rPr lang="en-GB" dirty="0" smtClean="0"/>
              <a:t>Or hill climbing, maximising a fitness function</a:t>
            </a:r>
          </a:p>
          <a:p>
            <a:r>
              <a:rPr lang="en-GB" dirty="0" smtClean="0"/>
              <a:t>Induction</a:t>
            </a:r>
          </a:p>
          <a:p>
            <a:pPr lvl="1"/>
            <a:r>
              <a:rPr lang="en-GB" dirty="0" smtClean="0"/>
              <a:t>Supervised learning</a:t>
            </a:r>
          </a:p>
          <a:p>
            <a:pPr lvl="1"/>
            <a:r>
              <a:rPr lang="en-GB" dirty="0" smtClean="0"/>
              <a:t>Learning generalised classifications from specific examples</a:t>
            </a:r>
          </a:p>
          <a:p>
            <a:r>
              <a:rPr lang="en-GB" dirty="0" smtClean="0"/>
              <a:t>Offline</a:t>
            </a:r>
          </a:p>
          <a:p>
            <a:pPr lvl="1"/>
            <a:r>
              <a:rPr lang="en-GB" dirty="0" smtClean="0"/>
              <a:t>Learning occurs during development time, behaviour fixed at runtime</a:t>
            </a:r>
          </a:p>
          <a:p>
            <a:r>
              <a:rPr lang="en-GB" dirty="0" smtClean="0"/>
              <a:t>Online</a:t>
            </a:r>
          </a:p>
          <a:p>
            <a:pPr lvl="1"/>
            <a:r>
              <a:rPr lang="en-GB" dirty="0" smtClean="0"/>
              <a:t>Learning occurs during operation of the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54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 Zoo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Many different algorithms for machine learning</a:t>
            </a:r>
          </a:p>
          <a:p>
            <a:pPr lvl="1"/>
            <a:r>
              <a:rPr lang="en-GB" dirty="0" smtClean="0"/>
              <a:t>An opportunity for some personal research</a:t>
            </a:r>
          </a:p>
          <a:p>
            <a:r>
              <a:rPr lang="en-GB" dirty="0" smtClean="0"/>
              <a:t>Different strengths and weaknesses</a:t>
            </a:r>
          </a:p>
          <a:p>
            <a:pPr lvl="1"/>
            <a:r>
              <a:rPr lang="en-GB" dirty="0" smtClean="0"/>
              <a:t>Understand problem</a:t>
            </a:r>
          </a:p>
          <a:p>
            <a:pPr lvl="1"/>
            <a:r>
              <a:rPr lang="en-GB" dirty="0" smtClean="0"/>
              <a:t>Know the algorithms</a:t>
            </a:r>
          </a:p>
          <a:p>
            <a:pPr lvl="1"/>
            <a:r>
              <a:rPr lang="en-GB" dirty="0" smtClean="0"/>
              <a:t>Make the right choice</a:t>
            </a:r>
          </a:p>
          <a:p>
            <a:r>
              <a:rPr lang="en-GB" dirty="0" smtClean="0"/>
              <a:t>We will look at three specifically</a:t>
            </a:r>
          </a:p>
          <a:p>
            <a:pPr lvl="1"/>
            <a:r>
              <a:rPr lang="en-GB" dirty="0" smtClean="0"/>
              <a:t>Q-Learning</a:t>
            </a:r>
          </a:p>
          <a:p>
            <a:pPr lvl="1"/>
            <a:r>
              <a:rPr lang="en-GB" dirty="0" smtClean="0"/>
              <a:t>Decision Tree learning</a:t>
            </a:r>
          </a:p>
          <a:p>
            <a:pPr lvl="1"/>
            <a:r>
              <a:rPr lang="en-GB" dirty="0" smtClean="0"/>
              <a:t>Neural Networks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26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Learning In Games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Board games have long history of machine learning</a:t>
            </a:r>
          </a:p>
          <a:p>
            <a:pPr lvl="1"/>
            <a:r>
              <a:rPr lang="en-GB" dirty="0"/>
              <a:t>Arthur </a:t>
            </a:r>
            <a:r>
              <a:rPr lang="en-GB" dirty="0" smtClean="0"/>
              <a:t>Samuel checkers </a:t>
            </a:r>
            <a:r>
              <a:rPr lang="en-GB" smtClean="0"/>
              <a:t>playing program – Damen 1960</a:t>
            </a:r>
            <a:endParaRPr lang="en-GB" dirty="0" smtClean="0"/>
          </a:p>
          <a:p>
            <a:pPr lvl="1"/>
            <a:r>
              <a:rPr lang="en-GB" dirty="0" smtClean="0"/>
              <a:t>Latest </a:t>
            </a:r>
            <a:r>
              <a:rPr lang="en-GB" dirty="0" smtClean="0"/>
              <a:t>is Google’s </a:t>
            </a:r>
            <a:r>
              <a:rPr lang="en-GB" dirty="0" err="1" smtClean="0"/>
              <a:t>AlphaGo</a:t>
            </a:r>
            <a:r>
              <a:rPr lang="en-GB" dirty="0" smtClean="0"/>
              <a:t>, you might have heard of it</a:t>
            </a:r>
          </a:p>
          <a:p>
            <a:r>
              <a:rPr lang="en-GB" dirty="0" smtClean="0"/>
              <a:t>Less application to other game genres</a:t>
            </a:r>
          </a:p>
          <a:p>
            <a:r>
              <a:rPr lang="en-GB" dirty="0" smtClean="0"/>
              <a:t>But some exist</a:t>
            </a:r>
          </a:p>
          <a:p>
            <a:pPr lvl="1"/>
            <a:r>
              <a:rPr lang="en-GB" dirty="0" smtClean="0"/>
              <a:t>Black &amp; White (decision tree learning)</a:t>
            </a:r>
          </a:p>
          <a:p>
            <a:pPr lvl="1"/>
            <a:r>
              <a:rPr lang="en-GB" dirty="0"/>
              <a:t>Forza </a:t>
            </a:r>
            <a:r>
              <a:rPr lang="en-GB" dirty="0" smtClean="0"/>
              <a:t>Motorsport (neural network)</a:t>
            </a:r>
          </a:p>
          <a:p>
            <a:pPr lvl="1"/>
            <a:r>
              <a:rPr lang="en-GB" dirty="0" smtClean="0"/>
              <a:t>Creatures (neural network, genetic algorithms)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31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Black &amp; White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670" y="2237014"/>
            <a:ext cx="7492482" cy="4220936"/>
          </a:xfrm>
        </p:spPr>
      </p:pic>
    </p:spTree>
    <p:extLst>
      <p:ext uri="{BB962C8B-B14F-4D97-AF65-F5344CB8AC3E}">
        <p14:creationId xmlns:p14="http://schemas.microsoft.com/office/powerpoint/2010/main" val="177474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 Your Creature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Gameplay revolves around training creature</a:t>
            </a:r>
          </a:p>
          <a:p>
            <a:r>
              <a:rPr lang="en-GB" dirty="0" smtClean="0"/>
              <a:t>Positive reinforcement</a:t>
            </a:r>
          </a:p>
          <a:p>
            <a:pPr lvl="1"/>
            <a:r>
              <a:rPr lang="en-GB" dirty="0" smtClean="0"/>
              <a:t>Rewards actions to be encouraged</a:t>
            </a:r>
          </a:p>
          <a:p>
            <a:pPr lvl="1"/>
            <a:r>
              <a:rPr lang="en-GB" dirty="0" smtClean="0"/>
              <a:t>Tends to make repeat of action more likely</a:t>
            </a:r>
          </a:p>
          <a:p>
            <a:r>
              <a:rPr lang="en-GB" dirty="0" smtClean="0"/>
              <a:t>Punishment</a:t>
            </a:r>
          </a:p>
          <a:p>
            <a:pPr lvl="1"/>
            <a:r>
              <a:rPr lang="en-GB" dirty="0" smtClean="0"/>
              <a:t>Negative reinforcement</a:t>
            </a:r>
          </a:p>
          <a:p>
            <a:pPr lvl="1"/>
            <a:r>
              <a:rPr lang="en-GB" dirty="0" smtClean="0"/>
              <a:t>Makes repeat of action less likely</a:t>
            </a:r>
          </a:p>
          <a:p>
            <a:r>
              <a:rPr lang="en-GB" dirty="0" smtClean="0"/>
              <a:t>System must track which action triggered player reaction</a:t>
            </a:r>
          </a:p>
          <a:p>
            <a:r>
              <a:rPr lang="en-GB" dirty="0" smtClean="0"/>
              <a:t>This information used to build decision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812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661</TotalTime>
  <Words>637</Words>
  <Application>Microsoft Office PowerPoint</Application>
  <PresentationFormat>Widescreen</PresentationFormat>
  <Paragraphs>136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Berlin</vt:lpstr>
      <vt:lpstr>Machine Learning</vt:lpstr>
      <vt:lpstr>What Is Learning</vt:lpstr>
      <vt:lpstr>How To Learn</vt:lpstr>
      <vt:lpstr>Training Problems</vt:lpstr>
      <vt:lpstr>Types Of Learning</vt:lpstr>
      <vt:lpstr>Algorithm Zoo</vt:lpstr>
      <vt:lpstr>Machine Learning In Games</vt:lpstr>
      <vt:lpstr>Black &amp; White</vt:lpstr>
      <vt:lpstr>Training Your Creature</vt:lpstr>
      <vt:lpstr> Forza Horizon 2 (Drivatar)</vt:lpstr>
      <vt:lpstr>Learning To Drive</vt:lpstr>
      <vt:lpstr>Creatures</vt:lpstr>
      <vt:lpstr>How To Look After Your Creature</vt:lpstr>
      <vt:lpstr>Google DeepMind's Deep Q-learning Playing Atari Breakout</vt:lpstr>
      <vt:lpstr>Advantages Of Learning</vt:lpstr>
      <vt:lpstr>Problems Of Machine Learning In Games</vt:lpstr>
      <vt:lpstr>The Future</vt:lpstr>
    </vt:vector>
  </TitlesOfParts>
  <Company>Southampton Solent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Mark Bennett</dc:creator>
  <cp:lastModifiedBy>Mark Bennett</cp:lastModifiedBy>
  <cp:revision>158</cp:revision>
  <dcterms:created xsi:type="dcterms:W3CDTF">2016-11-14T10:58:44Z</dcterms:created>
  <dcterms:modified xsi:type="dcterms:W3CDTF">2016-11-17T17:32:56Z</dcterms:modified>
</cp:coreProperties>
</file>