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2" r:id="rId5"/>
    <p:sldId id="263" r:id="rId6"/>
    <p:sldId id="264" r:id="rId7"/>
    <p:sldId id="266" r:id="rId8"/>
    <p:sldId id="261" r:id="rId9"/>
    <p:sldId id="259" r:id="rId10"/>
    <p:sldId id="260" r:id="rId11"/>
    <p:sldId id="257" r:id="rId12"/>
    <p:sldId id="265" r:id="rId13"/>
    <p:sldId id="270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Navmeshes</a:t>
            </a:r>
            <a:r>
              <a:rPr lang="en-GB" dirty="0" smtClean="0"/>
              <a:t> </a:t>
            </a:r>
            <a:r>
              <a:rPr lang="en-GB" dirty="0"/>
              <a:t>And Navigation </a:t>
            </a:r>
            <a:r>
              <a:rPr lang="en-GB" dirty="0" smtClean="0"/>
              <a:t>Graph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More on Pathfinding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31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The </a:t>
            </a:r>
            <a:r>
              <a:rPr lang="en-GB" dirty="0" err="1" smtClean="0"/>
              <a:t>Navmesh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Once </a:t>
            </a:r>
            <a:r>
              <a:rPr lang="en-GB" dirty="0" err="1" smtClean="0"/>
              <a:t>navmesh</a:t>
            </a:r>
            <a:r>
              <a:rPr lang="en-GB" dirty="0" smtClean="0"/>
              <a:t> is generated the AI can use it</a:t>
            </a:r>
          </a:p>
          <a:p>
            <a:r>
              <a:rPr lang="en-GB" dirty="0" smtClean="0"/>
              <a:t>AI can follow the vertexes of the polygons</a:t>
            </a:r>
          </a:p>
          <a:p>
            <a:r>
              <a:rPr lang="en-GB" smtClean="0"/>
              <a:t>Steering </a:t>
            </a:r>
            <a:r>
              <a:rPr lang="en-GB" dirty="0" smtClean="0"/>
              <a:t>algorithms can be used between vertices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49" y="2336800"/>
            <a:ext cx="3198989" cy="3598863"/>
          </a:xfrm>
        </p:spPr>
      </p:pic>
    </p:spTree>
    <p:extLst>
      <p:ext uri="{BB962C8B-B14F-4D97-AF65-F5344CB8AC3E}">
        <p14:creationId xmlns:p14="http://schemas.microsoft.com/office/powerpoint/2010/main" val="121847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Efficiency Issues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Smaller the graph, the faster pathfinding is</a:t>
            </a:r>
          </a:p>
          <a:p>
            <a:r>
              <a:rPr lang="en-GB" dirty="0" smtClean="0"/>
              <a:t>Also, smaller graph has smaller memory footprint</a:t>
            </a:r>
          </a:p>
          <a:p>
            <a:r>
              <a:rPr lang="en-GB" dirty="0" smtClean="0"/>
              <a:t>Optimising </a:t>
            </a:r>
            <a:r>
              <a:rPr lang="en-GB" dirty="0" err="1" smtClean="0"/>
              <a:t>navmesh</a:t>
            </a:r>
            <a:r>
              <a:rPr lang="en-GB" dirty="0" smtClean="0"/>
              <a:t> or graph can reduce number of nodes significantly</a:t>
            </a:r>
          </a:p>
          <a:p>
            <a:r>
              <a:rPr lang="en-GB" dirty="0" smtClean="0"/>
              <a:t>Don’t need many nodes in large spaces</a:t>
            </a:r>
          </a:p>
          <a:p>
            <a:pPr lvl="1"/>
            <a:r>
              <a:rPr lang="en-GB" dirty="0" smtClean="0"/>
              <a:t>Can just steer across space between nodes</a:t>
            </a:r>
          </a:p>
          <a:p>
            <a:pPr lvl="1"/>
            <a:r>
              <a:rPr lang="en-GB" dirty="0" smtClean="0"/>
              <a:t>Results in inflexible paths of navigation graph</a:t>
            </a:r>
          </a:p>
          <a:p>
            <a:r>
              <a:rPr lang="en-GB" dirty="0" err="1" smtClean="0"/>
              <a:t>Navmeshes</a:t>
            </a:r>
            <a:r>
              <a:rPr lang="en-GB" dirty="0" smtClean="0"/>
              <a:t> usually more efficient as fewer nodes needed</a:t>
            </a:r>
          </a:p>
          <a:p>
            <a:pPr lvl="1"/>
            <a:r>
              <a:rPr lang="en-GB" dirty="0" smtClean="0"/>
              <a:t>Agent can steer across entire polygon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47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Comparison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88" y="2421731"/>
            <a:ext cx="6858000" cy="3429000"/>
          </a:xfrm>
        </p:spPr>
      </p:pic>
    </p:spTree>
    <p:extLst>
      <p:ext uri="{BB962C8B-B14F-4D97-AF65-F5344CB8AC3E}">
        <p14:creationId xmlns:p14="http://schemas.microsoft.com/office/powerpoint/2010/main" val="425312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Preprocessing</a:t>
            </a:r>
            <a:r>
              <a:rPr lang="en-GB" dirty="0" smtClean="0"/>
              <a:t> or </a:t>
            </a:r>
            <a:r>
              <a:rPr lang="en-GB" i="1" dirty="0" smtClean="0"/>
              <a:t>baking</a:t>
            </a:r>
            <a:r>
              <a:rPr lang="en-GB" dirty="0" smtClean="0"/>
              <a:t> information into the world is a very useful technique</a:t>
            </a:r>
          </a:p>
          <a:p>
            <a:pPr lvl="1"/>
            <a:r>
              <a:rPr lang="en-GB" dirty="0" smtClean="0"/>
              <a:t>Used for lighting</a:t>
            </a:r>
          </a:p>
          <a:p>
            <a:pPr lvl="1"/>
            <a:r>
              <a:rPr lang="en-GB" dirty="0" smtClean="0"/>
              <a:t>Shadows</a:t>
            </a:r>
          </a:p>
          <a:p>
            <a:pPr lvl="1"/>
            <a:r>
              <a:rPr lang="en-GB" dirty="0" smtClean="0"/>
              <a:t>Navigation</a:t>
            </a:r>
          </a:p>
          <a:p>
            <a:r>
              <a:rPr lang="en-GB" dirty="0" smtClean="0"/>
              <a:t>Can also aid AI in other ways</a:t>
            </a:r>
          </a:p>
          <a:p>
            <a:pPr lvl="1"/>
            <a:r>
              <a:rPr lang="en-GB" dirty="0" smtClean="0"/>
              <a:t>Objects in the world can be </a:t>
            </a:r>
            <a:r>
              <a:rPr lang="en-GB" i="1" dirty="0" smtClean="0"/>
              <a:t>tagged</a:t>
            </a:r>
            <a:endParaRPr lang="en-GB" dirty="0" smtClean="0"/>
          </a:p>
          <a:p>
            <a:pPr lvl="1"/>
            <a:r>
              <a:rPr lang="en-GB" dirty="0" smtClean="0"/>
              <a:t>This provides information to the AI about the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74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Tagged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While on the subject of pre-processing AI data</a:t>
            </a:r>
          </a:p>
          <a:p>
            <a:pPr lvl="1"/>
            <a:r>
              <a:rPr lang="en-GB" dirty="0" smtClean="0"/>
              <a:t>Tagged objects a useful technique</a:t>
            </a:r>
          </a:p>
          <a:p>
            <a:r>
              <a:rPr lang="en-GB" dirty="0" smtClean="0"/>
              <a:t>Add semantic information to objects</a:t>
            </a:r>
          </a:p>
          <a:p>
            <a:pPr lvl="1"/>
            <a:r>
              <a:rPr lang="en-GB" dirty="0" smtClean="0"/>
              <a:t>E.g. if this object is a chair, label it as a chair</a:t>
            </a:r>
          </a:p>
          <a:p>
            <a:pPr lvl="1"/>
            <a:r>
              <a:rPr lang="en-GB" dirty="0" smtClean="0"/>
              <a:t>AI can use this information</a:t>
            </a:r>
          </a:p>
          <a:p>
            <a:pPr lvl="1"/>
            <a:r>
              <a:rPr lang="en-GB" dirty="0" smtClean="0"/>
              <a:t>To decide what action to take</a:t>
            </a:r>
          </a:p>
          <a:p>
            <a:r>
              <a:rPr lang="en-GB" dirty="0" smtClean="0"/>
              <a:t>Called </a:t>
            </a:r>
            <a:r>
              <a:rPr lang="en-GB" i="1" dirty="0" smtClean="0"/>
              <a:t>affordances</a:t>
            </a:r>
            <a:r>
              <a:rPr lang="en-GB" dirty="0" smtClean="0"/>
              <a:t>. Objects in the world providing information about their use</a:t>
            </a:r>
          </a:p>
        </p:txBody>
      </p:sp>
    </p:spTree>
    <p:extLst>
      <p:ext uri="{BB962C8B-B14F-4D97-AF65-F5344CB8AC3E}">
        <p14:creationId xmlns:p14="http://schemas.microsoft.com/office/powerpoint/2010/main" val="152027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Tag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Tagged objects can have complex information attached</a:t>
            </a:r>
          </a:p>
          <a:p>
            <a:r>
              <a:rPr lang="en-GB" dirty="0" smtClean="0"/>
              <a:t>A noun representing objects </a:t>
            </a:r>
            <a:r>
              <a:rPr lang="en-GB" i="1" dirty="0" smtClean="0"/>
              <a:t>name</a:t>
            </a:r>
            <a:endParaRPr lang="en-GB" dirty="0"/>
          </a:p>
          <a:p>
            <a:pPr lvl="1"/>
            <a:r>
              <a:rPr lang="en-GB" dirty="0"/>
              <a:t>E</a:t>
            </a:r>
            <a:r>
              <a:rPr lang="en-GB" dirty="0" smtClean="0"/>
              <a:t>.g. ‘chair’</a:t>
            </a:r>
          </a:p>
          <a:p>
            <a:r>
              <a:rPr lang="en-GB" dirty="0" smtClean="0"/>
              <a:t>Adjectives can describe </a:t>
            </a:r>
            <a:r>
              <a:rPr lang="en-GB" i="1" dirty="0" smtClean="0"/>
              <a:t>properties</a:t>
            </a:r>
          </a:p>
          <a:p>
            <a:pPr lvl="1"/>
            <a:r>
              <a:rPr lang="en-GB" dirty="0" smtClean="0"/>
              <a:t>E.g. ‘comfortable’</a:t>
            </a:r>
          </a:p>
          <a:p>
            <a:r>
              <a:rPr lang="en-GB" dirty="0" smtClean="0"/>
              <a:t>Affordances describe </a:t>
            </a:r>
            <a:r>
              <a:rPr lang="en-GB" i="1" dirty="0" smtClean="0"/>
              <a:t>actions</a:t>
            </a:r>
            <a:r>
              <a:rPr lang="en-GB" dirty="0" smtClean="0"/>
              <a:t> which can be performed on the object</a:t>
            </a:r>
          </a:p>
          <a:p>
            <a:pPr lvl="1"/>
            <a:r>
              <a:rPr lang="en-GB" dirty="0" smtClean="0"/>
              <a:t>E.g. ‘run sit animation’</a:t>
            </a:r>
          </a:p>
          <a:p>
            <a:r>
              <a:rPr lang="en-GB" dirty="0" smtClean="0"/>
              <a:t>This allows the AI to make decisions about and act on objects in the world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705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(From </a:t>
            </a:r>
            <a:r>
              <a:rPr lang="en-GB" smtClean="0"/>
              <a:t>the Sims</a:t>
            </a:r>
            <a:r>
              <a:rPr lang="en-GB" dirty="0" smtClean="0"/>
              <a:t>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79" y="2336800"/>
            <a:ext cx="5025817" cy="3598863"/>
          </a:xfrm>
        </p:spPr>
      </p:pic>
    </p:spTree>
    <p:extLst>
      <p:ext uri="{BB962C8B-B14F-4D97-AF65-F5344CB8AC3E}">
        <p14:creationId xmlns:p14="http://schemas.microsoft.com/office/powerpoint/2010/main" val="242868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27163"/>
          </a:xfrm>
        </p:spPr>
        <p:txBody>
          <a:bodyPr>
            <a:normAutofit/>
          </a:bodyPr>
          <a:lstStyle/>
          <a:p>
            <a:r>
              <a:rPr lang="en-GB" dirty="0" smtClean="0"/>
              <a:t>For A* to work we need the search graph</a:t>
            </a:r>
          </a:p>
          <a:p>
            <a:r>
              <a:rPr lang="en-GB" dirty="0" smtClean="0"/>
              <a:t>Must correspond to navigable areas of level</a:t>
            </a:r>
          </a:p>
          <a:p>
            <a:r>
              <a:rPr lang="en-GB" dirty="0" smtClean="0"/>
              <a:t>Could use graphics data</a:t>
            </a:r>
          </a:p>
          <a:p>
            <a:pPr lvl="1"/>
            <a:r>
              <a:rPr lang="en-GB" dirty="0" smtClean="0"/>
              <a:t>But very large number of polygons</a:t>
            </a:r>
          </a:p>
          <a:p>
            <a:pPr lvl="1"/>
            <a:r>
              <a:rPr lang="en-GB" dirty="0" smtClean="0"/>
              <a:t>Means A* pathfinding would be very slow</a:t>
            </a:r>
          </a:p>
          <a:p>
            <a:r>
              <a:rPr lang="en-GB" dirty="0" smtClean="0"/>
              <a:t>Better to have a separate data set</a:t>
            </a:r>
          </a:p>
          <a:p>
            <a:pPr lvl="1"/>
            <a:r>
              <a:rPr lang="en-GB" dirty="0" smtClean="0"/>
              <a:t>Based on level data</a:t>
            </a:r>
          </a:p>
          <a:p>
            <a:r>
              <a:rPr lang="en-GB" dirty="0" smtClean="0"/>
              <a:t>Usually embedded into level data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87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Difference Between </a:t>
            </a:r>
            <a:r>
              <a:rPr lang="en-GB" dirty="0" err="1" smtClean="0"/>
              <a:t>Navmesh</a:t>
            </a:r>
            <a:r>
              <a:rPr lang="en-GB" dirty="0" smtClean="0"/>
              <a:t> &amp; Navigation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either be a set of nodes representing path</a:t>
            </a:r>
          </a:p>
          <a:p>
            <a:pPr lvl="1"/>
            <a:r>
              <a:rPr lang="en-GB" b="1" dirty="0"/>
              <a:t>Navigation </a:t>
            </a:r>
            <a:r>
              <a:rPr lang="en-GB" b="1" dirty="0" smtClean="0"/>
              <a:t>graph</a:t>
            </a:r>
          </a:p>
          <a:p>
            <a:pPr lvl="1"/>
            <a:r>
              <a:rPr lang="en-GB" dirty="0" smtClean="0"/>
              <a:t>List of connected waypoints</a:t>
            </a:r>
          </a:p>
          <a:p>
            <a:pPr lvl="1"/>
            <a:r>
              <a:rPr lang="en-GB" dirty="0" smtClean="0"/>
              <a:t>Connections must be navigable</a:t>
            </a:r>
            <a:endParaRPr lang="en-GB" dirty="0"/>
          </a:p>
          <a:p>
            <a:r>
              <a:rPr lang="en-GB" dirty="0"/>
              <a:t>Or set of polygons representing navigable areas</a:t>
            </a:r>
          </a:p>
          <a:p>
            <a:pPr lvl="1"/>
            <a:r>
              <a:rPr lang="en-GB" b="1" dirty="0" err="1" smtClean="0"/>
              <a:t>Navmesh</a:t>
            </a:r>
            <a:endParaRPr lang="en-GB" b="1" dirty="0" smtClean="0"/>
          </a:p>
          <a:p>
            <a:pPr lvl="1"/>
            <a:r>
              <a:rPr lang="en-GB" dirty="0" smtClean="0"/>
              <a:t>Polygons covering navigable areas of map</a:t>
            </a:r>
          </a:p>
          <a:p>
            <a:pPr lvl="1"/>
            <a:r>
              <a:rPr lang="en-GB" dirty="0" smtClean="0"/>
              <a:t>Don’t need same level of detail as graphics</a:t>
            </a:r>
          </a:p>
          <a:p>
            <a:pPr lvl="1"/>
            <a:r>
              <a:rPr lang="en-GB" dirty="0" smtClean="0"/>
              <a:t>Can steer from polygon to polygon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54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738577" y="2336873"/>
            <a:ext cx="2582333" cy="693135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GB" dirty="0"/>
              <a:t>Navigation </a:t>
            </a:r>
            <a:r>
              <a:rPr lang="en-GB" dirty="0" smtClean="0"/>
              <a:t>Graph</a:t>
            </a:r>
            <a:endParaRPr lang="en-GB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77" y="3030538"/>
            <a:ext cx="2582333" cy="2905125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653477" y="2336873"/>
            <a:ext cx="2582334" cy="692076"/>
          </a:xfrm>
        </p:spPr>
        <p:txBody>
          <a:bodyPr anchor="t"/>
          <a:lstStyle/>
          <a:p>
            <a:pPr algn="ctr"/>
            <a:r>
              <a:rPr lang="en-GB" dirty="0" err="1"/>
              <a:t>Navmesh</a:t>
            </a:r>
            <a:endParaRPr lang="en-GB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77" y="3030538"/>
            <a:ext cx="2582333" cy="2905125"/>
          </a:xfrm>
        </p:spPr>
      </p:pic>
    </p:spTree>
    <p:extLst>
      <p:ext uri="{BB962C8B-B14F-4D97-AF65-F5344CB8AC3E}">
        <p14:creationId xmlns:p14="http://schemas.microsoft.com/office/powerpoint/2010/main" val="35568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Create Them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Can be added by hand</a:t>
            </a:r>
          </a:p>
          <a:p>
            <a:pPr lvl="1"/>
            <a:r>
              <a:rPr lang="en-GB" dirty="0"/>
              <a:t>Slow and painful</a:t>
            </a:r>
          </a:p>
          <a:p>
            <a:pPr lvl="1"/>
            <a:r>
              <a:rPr lang="en-GB" dirty="0"/>
              <a:t>Often done by art </a:t>
            </a:r>
            <a:r>
              <a:rPr lang="en-GB" dirty="0" smtClean="0"/>
              <a:t>team</a:t>
            </a:r>
          </a:p>
          <a:p>
            <a:pPr lvl="1"/>
            <a:r>
              <a:rPr lang="en-GB" dirty="0" smtClean="0"/>
              <a:t>But reliable</a:t>
            </a:r>
          </a:p>
          <a:p>
            <a:pPr lvl="2"/>
            <a:r>
              <a:rPr lang="en-GB" dirty="0" smtClean="0"/>
              <a:t>Few errors</a:t>
            </a:r>
            <a:endParaRPr lang="en-GB" dirty="0"/>
          </a:p>
          <a:p>
            <a:r>
              <a:rPr lang="en-GB" dirty="0"/>
              <a:t>Or </a:t>
            </a:r>
            <a:r>
              <a:rPr lang="en-GB" i="1" dirty="0"/>
              <a:t>baked</a:t>
            </a:r>
            <a:r>
              <a:rPr lang="en-GB" dirty="0"/>
              <a:t> in</a:t>
            </a:r>
          </a:p>
          <a:p>
            <a:pPr lvl="1"/>
            <a:r>
              <a:rPr lang="en-GB" dirty="0"/>
              <a:t>Automatically </a:t>
            </a:r>
            <a:r>
              <a:rPr lang="en-GB" dirty="0" smtClean="0"/>
              <a:t>generated</a:t>
            </a:r>
          </a:p>
          <a:p>
            <a:pPr lvl="1"/>
            <a:r>
              <a:rPr lang="en-GB" dirty="0" smtClean="0"/>
              <a:t>Usually during level design stage</a:t>
            </a:r>
            <a:endParaRPr lang="en-GB" dirty="0"/>
          </a:p>
          <a:p>
            <a:pPr lvl="1"/>
            <a:r>
              <a:rPr lang="en-GB" dirty="0" smtClean="0"/>
              <a:t>Relatively fast</a:t>
            </a:r>
          </a:p>
          <a:p>
            <a:pPr lvl="2"/>
            <a:r>
              <a:rPr lang="en-GB" dirty="0"/>
              <a:t>N</a:t>
            </a:r>
            <a:r>
              <a:rPr lang="en-GB" dirty="0" smtClean="0"/>
              <a:t>ot real time though</a:t>
            </a:r>
          </a:p>
          <a:p>
            <a:pPr lvl="1"/>
            <a:r>
              <a:rPr lang="en-GB" dirty="0" smtClean="0"/>
              <a:t>Not reliable</a:t>
            </a:r>
          </a:p>
          <a:p>
            <a:pPr lvl="2"/>
            <a:r>
              <a:rPr lang="en-GB" dirty="0" smtClean="0"/>
              <a:t>Has to be cleaned up by hand</a:t>
            </a:r>
          </a:p>
          <a:p>
            <a:pPr lvl="2"/>
            <a:r>
              <a:rPr lang="en-GB" dirty="0" smtClean="0"/>
              <a:t>Can be time consuming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631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Navigation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Graph nodes scattered around navigable surfaces</a:t>
            </a:r>
          </a:p>
          <a:p>
            <a:r>
              <a:rPr lang="en-GB" dirty="0" smtClean="0"/>
              <a:t>Nodes </a:t>
            </a:r>
            <a:r>
              <a:rPr lang="en-GB" dirty="0"/>
              <a:t>can be any 2D primitive</a:t>
            </a:r>
          </a:p>
          <a:p>
            <a:pPr marL="914400" lvl="1" indent="-457200"/>
            <a:r>
              <a:rPr lang="en-GB" sz="2200" dirty="0"/>
              <a:t>Quad</a:t>
            </a:r>
          </a:p>
          <a:p>
            <a:pPr marL="914400" lvl="1" indent="-457200"/>
            <a:r>
              <a:rPr lang="en-GB" sz="2200" dirty="0"/>
              <a:t>Circle etc</a:t>
            </a:r>
            <a:r>
              <a:rPr lang="en-GB" sz="2200" dirty="0" smtClean="0"/>
              <a:t>.</a:t>
            </a:r>
            <a:endParaRPr lang="en-GB" dirty="0" smtClean="0"/>
          </a:p>
          <a:p>
            <a:r>
              <a:rPr lang="en-GB" dirty="0"/>
              <a:t>Set of connected </a:t>
            </a:r>
            <a:r>
              <a:rPr lang="en-GB" dirty="0" smtClean="0"/>
              <a:t>waypoints</a:t>
            </a:r>
          </a:p>
          <a:p>
            <a:r>
              <a:rPr lang="en-GB" dirty="0" smtClean="0"/>
              <a:t>Nodes can have cost attached</a:t>
            </a:r>
            <a:endParaRPr lang="en-GB" dirty="0"/>
          </a:p>
          <a:p>
            <a:r>
              <a:rPr lang="en-GB" dirty="0" smtClean="0"/>
              <a:t>Pathfinder moves directly between points</a:t>
            </a:r>
          </a:p>
          <a:p>
            <a:r>
              <a:rPr lang="en-GB" dirty="0" smtClean="0"/>
              <a:t>Nodes can have larger or smaller size</a:t>
            </a:r>
          </a:p>
          <a:p>
            <a:pPr lvl="1"/>
            <a:r>
              <a:rPr lang="en-GB" dirty="0" smtClean="0"/>
              <a:t>Any path </a:t>
            </a:r>
            <a:r>
              <a:rPr lang="en-GB" i="1" dirty="0" smtClean="0"/>
              <a:t>within</a:t>
            </a:r>
            <a:r>
              <a:rPr lang="en-GB" dirty="0" smtClean="0"/>
              <a:t> a node considered valid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44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474" y="2336800"/>
            <a:ext cx="4188290" cy="3598863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Part of game level showing navigation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Note different sizes of nodes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Also note multiple paths between nodes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5732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Navmesh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Convex polygons</a:t>
            </a:r>
          </a:p>
          <a:p>
            <a:pPr lvl="1"/>
            <a:r>
              <a:rPr lang="en-GB" dirty="0" smtClean="0"/>
              <a:t>Must be convex to prevent steering getting stuck between nodes</a:t>
            </a:r>
          </a:p>
          <a:p>
            <a:r>
              <a:rPr lang="en-GB" dirty="0" smtClean="0"/>
              <a:t>Cover all navigable surfaces</a:t>
            </a:r>
          </a:p>
          <a:p>
            <a:r>
              <a:rPr lang="en-GB" dirty="0" smtClean="0"/>
              <a:t>Can have cost associated with each polygon</a:t>
            </a:r>
          </a:p>
          <a:p>
            <a:pPr lvl="1"/>
            <a:r>
              <a:rPr lang="en-GB" dirty="0" smtClean="0"/>
              <a:t>Used for A* heuristic</a:t>
            </a:r>
          </a:p>
          <a:p>
            <a:r>
              <a:rPr lang="en-GB" dirty="0" smtClean="0"/>
              <a:t>Try to minimise number of polygons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86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51215" y="2336873"/>
            <a:ext cx="4472327" cy="693135"/>
          </a:xfrm>
        </p:spPr>
        <p:txBody>
          <a:bodyPr/>
          <a:lstStyle/>
          <a:p>
            <a:r>
              <a:rPr lang="en-GB" dirty="0" err="1" smtClean="0"/>
              <a:t>Navmesh</a:t>
            </a:r>
            <a:r>
              <a:rPr lang="en-GB" dirty="0" smtClean="0"/>
              <a:t> with level data</a:t>
            </a:r>
            <a:endParaRPr lang="en-GB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15" y="3030538"/>
            <a:ext cx="4557058" cy="290512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5666115" y="2336873"/>
            <a:ext cx="4474028" cy="692076"/>
          </a:xfrm>
        </p:spPr>
        <p:txBody>
          <a:bodyPr/>
          <a:lstStyle/>
          <a:p>
            <a:r>
              <a:rPr lang="en-GB" dirty="0" smtClean="0"/>
              <a:t>Same </a:t>
            </a:r>
            <a:r>
              <a:rPr lang="en-GB" dirty="0" err="1" smtClean="0"/>
              <a:t>navmesh</a:t>
            </a:r>
            <a:r>
              <a:rPr lang="en-GB" dirty="0" smtClean="0"/>
              <a:t> without level</a:t>
            </a:r>
            <a:endParaRPr lang="en-GB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115" y="3030538"/>
            <a:ext cx="4557058" cy="2905125"/>
          </a:xfrm>
        </p:spPr>
      </p:pic>
    </p:spTree>
    <p:extLst>
      <p:ext uri="{BB962C8B-B14F-4D97-AF65-F5344CB8AC3E}">
        <p14:creationId xmlns:p14="http://schemas.microsoft.com/office/powerpoint/2010/main" val="368381314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424</TotalTime>
  <Words>534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Navmeshes And Navigation Graph</vt:lpstr>
      <vt:lpstr>What Are They?</vt:lpstr>
      <vt:lpstr>Difference Between Navmesh &amp; Navigation Graph</vt:lpstr>
      <vt:lpstr>Example</vt:lpstr>
      <vt:lpstr>How Do We Create Them</vt:lpstr>
      <vt:lpstr>Navigation Graph</vt:lpstr>
      <vt:lpstr>Example</vt:lpstr>
      <vt:lpstr>Navmesh</vt:lpstr>
      <vt:lpstr>Example</vt:lpstr>
      <vt:lpstr>Using The Navmesh</vt:lpstr>
      <vt:lpstr>Efficiency Issues</vt:lpstr>
      <vt:lpstr>Comparison</vt:lpstr>
      <vt:lpstr>Additional</vt:lpstr>
      <vt:lpstr>Tagged Objects</vt:lpstr>
      <vt:lpstr>Tag Information</vt:lpstr>
      <vt:lpstr>Example (From the Sims)</vt:lpstr>
    </vt:vector>
  </TitlesOfParts>
  <Company>Southampton Solent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NavMeshes</dc:title>
  <dc:creator>Mark Bennett</dc:creator>
  <cp:lastModifiedBy>Mark Bennett</cp:lastModifiedBy>
  <cp:revision>72</cp:revision>
  <dcterms:created xsi:type="dcterms:W3CDTF">2016-11-07T09:25:07Z</dcterms:created>
  <dcterms:modified xsi:type="dcterms:W3CDTF">2016-11-14T17:49:48Z</dcterms:modified>
</cp:coreProperties>
</file>