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Bennett" initials="MB" lastIdx="1" clrIdx="0">
    <p:extLst>
      <p:ext uri="{19B8F6BF-5375-455C-9EA6-DF929625EA0E}">
        <p15:presenceInfo xmlns:p15="http://schemas.microsoft.com/office/powerpoint/2012/main" userId="Mark Benne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20"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4T15:02:37.788" idx="1">
    <p:pos x="10" y="10"/>
    <p:text>Need to add something about state transition probabilities summing to 1. If the transitions are disctinct, the probabilities do not need to sum to 1. If the transition condition can trigger multiple possible transitions, the probabilities must sum to 1.</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State Machines</a:t>
            </a:r>
            <a:endParaRPr lang="en-GB" dirty="0"/>
          </a:p>
        </p:txBody>
      </p:sp>
      <p:sp>
        <p:nvSpPr>
          <p:cNvPr id="3" name="Subtitle 2"/>
          <p:cNvSpPr>
            <a:spLocks noGrp="1"/>
          </p:cNvSpPr>
          <p:nvPr>
            <p:ph type="subTitle" idx="1"/>
          </p:nvPr>
        </p:nvSpPr>
        <p:spPr/>
        <p:txBody>
          <a:bodyPr/>
          <a:lstStyle/>
          <a:p>
            <a:r>
              <a:rPr lang="en-GB" dirty="0" smtClean="0"/>
              <a:t>Getting into a bit of a state</a:t>
            </a:r>
            <a:endParaRPr lang="en-GB" dirty="0"/>
          </a:p>
        </p:txBody>
      </p:sp>
    </p:spTree>
    <p:extLst>
      <p:ext uri="{BB962C8B-B14F-4D97-AF65-F5344CB8AC3E}">
        <p14:creationId xmlns:p14="http://schemas.microsoft.com/office/powerpoint/2010/main" val="102840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 Design Pattern</a:t>
            </a:r>
            <a:endParaRPr lang="en-GB" dirty="0"/>
          </a:p>
        </p:txBody>
      </p:sp>
      <p:sp>
        <p:nvSpPr>
          <p:cNvPr id="3" name="Content Placeholder 2"/>
          <p:cNvSpPr>
            <a:spLocks noGrp="1"/>
          </p:cNvSpPr>
          <p:nvPr>
            <p:ph idx="1"/>
          </p:nvPr>
        </p:nvSpPr>
        <p:spPr>
          <a:xfrm>
            <a:off x="680321" y="2336872"/>
            <a:ext cx="9613861" cy="4129241"/>
          </a:xfrm>
        </p:spPr>
        <p:txBody>
          <a:bodyPr>
            <a:normAutofit fontScale="92500" lnSpcReduction="10000"/>
          </a:bodyPr>
          <a:lstStyle/>
          <a:p>
            <a:r>
              <a:rPr lang="en-GB" dirty="0" smtClean="0"/>
              <a:t>A class representing the state machine</a:t>
            </a:r>
          </a:p>
          <a:p>
            <a:pPr lvl="1"/>
            <a:r>
              <a:rPr lang="en-GB" dirty="0" smtClean="0"/>
              <a:t>Stores </a:t>
            </a:r>
            <a:r>
              <a:rPr lang="en-GB" dirty="0" err="1" smtClean="0">
                <a:latin typeface="Courier New" panose="02070309020205020404" pitchFamily="49" charset="0"/>
                <a:cs typeface="Courier New" panose="02070309020205020404" pitchFamily="49" charset="0"/>
              </a:rPr>
              <a:t>currentState</a:t>
            </a:r>
            <a:endParaRPr lang="en-GB" dirty="0" smtClean="0"/>
          </a:p>
          <a:p>
            <a:r>
              <a:rPr lang="en-GB" dirty="0" smtClean="0"/>
              <a:t>A virtual base class for the states</a:t>
            </a:r>
          </a:p>
          <a:p>
            <a:pPr lvl="1"/>
            <a:r>
              <a:rPr lang="en-GB" dirty="0" smtClean="0"/>
              <a:t>Virtual function declarations </a:t>
            </a:r>
            <a:r>
              <a:rPr lang="en-GB" dirty="0" smtClean="0"/>
              <a:t>for:</a:t>
            </a:r>
          </a:p>
          <a:p>
            <a:pPr lvl="2"/>
            <a:r>
              <a:rPr lang="en-GB" i="1" dirty="0" smtClean="0"/>
              <a:t>Entry Actions</a:t>
            </a:r>
          </a:p>
          <a:p>
            <a:pPr lvl="2"/>
            <a:r>
              <a:rPr lang="en-GB" i="1" dirty="0" smtClean="0"/>
              <a:t>Execute method</a:t>
            </a:r>
          </a:p>
          <a:p>
            <a:pPr lvl="2"/>
            <a:r>
              <a:rPr lang="en-GB" i="1" dirty="0" smtClean="0"/>
              <a:t>Exit actions</a:t>
            </a:r>
          </a:p>
          <a:p>
            <a:r>
              <a:rPr lang="en-GB" dirty="0" smtClean="0"/>
              <a:t>A class for each concrete state</a:t>
            </a:r>
          </a:p>
          <a:p>
            <a:pPr lvl="1"/>
            <a:r>
              <a:rPr lang="en-GB" dirty="0" smtClean="0"/>
              <a:t>Inherits from base state</a:t>
            </a:r>
            <a:endParaRPr lang="en-GB" dirty="0" smtClean="0"/>
          </a:p>
          <a:p>
            <a:pPr lvl="1"/>
            <a:r>
              <a:rPr lang="en-GB" dirty="0" smtClean="0"/>
              <a:t>Implements the virtual function declared in the base state</a:t>
            </a:r>
            <a:endParaRPr lang="en-GB" dirty="0" smtClean="0"/>
          </a:p>
          <a:p>
            <a:pPr lvl="2"/>
            <a:r>
              <a:rPr lang="en-GB" b="1" dirty="0" smtClean="0"/>
              <a:t>Entry actions </a:t>
            </a:r>
            <a:r>
              <a:rPr lang="en-GB" dirty="0" smtClean="0"/>
              <a:t>for this state</a:t>
            </a:r>
          </a:p>
          <a:p>
            <a:pPr lvl="2"/>
            <a:r>
              <a:rPr lang="en-GB" b="1" dirty="0" smtClean="0"/>
              <a:t>Exit actions </a:t>
            </a:r>
            <a:r>
              <a:rPr lang="en-GB" dirty="0" smtClean="0"/>
              <a:t>for this state</a:t>
            </a:r>
          </a:p>
          <a:p>
            <a:pPr lvl="2"/>
            <a:r>
              <a:rPr lang="en-GB" b="1" dirty="0" smtClean="0"/>
              <a:t>Execute method</a:t>
            </a:r>
            <a:r>
              <a:rPr lang="en-GB" dirty="0" smtClean="0"/>
              <a:t> including</a:t>
            </a:r>
            <a:r>
              <a:rPr lang="en-GB" b="1" dirty="0" smtClean="0"/>
              <a:t> Transitions</a:t>
            </a:r>
            <a:r>
              <a:rPr lang="en-GB" dirty="0" smtClean="0"/>
              <a:t> </a:t>
            </a:r>
            <a:r>
              <a:rPr lang="en-GB" dirty="0" smtClean="0"/>
              <a:t>from this </a:t>
            </a:r>
            <a:r>
              <a:rPr lang="en-GB" dirty="0" smtClean="0"/>
              <a:t>state</a:t>
            </a:r>
            <a:endParaRPr lang="en-GB" dirty="0" smtClean="0"/>
          </a:p>
        </p:txBody>
      </p:sp>
    </p:spTree>
    <p:extLst>
      <p:ext uri="{BB962C8B-B14F-4D97-AF65-F5344CB8AC3E}">
        <p14:creationId xmlns:p14="http://schemas.microsoft.com/office/powerpoint/2010/main" val="144521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 Changes</a:t>
            </a:r>
            <a:endParaRPr lang="en-GB" dirty="0"/>
          </a:p>
        </p:txBody>
      </p:sp>
      <p:sp>
        <p:nvSpPr>
          <p:cNvPr id="3" name="Content Placeholder 2"/>
          <p:cNvSpPr>
            <a:spLocks noGrp="1"/>
          </p:cNvSpPr>
          <p:nvPr>
            <p:ph idx="1"/>
          </p:nvPr>
        </p:nvSpPr>
        <p:spPr/>
        <p:txBody>
          <a:bodyPr>
            <a:normAutofit lnSpcReduction="10000"/>
          </a:bodyPr>
          <a:lstStyle/>
          <a:p>
            <a:r>
              <a:rPr lang="en-GB" dirty="0" smtClean="0"/>
              <a:t>State transitions implemented by</a:t>
            </a:r>
            <a:r>
              <a:rPr lang="en-GB" dirty="0" smtClean="0"/>
              <a:t>:</a:t>
            </a:r>
          </a:p>
          <a:p>
            <a:pPr lvl="1"/>
            <a:r>
              <a:rPr lang="en-GB" dirty="0" smtClean="0"/>
              <a:t>Testing conditions in </a:t>
            </a:r>
            <a:r>
              <a:rPr lang="en-GB" dirty="0" err="1">
                <a:latin typeface="Courier New" panose="02070309020205020404" pitchFamily="49" charset="0"/>
                <a:cs typeface="Courier New" panose="02070309020205020404" pitchFamily="49" charset="0"/>
              </a:rPr>
              <a:t>currentState</a:t>
            </a:r>
            <a:r>
              <a:rPr lang="en-GB" dirty="0"/>
              <a:t> </a:t>
            </a:r>
            <a:r>
              <a:rPr lang="en-GB" dirty="0" smtClean="0"/>
              <a:t>execute method</a:t>
            </a:r>
          </a:p>
          <a:p>
            <a:pPr lvl="1"/>
            <a:r>
              <a:rPr lang="en-GB" dirty="0" smtClean="0"/>
              <a:t>If any condition evaluates to true, a state change occurs</a:t>
            </a:r>
          </a:p>
          <a:p>
            <a:r>
              <a:rPr lang="en-GB" dirty="0" smtClean="0"/>
              <a:t>When </a:t>
            </a:r>
            <a:r>
              <a:rPr lang="en-GB" dirty="0" smtClean="0"/>
              <a:t>state change </a:t>
            </a:r>
            <a:r>
              <a:rPr lang="en-GB" dirty="0" smtClean="0"/>
              <a:t>occurs</a:t>
            </a:r>
            <a:endParaRPr lang="en-GB" dirty="0" smtClean="0"/>
          </a:p>
          <a:p>
            <a:pPr lvl="1"/>
            <a:r>
              <a:rPr lang="en-GB" dirty="0" smtClean="0"/>
              <a:t>Trigger </a:t>
            </a:r>
            <a:r>
              <a:rPr lang="en-GB" dirty="0" smtClean="0">
                <a:latin typeface="Courier New" panose="02070309020205020404" pitchFamily="49" charset="0"/>
                <a:cs typeface="Courier New" panose="02070309020205020404" pitchFamily="49" charset="0"/>
              </a:rPr>
              <a:t>exit</a:t>
            </a:r>
            <a:r>
              <a:rPr lang="en-GB" dirty="0" smtClean="0"/>
              <a:t> actions of </a:t>
            </a:r>
            <a:r>
              <a:rPr lang="en-GB" dirty="0" err="1" smtClean="0">
                <a:latin typeface="Courier New" panose="02070309020205020404" pitchFamily="49" charset="0"/>
                <a:cs typeface="Courier New" panose="02070309020205020404" pitchFamily="49" charset="0"/>
              </a:rPr>
              <a:t>currentState</a:t>
            </a:r>
            <a:endParaRPr lang="en-GB" dirty="0" smtClean="0">
              <a:latin typeface="Courier New" panose="02070309020205020404" pitchFamily="49" charset="0"/>
              <a:cs typeface="Courier New" panose="02070309020205020404" pitchFamily="49" charset="0"/>
            </a:endParaRPr>
          </a:p>
          <a:p>
            <a:pPr lvl="1"/>
            <a:r>
              <a:rPr lang="en-GB" dirty="0"/>
              <a:t>Execute method returns new state to transition </a:t>
            </a:r>
            <a:r>
              <a:rPr lang="en-GB" dirty="0" smtClean="0"/>
              <a:t>to</a:t>
            </a:r>
            <a:endParaRPr lang="en-GB" dirty="0" smtClean="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currentState</a:t>
            </a:r>
            <a:r>
              <a:rPr lang="en-GB" dirty="0"/>
              <a:t> set to address of </a:t>
            </a:r>
            <a:r>
              <a:rPr lang="en-GB" dirty="0" smtClean="0"/>
              <a:t>new state (cast pointer type to base class)</a:t>
            </a:r>
          </a:p>
          <a:p>
            <a:pPr lvl="1"/>
            <a:r>
              <a:rPr lang="en-GB" dirty="0" smtClean="0"/>
              <a:t>Trigger </a:t>
            </a:r>
            <a:r>
              <a:rPr lang="en-GB" dirty="0" smtClean="0">
                <a:latin typeface="Courier New" panose="02070309020205020404" pitchFamily="49" charset="0"/>
                <a:cs typeface="Courier New" panose="02070309020205020404" pitchFamily="49" charset="0"/>
              </a:rPr>
              <a:t>entry</a:t>
            </a:r>
            <a:r>
              <a:rPr lang="en-GB" dirty="0" smtClean="0"/>
              <a:t> actions of </a:t>
            </a:r>
            <a:r>
              <a:rPr lang="en-GB" dirty="0" err="1" smtClean="0">
                <a:latin typeface="Courier New" panose="02070309020205020404" pitchFamily="49" charset="0"/>
                <a:cs typeface="Courier New" panose="02070309020205020404" pitchFamily="49" charset="0"/>
              </a:rPr>
              <a:t>currentState</a:t>
            </a:r>
            <a:endParaRPr lang="en-GB" dirty="0" smtClean="0">
              <a:latin typeface="Courier New" panose="02070309020205020404" pitchFamily="49" charset="0"/>
              <a:cs typeface="Courier New" panose="02070309020205020404" pitchFamily="49" charset="0"/>
            </a:endParaRPr>
          </a:p>
          <a:p>
            <a:r>
              <a:rPr lang="en-GB" dirty="0" smtClean="0"/>
              <a:t>If no state transition</a:t>
            </a:r>
          </a:p>
          <a:p>
            <a:pPr lvl="1"/>
            <a:r>
              <a:rPr lang="en-GB" dirty="0" smtClean="0"/>
              <a:t>Execute </a:t>
            </a:r>
            <a:r>
              <a:rPr lang="en-GB" dirty="0" err="1">
                <a:latin typeface="Courier New" panose="02070309020205020404" pitchFamily="49" charset="0"/>
                <a:cs typeface="Courier New" panose="02070309020205020404" pitchFamily="49" charset="0"/>
              </a:rPr>
              <a:t>currentState</a:t>
            </a:r>
            <a:r>
              <a:rPr lang="en-GB" dirty="0"/>
              <a:t> a</a:t>
            </a:r>
            <a:r>
              <a:rPr lang="en-GB" dirty="0" smtClean="0"/>
              <a:t>ctions</a:t>
            </a:r>
          </a:p>
        </p:txBody>
      </p:sp>
    </p:spTree>
    <p:extLst>
      <p:ext uri="{BB962C8B-B14F-4D97-AF65-F5344CB8AC3E}">
        <p14:creationId xmlns:p14="http://schemas.microsoft.com/office/powerpoint/2010/main" val="103359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Millington Book Source Code</a:t>
            </a:r>
            <a:endParaRPr lang="en-GB" dirty="0"/>
          </a:p>
        </p:txBody>
      </p:sp>
      <p:sp>
        <p:nvSpPr>
          <p:cNvPr id="3" name="Content Placeholder 2"/>
          <p:cNvSpPr>
            <a:spLocks noGrp="1"/>
          </p:cNvSpPr>
          <p:nvPr>
            <p:ph idx="1"/>
          </p:nvPr>
        </p:nvSpPr>
        <p:spPr/>
        <p:txBody>
          <a:bodyPr/>
          <a:lstStyle/>
          <a:p>
            <a:r>
              <a:rPr lang="en-GB" dirty="0" smtClean="0"/>
              <a:t>The source code from the recommended reading is online</a:t>
            </a:r>
          </a:p>
          <a:p>
            <a:r>
              <a:rPr lang="en-GB" dirty="0" smtClean="0"/>
              <a:t>Use this to understand the State Design </a:t>
            </a:r>
            <a:r>
              <a:rPr lang="en-GB" dirty="0" smtClean="0"/>
              <a:t>Pattern</a:t>
            </a:r>
          </a:p>
          <a:p>
            <a:r>
              <a:rPr lang="en-GB" dirty="0" smtClean="0"/>
              <a:t>Also a link on the SOL page</a:t>
            </a:r>
            <a:endParaRPr lang="en-GB" dirty="0" smtClean="0"/>
          </a:p>
        </p:txBody>
      </p:sp>
    </p:spTree>
    <p:extLst>
      <p:ext uri="{BB962C8B-B14F-4D97-AF65-F5344CB8AC3E}">
        <p14:creationId xmlns:p14="http://schemas.microsoft.com/office/powerpoint/2010/main" val="78948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Extensions To State Machines</a:t>
            </a:r>
            <a:endParaRPr lang="en-GB" dirty="0"/>
          </a:p>
        </p:txBody>
      </p:sp>
      <p:sp>
        <p:nvSpPr>
          <p:cNvPr id="3" name="Content Placeholder 2"/>
          <p:cNvSpPr>
            <a:spLocks noGrp="1"/>
          </p:cNvSpPr>
          <p:nvPr>
            <p:ph idx="1"/>
          </p:nvPr>
        </p:nvSpPr>
        <p:spPr/>
        <p:txBody>
          <a:bodyPr/>
          <a:lstStyle/>
          <a:p>
            <a:r>
              <a:rPr lang="en-GB" dirty="0" smtClean="0"/>
              <a:t>State machines can be extended</a:t>
            </a:r>
          </a:p>
          <a:p>
            <a:r>
              <a:rPr lang="en-GB" dirty="0" smtClean="0"/>
              <a:t>Allow greater complexity</a:t>
            </a:r>
          </a:p>
          <a:p>
            <a:r>
              <a:rPr lang="en-GB" dirty="0" smtClean="0"/>
              <a:t>Allow unpredictable behaviour</a:t>
            </a:r>
          </a:p>
          <a:p>
            <a:r>
              <a:rPr lang="en-GB" dirty="0" smtClean="0"/>
              <a:t>Allow reuse of logic</a:t>
            </a:r>
            <a:endParaRPr lang="en-GB" dirty="0"/>
          </a:p>
        </p:txBody>
      </p:sp>
    </p:spTree>
    <p:extLst>
      <p:ext uri="{BB962C8B-B14F-4D97-AF65-F5344CB8AC3E}">
        <p14:creationId xmlns:p14="http://schemas.microsoft.com/office/powerpoint/2010/main" val="328930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State Machines</a:t>
            </a:r>
            <a:endParaRPr lang="en-GB" dirty="0"/>
          </a:p>
        </p:txBody>
      </p:sp>
      <p:sp>
        <p:nvSpPr>
          <p:cNvPr id="5" name="Content Placeholder 4"/>
          <p:cNvSpPr>
            <a:spLocks noGrp="1"/>
          </p:cNvSpPr>
          <p:nvPr>
            <p:ph idx="1"/>
          </p:nvPr>
        </p:nvSpPr>
        <p:spPr/>
        <p:txBody>
          <a:bodyPr>
            <a:normAutofit/>
          </a:bodyPr>
          <a:lstStyle/>
          <a:p>
            <a:r>
              <a:rPr lang="en-GB" dirty="0" smtClean="0"/>
              <a:t>Single state can contain entire state machine</a:t>
            </a:r>
          </a:p>
          <a:p>
            <a:r>
              <a:rPr lang="en-GB" dirty="0" smtClean="0"/>
              <a:t>Allows more complex behaviour</a:t>
            </a:r>
          </a:p>
          <a:p>
            <a:r>
              <a:rPr lang="en-GB" dirty="0" smtClean="0"/>
              <a:t>Allows inner state machine logic to be reused</a:t>
            </a:r>
          </a:p>
          <a:p>
            <a:r>
              <a:rPr lang="en-GB" dirty="0" smtClean="0"/>
              <a:t>Allows inner state machine to return to previous state when interrupted</a:t>
            </a:r>
          </a:p>
          <a:p>
            <a:pPr lvl="1"/>
            <a:r>
              <a:rPr lang="en-GB" dirty="0" smtClean="0"/>
              <a:t>e.g. guard has complex patrol with moving, standing and chatting states</a:t>
            </a:r>
          </a:p>
          <a:p>
            <a:pPr lvl="1"/>
            <a:r>
              <a:rPr lang="en-GB" dirty="0" smtClean="0"/>
              <a:t>When interrupted by combat, can return to previous state in patrol</a:t>
            </a:r>
          </a:p>
        </p:txBody>
      </p:sp>
    </p:spTree>
    <p:extLst>
      <p:ext uri="{BB962C8B-B14F-4D97-AF65-F5344CB8AC3E}">
        <p14:creationId xmlns:p14="http://schemas.microsoft.com/office/powerpoint/2010/main" val="422664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321" y="2336800"/>
            <a:ext cx="6103334" cy="3598863"/>
          </a:xfrm>
        </p:spPr>
      </p:pic>
    </p:spTree>
    <p:extLst>
      <p:ext uri="{BB962C8B-B14F-4D97-AF65-F5344CB8AC3E}">
        <p14:creationId xmlns:p14="http://schemas.microsoft.com/office/powerpoint/2010/main" val="37045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Implemented by nesting state machines</a:t>
            </a:r>
          </a:p>
          <a:p>
            <a:pPr lvl="1"/>
            <a:r>
              <a:rPr lang="en-GB" dirty="0"/>
              <a:t>Top level state machine known as ‘Outer state machine’</a:t>
            </a:r>
          </a:p>
          <a:p>
            <a:pPr lvl="1"/>
            <a:r>
              <a:rPr lang="en-GB" dirty="0"/>
              <a:t>Lower level State machine known as ‘Inner state machine’ or ‘Sub state machine’</a:t>
            </a:r>
          </a:p>
          <a:p>
            <a:pPr lvl="1"/>
            <a:r>
              <a:rPr lang="en-GB" dirty="0"/>
              <a:t>Not all states in outer machine need to be composite </a:t>
            </a:r>
            <a:r>
              <a:rPr lang="en-GB" dirty="0" smtClean="0"/>
              <a:t>states</a:t>
            </a:r>
          </a:p>
          <a:p>
            <a:r>
              <a:rPr lang="en-GB" dirty="0"/>
              <a:t>Each inner state machine must have entry and exit </a:t>
            </a:r>
            <a:r>
              <a:rPr lang="en-GB" dirty="0" smtClean="0"/>
              <a:t>points</a:t>
            </a:r>
          </a:p>
          <a:p>
            <a:r>
              <a:rPr lang="en-GB" dirty="0" smtClean="0"/>
              <a:t>When </a:t>
            </a:r>
            <a:r>
              <a:rPr lang="en-GB" dirty="0"/>
              <a:t>inner state machine becomes active</a:t>
            </a:r>
          </a:p>
          <a:p>
            <a:pPr lvl="1"/>
            <a:r>
              <a:rPr lang="en-GB" dirty="0"/>
              <a:t>Is in </a:t>
            </a:r>
            <a:r>
              <a:rPr lang="en-GB" dirty="0" smtClean="0"/>
              <a:t>its </a:t>
            </a:r>
            <a:r>
              <a:rPr lang="en-GB" dirty="0"/>
              <a:t>initial state</a:t>
            </a:r>
          </a:p>
          <a:p>
            <a:pPr lvl="1"/>
            <a:r>
              <a:rPr lang="en-GB" dirty="0"/>
              <a:t>Just like a normal state </a:t>
            </a:r>
            <a:r>
              <a:rPr lang="en-GB" dirty="0" smtClean="0"/>
              <a:t>machine</a:t>
            </a:r>
          </a:p>
          <a:p>
            <a:pPr lvl="1"/>
            <a:r>
              <a:rPr lang="en-GB" dirty="0" smtClean="0"/>
              <a:t>entry and exit functions perform as normal</a:t>
            </a:r>
          </a:p>
          <a:p>
            <a:r>
              <a:rPr lang="en-GB" dirty="0" smtClean="0"/>
              <a:t>When inner state machine exited</a:t>
            </a:r>
          </a:p>
          <a:p>
            <a:pPr lvl="1"/>
            <a:r>
              <a:rPr lang="en-GB" dirty="0" smtClean="0"/>
              <a:t>Keeps it’s last </a:t>
            </a:r>
            <a:r>
              <a:rPr lang="en-GB" dirty="0" err="1" smtClean="0">
                <a:latin typeface="Courier New" panose="02070309020205020404" pitchFamily="49" charset="0"/>
                <a:cs typeface="Courier New" panose="02070309020205020404" pitchFamily="49" charset="0"/>
              </a:rPr>
              <a:t>currentState</a:t>
            </a:r>
            <a:endParaRPr lang="en-GB" dirty="0"/>
          </a:p>
        </p:txBody>
      </p:sp>
    </p:spTree>
    <p:extLst>
      <p:ext uri="{BB962C8B-B14F-4D97-AF65-F5344CB8AC3E}">
        <p14:creationId xmlns:p14="http://schemas.microsoft.com/office/powerpoint/2010/main" val="42942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Stochastic State Machine</a:t>
            </a:r>
            <a:endParaRPr lang="en-GB" dirty="0"/>
          </a:p>
        </p:txBody>
      </p:sp>
      <p:sp>
        <p:nvSpPr>
          <p:cNvPr id="3" name="Content Placeholder 2"/>
          <p:cNvSpPr>
            <a:spLocks noGrp="1"/>
          </p:cNvSpPr>
          <p:nvPr>
            <p:ph idx="1"/>
          </p:nvPr>
        </p:nvSpPr>
        <p:spPr/>
        <p:txBody>
          <a:bodyPr/>
          <a:lstStyle/>
          <a:p>
            <a:r>
              <a:rPr lang="en-GB" dirty="0" smtClean="0"/>
              <a:t>Simple state machines can be very predictable</a:t>
            </a:r>
          </a:p>
          <a:p>
            <a:r>
              <a:rPr lang="en-GB" dirty="0" smtClean="0"/>
              <a:t>Boring AI</a:t>
            </a:r>
          </a:p>
          <a:p>
            <a:r>
              <a:rPr lang="en-GB" dirty="0" smtClean="0"/>
              <a:t>A random element can make AI less predictable</a:t>
            </a:r>
          </a:p>
          <a:p>
            <a:r>
              <a:rPr lang="en-GB" dirty="0" smtClean="0"/>
              <a:t>Can make chance of state transition partially random</a:t>
            </a:r>
          </a:p>
          <a:p>
            <a:r>
              <a:rPr lang="en-GB" dirty="0" smtClean="0"/>
              <a:t>Assign probability value to each transition</a:t>
            </a:r>
          </a:p>
          <a:p>
            <a:r>
              <a:rPr lang="en-GB" dirty="0" smtClean="0"/>
              <a:t>If random result less than value, no transition</a:t>
            </a:r>
          </a:p>
          <a:p>
            <a:r>
              <a:rPr lang="en-GB" dirty="0" smtClean="0"/>
              <a:t>Have to be careful with selection of probabilities</a:t>
            </a:r>
          </a:p>
          <a:p>
            <a:pPr lvl="1"/>
            <a:r>
              <a:rPr lang="en-GB" dirty="0" smtClean="0"/>
              <a:t>E.g. AI should always take </a:t>
            </a:r>
            <a:r>
              <a:rPr lang="en-GB" i="1" dirty="0" smtClean="0"/>
              <a:t>some</a:t>
            </a:r>
            <a:r>
              <a:rPr lang="en-GB" dirty="0" smtClean="0"/>
              <a:t> action when attacked</a:t>
            </a:r>
            <a:endParaRPr lang="en-GB" dirty="0"/>
          </a:p>
        </p:txBody>
      </p:sp>
    </p:spTree>
    <p:extLst>
      <p:ext uri="{BB962C8B-B14F-4D97-AF65-F5344CB8AC3E}">
        <p14:creationId xmlns:p14="http://schemas.microsoft.com/office/powerpoint/2010/main" val="2811223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Stochastic State </a:t>
            </a:r>
            <a:r>
              <a:rPr lang="en-GB" dirty="0" smtClean="0"/>
              <a:t>Machine Example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7412" y="2683217"/>
            <a:ext cx="5572125" cy="3429000"/>
          </a:xfrm>
        </p:spPr>
      </p:pic>
    </p:spTree>
    <p:extLst>
      <p:ext uri="{BB962C8B-B14F-4D97-AF65-F5344CB8AC3E}">
        <p14:creationId xmlns:p14="http://schemas.microsoft.com/office/powerpoint/2010/main" val="128642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Fuzzy State Machines</a:t>
            </a:r>
            <a:endParaRPr lang="en-GB" dirty="0"/>
          </a:p>
        </p:txBody>
      </p:sp>
      <p:sp>
        <p:nvSpPr>
          <p:cNvPr id="3" name="Content Placeholder 2"/>
          <p:cNvSpPr>
            <a:spLocks noGrp="1"/>
          </p:cNvSpPr>
          <p:nvPr>
            <p:ph idx="1"/>
          </p:nvPr>
        </p:nvSpPr>
        <p:spPr/>
        <p:txBody>
          <a:bodyPr/>
          <a:lstStyle/>
          <a:p>
            <a:r>
              <a:rPr lang="en-GB" dirty="0" smtClean="0"/>
              <a:t>Will look at again later</a:t>
            </a:r>
          </a:p>
          <a:p>
            <a:pPr lvl="1"/>
            <a:r>
              <a:rPr lang="en-GB" dirty="0" smtClean="0"/>
              <a:t>When we do fuzzy logic</a:t>
            </a:r>
          </a:p>
          <a:p>
            <a:pPr lvl="1"/>
            <a:r>
              <a:rPr lang="en-GB" dirty="0" smtClean="0"/>
              <a:t>Just a spoiler for now</a:t>
            </a:r>
          </a:p>
          <a:p>
            <a:r>
              <a:rPr lang="en-GB" dirty="0" smtClean="0"/>
              <a:t>Very unique</a:t>
            </a:r>
          </a:p>
          <a:p>
            <a:pPr lvl="1"/>
            <a:r>
              <a:rPr lang="en-GB" dirty="0" smtClean="0"/>
              <a:t>Can be in multiple states at once</a:t>
            </a:r>
          </a:p>
          <a:p>
            <a:r>
              <a:rPr lang="en-GB" dirty="0" smtClean="0"/>
              <a:t>To understand them</a:t>
            </a:r>
          </a:p>
          <a:p>
            <a:r>
              <a:rPr lang="en-GB" dirty="0" smtClean="0"/>
              <a:t>Must understand fuzzy logic</a:t>
            </a:r>
            <a:endParaRPr lang="en-GB" dirty="0"/>
          </a:p>
        </p:txBody>
      </p:sp>
    </p:spTree>
    <p:extLst>
      <p:ext uri="{BB962C8B-B14F-4D97-AF65-F5344CB8AC3E}">
        <p14:creationId xmlns:p14="http://schemas.microsoft.com/office/powerpoint/2010/main" val="147465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Creeping Doom of If’s</a:t>
            </a:r>
            <a:endParaRPr lang="en-GB" dirty="0"/>
          </a:p>
        </p:txBody>
      </p:sp>
      <p:sp>
        <p:nvSpPr>
          <p:cNvPr id="3" name="Content Placeholder 2"/>
          <p:cNvSpPr>
            <a:spLocks noGrp="1"/>
          </p:cNvSpPr>
          <p:nvPr>
            <p:ph idx="1"/>
          </p:nvPr>
        </p:nvSpPr>
        <p:spPr/>
        <p:txBody>
          <a:bodyPr/>
          <a:lstStyle/>
          <a:p>
            <a:r>
              <a:rPr lang="en-GB" dirty="0" smtClean="0"/>
              <a:t>The problem of ‘combinatorial explosion’</a:t>
            </a:r>
          </a:p>
          <a:p>
            <a:r>
              <a:rPr lang="en-GB" dirty="0" smtClean="0"/>
              <a:t>What can be done?</a:t>
            </a:r>
          </a:p>
          <a:p>
            <a:r>
              <a:rPr lang="en-GB" dirty="0" smtClean="0"/>
              <a:t>Need to control number of conditions and actions</a:t>
            </a:r>
          </a:p>
          <a:p>
            <a:pPr lvl="1"/>
            <a:r>
              <a:rPr lang="en-GB" dirty="0" smtClean="0"/>
              <a:t>Simplify</a:t>
            </a:r>
          </a:p>
          <a:p>
            <a:pPr lvl="1"/>
            <a:r>
              <a:rPr lang="en-GB" dirty="0" smtClean="0"/>
              <a:t>Rationalise</a:t>
            </a:r>
          </a:p>
          <a:p>
            <a:pPr lvl="1"/>
            <a:r>
              <a:rPr lang="en-GB" dirty="0" smtClean="0"/>
              <a:t>Formalise</a:t>
            </a:r>
          </a:p>
          <a:p>
            <a:r>
              <a:rPr lang="en-GB" dirty="0" smtClean="0"/>
              <a:t>This will help prevent problem</a:t>
            </a:r>
          </a:p>
          <a:p>
            <a:endParaRPr lang="en-GB" dirty="0"/>
          </a:p>
        </p:txBody>
      </p:sp>
    </p:spTree>
    <p:extLst>
      <p:ext uri="{BB962C8B-B14F-4D97-AF65-F5344CB8AC3E}">
        <p14:creationId xmlns:p14="http://schemas.microsoft.com/office/powerpoint/2010/main" val="87040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Pro’s And Con’s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Pro’s</a:t>
            </a:r>
          </a:p>
          <a:p>
            <a:pPr lvl="1"/>
            <a:r>
              <a:rPr lang="en-GB" dirty="0" smtClean="0"/>
              <a:t>Simple to understand and implement</a:t>
            </a:r>
          </a:p>
          <a:p>
            <a:pPr lvl="1"/>
            <a:r>
              <a:rPr lang="en-GB" dirty="0" smtClean="0"/>
              <a:t>Prevents maze of ‘if’ statements</a:t>
            </a:r>
          </a:p>
          <a:p>
            <a:pPr lvl="1"/>
            <a:r>
              <a:rPr lang="en-GB" dirty="0" smtClean="0"/>
              <a:t>Can be designed by non-programmer</a:t>
            </a:r>
          </a:p>
          <a:p>
            <a:pPr lvl="1"/>
            <a:r>
              <a:rPr lang="en-GB" dirty="0" smtClean="0"/>
              <a:t>Robust</a:t>
            </a:r>
          </a:p>
          <a:p>
            <a:pPr lvl="1"/>
            <a:r>
              <a:rPr lang="en-GB" dirty="0" smtClean="0"/>
              <a:t>Fast</a:t>
            </a:r>
          </a:p>
          <a:p>
            <a:r>
              <a:rPr lang="en-GB" dirty="0" smtClean="0"/>
              <a:t>Con’s</a:t>
            </a:r>
          </a:p>
          <a:p>
            <a:pPr lvl="1"/>
            <a:r>
              <a:rPr lang="en-GB" dirty="0" smtClean="0"/>
              <a:t>Purely reactive</a:t>
            </a:r>
          </a:p>
          <a:p>
            <a:pPr lvl="1"/>
            <a:r>
              <a:rPr lang="en-GB" dirty="0" smtClean="0"/>
              <a:t>Computationally limited (not Turing complete)</a:t>
            </a:r>
          </a:p>
          <a:p>
            <a:pPr lvl="2"/>
            <a:r>
              <a:rPr lang="en-GB" dirty="0" smtClean="0"/>
              <a:t>Some problems cannot be represented e.g. cannot process arbitrarily deep nesting</a:t>
            </a:r>
          </a:p>
          <a:p>
            <a:pPr lvl="1"/>
            <a:r>
              <a:rPr lang="en-GB" dirty="0" smtClean="0"/>
              <a:t>Cannot remember </a:t>
            </a:r>
            <a:r>
              <a:rPr lang="en-GB" dirty="0" smtClean="0"/>
              <a:t>arbitrary </a:t>
            </a:r>
            <a:r>
              <a:rPr lang="en-GB" smtClean="0"/>
              <a:t>number of previous </a:t>
            </a:r>
            <a:r>
              <a:rPr lang="en-GB" dirty="0" smtClean="0"/>
              <a:t>states</a:t>
            </a:r>
          </a:p>
          <a:p>
            <a:pPr lvl="1"/>
            <a:r>
              <a:rPr lang="en-GB" dirty="0" smtClean="0"/>
              <a:t>Can get very complex very quickly</a:t>
            </a:r>
            <a:endParaRPr lang="en-GB" dirty="0"/>
          </a:p>
        </p:txBody>
      </p:sp>
    </p:spTree>
    <p:extLst>
      <p:ext uri="{BB962C8B-B14F-4D97-AF65-F5344CB8AC3E}">
        <p14:creationId xmlns:p14="http://schemas.microsoft.com/office/powerpoint/2010/main" val="90960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Do This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State Machines</a:t>
            </a:r>
          </a:p>
          <a:p>
            <a:pPr lvl="1"/>
            <a:r>
              <a:rPr lang="en-GB" dirty="0" smtClean="0"/>
              <a:t>Comes from control theory</a:t>
            </a:r>
          </a:p>
          <a:p>
            <a:pPr lvl="1"/>
            <a:r>
              <a:rPr lang="en-GB" dirty="0" smtClean="0"/>
              <a:t>Used to control machinery</a:t>
            </a:r>
          </a:p>
          <a:p>
            <a:pPr lvl="1"/>
            <a:r>
              <a:rPr lang="en-GB" dirty="0" smtClean="0"/>
              <a:t>Formalised approach to complex systems</a:t>
            </a:r>
          </a:p>
          <a:p>
            <a:r>
              <a:rPr lang="en-GB" dirty="0" smtClean="0"/>
              <a:t>Consists of:</a:t>
            </a:r>
          </a:p>
          <a:p>
            <a:pPr lvl="1"/>
            <a:r>
              <a:rPr lang="en-GB" dirty="0" smtClean="0"/>
              <a:t>A set of </a:t>
            </a:r>
            <a:r>
              <a:rPr lang="en-GB" b="1" dirty="0" smtClean="0"/>
              <a:t>states</a:t>
            </a:r>
            <a:endParaRPr lang="en-GB" dirty="0" smtClean="0"/>
          </a:p>
          <a:p>
            <a:pPr lvl="1"/>
            <a:r>
              <a:rPr lang="en-GB" dirty="0" smtClean="0"/>
              <a:t>A set of </a:t>
            </a:r>
            <a:r>
              <a:rPr lang="en-GB" b="1" dirty="0" smtClean="0"/>
              <a:t>transitions</a:t>
            </a:r>
          </a:p>
          <a:p>
            <a:pPr lvl="1"/>
            <a:r>
              <a:rPr lang="en-GB" b="1" dirty="0" smtClean="0"/>
              <a:t>Events</a:t>
            </a:r>
            <a:r>
              <a:rPr lang="en-GB" dirty="0" smtClean="0"/>
              <a:t> which determine conditions for a state change</a:t>
            </a:r>
            <a:endParaRPr lang="en-GB" b="1" dirty="0" smtClean="0"/>
          </a:p>
          <a:p>
            <a:pPr lvl="1"/>
            <a:r>
              <a:rPr lang="en-GB" dirty="0" smtClean="0"/>
              <a:t>Transitions allow the system to move from one state to another</a:t>
            </a:r>
          </a:p>
          <a:p>
            <a:r>
              <a:rPr lang="en-GB" dirty="0" smtClean="0"/>
              <a:t>Can be described by</a:t>
            </a:r>
          </a:p>
          <a:p>
            <a:pPr lvl="1"/>
            <a:r>
              <a:rPr lang="en-GB" dirty="0" smtClean="0"/>
              <a:t>A state transition table</a:t>
            </a:r>
          </a:p>
          <a:p>
            <a:pPr lvl="1"/>
            <a:r>
              <a:rPr lang="en-GB" dirty="0" smtClean="0"/>
              <a:t>A special kind of flowchart called a </a:t>
            </a:r>
            <a:r>
              <a:rPr lang="en-GB" b="1" dirty="0" smtClean="0"/>
              <a:t>State Diagram</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26273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 (Non-Game)</a:t>
            </a:r>
            <a:endParaRPr lang="en-GB" dirty="0"/>
          </a:p>
        </p:txBody>
      </p:sp>
      <p:sp>
        <p:nvSpPr>
          <p:cNvPr id="3" name="Content Placeholder 2"/>
          <p:cNvSpPr>
            <a:spLocks noGrp="1"/>
          </p:cNvSpPr>
          <p:nvPr>
            <p:ph idx="1"/>
          </p:nvPr>
        </p:nvSpPr>
        <p:spPr/>
        <p:txBody>
          <a:bodyPr/>
          <a:lstStyle/>
          <a:p>
            <a:r>
              <a:rPr lang="en-GB" dirty="0" smtClean="0"/>
              <a:t>Consider the case of a power switch for a computer</a:t>
            </a:r>
          </a:p>
          <a:p>
            <a:r>
              <a:rPr lang="en-GB" dirty="0" smtClean="0"/>
              <a:t>How do we want this to behave?</a:t>
            </a:r>
          </a:p>
          <a:p>
            <a:pPr lvl="1"/>
            <a:r>
              <a:rPr lang="en-GB" dirty="0" smtClean="0"/>
              <a:t>When the switch is pressed:</a:t>
            </a:r>
          </a:p>
          <a:p>
            <a:pPr lvl="2"/>
            <a:r>
              <a:rPr lang="en-GB" dirty="0" smtClean="0"/>
              <a:t>If the power is off, switch it on</a:t>
            </a:r>
          </a:p>
          <a:p>
            <a:pPr lvl="2"/>
            <a:r>
              <a:rPr lang="en-GB" dirty="0" smtClean="0"/>
              <a:t>If the power is on, switch it off</a:t>
            </a:r>
          </a:p>
          <a:p>
            <a:r>
              <a:rPr lang="en-GB" dirty="0" smtClean="0"/>
              <a:t>We can show this behaviour with the following</a:t>
            </a:r>
          </a:p>
          <a:p>
            <a:pPr lvl="1"/>
            <a:r>
              <a:rPr lang="en-GB" dirty="0" smtClean="0"/>
              <a:t>State transition table</a:t>
            </a:r>
          </a:p>
          <a:p>
            <a:pPr lvl="1"/>
            <a:r>
              <a:rPr lang="en-GB" dirty="0" smtClean="0"/>
              <a:t>State diagram</a:t>
            </a:r>
          </a:p>
          <a:p>
            <a:pPr lvl="1"/>
            <a:endParaRPr lang="en-GB" dirty="0" smtClean="0"/>
          </a:p>
          <a:p>
            <a:pPr lvl="1"/>
            <a:endParaRPr lang="en-GB" dirty="0"/>
          </a:p>
        </p:txBody>
      </p:sp>
    </p:spTree>
    <p:extLst>
      <p:ext uri="{BB962C8B-B14F-4D97-AF65-F5344CB8AC3E}">
        <p14:creationId xmlns:p14="http://schemas.microsoft.com/office/powerpoint/2010/main" val="21963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 Transition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6122297"/>
              </p:ext>
            </p:extLst>
          </p:nvPr>
        </p:nvGraphicFramePr>
        <p:xfrm>
          <a:off x="680282" y="3381829"/>
          <a:ext cx="9613900" cy="1112520"/>
        </p:xfrm>
        <a:graphic>
          <a:graphicData uri="http://schemas.openxmlformats.org/drawingml/2006/table">
            <a:tbl>
              <a:tblPr firstRow="1" bandRow="1">
                <a:tableStyleId>{5C22544A-7EE6-4342-B048-85BDC9FD1C3A}</a:tableStyleId>
              </a:tblPr>
              <a:tblGrid>
                <a:gridCol w="2403475"/>
                <a:gridCol w="1822223"/>
                <a:gridCol w="2147207"/>
                <a:gridCol w="3240995"/>
              </a:tblGrid>
              <a:tr h="370840">
                <a:tc>
                  <a:txBody>
                    <a:bodyPr/>
                    <a:lstStyle/>
                    <a:p>
                      <a:pPr algn="ctr"/>
                      <a:r>
                        <a:rPr lang="en-GB" dirty="0">
                          <a:effectLst/>
                        </a:rPr>
                        <a:t>Current State</a:t>
                      </a:r>
                    </a:p>
                  </a:txBody>
                  <a:tcPr anchor="ctr"/>
                </a:tc>
                <a:tc>
                  <a:txBody>
                    <a:bodyPr/>
                    <a:lstStyle/>
                    <a:p>
                      <a:pPr algn="ctr"/>
                      <a:r>
                        <a:rPr lang="en-GB">
                          <a:effectLst/>
                        </a:rPr>
                        <a:t>Input</a:t>
                      </a:r>
                    </a:p>
                  </a:txBody>
                  <a:tcPr anchor="ctr"/>
                </a:tc>
                <a:tc>
                  <a:txBody>
                    <a:bodyPr/>
                    <a:lstStyle/>
                    <a:p>
                      <a:pPr algn="ctr"/>
                      <a:r>
                        <a:rPr lang="en-GB">
                          <a:effectLst/>
                        </a:rPr>
                        <a:t>Next State</a:t>
                      </a:r>
                    </a:p>
                  </a:txBody>
                  <a:tcPr anchor="ctr"/>
                </a:tc>
                <a:tc>
                  <a:txBody>
                    <a:bodyPr/>
                    <a:lstStyle/>
                    <a:p>
                      <a:pPr algn="ctr"/>
                      <a:r>
                        <a:rPr lang="en-GB">
                          <a:effectLst/>
                        </a:rPr>
                        <a:t>Output</a:t>
                      </a:r>
                    </a:p>
                  </a:txBody>
                  <a:tcPr anchor="ctr"/>
                </a:tc>
              </a:tr>
              <a:tr h="370840">
                <a:tc>
                  <a:txBody>
                    <a:bodyPr/>
                    <a:lstStyle/>
                    <a:p>
                      <a:pPr algn="ctr"/>
                      <a:r>
                        <a:rPr lang="en-GB" dirty="0" smtClean="0">
                          <a:effectLst/>
                        </a:rPr>
                        <a:t>Power On</a:t>
                      </a:r>
                      <a:endParaRPr lang="en-GB" dirty="0">
                        <a:effectLst/>
                      </a:endParaRPr>
                    </a:p>
                  </a:txBody>
                  <a:tcPr anchor="ctr">
                    <a:solidFill>
                      <a:schemeClr val="accent1">
                        <a:lumMod val="60000"/>
                        <a:lumOff val="40000"/>
                      </a:schemeClr>
                    </a:solidFill>
                  </a:tcPr>
                </a:tc>
                <a:tc>
                  <a:txBody>
                    <a:bodyPr/>
                    <a:lstStyle/>
                    <a:p>
                      <a:r>
                        <a:rPr lang="en-GB" dirty="0" smtClean="0">
                          <a:effectLst/>
                        </a:rPr>
                        <a:t>Button Click</a:t>
                      </a:r>
                      <a:endParaRPr lang="en-GB"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effectLst/>
                        </a:rPr>
                        <a:t>Power Off</a:t>
                      </a:r>
                    </a:p>
                  </a:txBody>
                  <a:tcPr anchor="ctr"/>
                </a:tc>
                <a:tc>
                  <a:txBody>
                    <a:bodyPr/>
                    <a:lstStyle/>
                    <a:p>
                      <a:r>
                        <a:rPr lang="en-GB" dirty="0" smtClean="0">
                          <a:effectLst/>
                        </a:rPr>
                        <a:t>Power </a:t>
                      </a:r>
                      <a:r>
                        <a:rPr lang="en-GB" baseline="0" dirty="0" smtClean="0">
                          <a:effectLst/>
                        </a:rPr>
                        <a:t>stopped</a:t>
                      </a:r>
                      <a:endParaRPr lang="en-GB" dirty="0">
                        <a:effectLst/>
                      </a:endParaRPr>
                    </a:p>
                  </a:txBody>
                  <a:tcPr anchor="ctr"/>
                </a:tc>
              </a:tr>
              <a:tr h="370840">
                <a:tc>
                  <a:txBody>
                    <a:bodyPr/>
                    <a:lstStyle/>
                    <a:p>
                      <a:pPr algn="ctr"/>
                      <a:r>
                        <a:rPr lang="en-GB" dirty="0" smtClean="0">
                          <a:effectLst/>
                        </a:rPr>
                        <a:t>Power Off</a:t>
                      </a:r>
                      <a:endParaRPr lang="en-GB" dirty="0">
                        <a:effectLst/>
                      </a:endParaRPr>
                    </a:p>
                  </a:txBody>
                  <a:tcPr anchor="ctr">
                    <a:solidFill>
                      <a:schemeClr val="accent1">
                        <a:lumMod val="60000"/>
                        <a:lumOff val="40000"/>
                      </a:schemeClr>
                    </a:solidFill>
                  </a:tcPr>
                </a:tc>
                <a:tc>
                  <a:txBody>
                    <a:bodyPr/>
                    <a:lstStyle/>
                    <a:p>
                      <a:r>
                        <a:rPr lang="en-GB" dirty="0" smtClean="0">
                          <a:effectLst/>
                        </a:rPr>
                        <a:t>Button Click</a:t>
                      </a:r>
                      <a:endParaRPr lang="en-GB"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effectLst/>
                        </a:rPr>
                        <a:t>Power On</a:t>
                      </a:r>
                    </a:p>
                  </a:txBody>
                  <a:tcPr anchor="ctr"/>
                </a:tc>
                <a:tc>
                  <a:txBody>
                    <a:bodyPr/>
                    <a:lstStyle/>
                    <a:p>
                      <a:r>
                        <a:rPr lang="en-GB" dirty="0" smtClean="0">
                          <a:effectLst/>
                        </a:rPr>
                        <a:t>Power supplied</a:t>
                      </a:r>
                      <a:endParaRPr lang="en-GB" dirty="0">
                        <a:effectLst/>
                      </a:endParaRPr>
                    </a:p>
                  </a:txBody>
                  <a:tcPr anchor="ctr"/>
                </a:tc>
              </a:tr>
            </a:tbl>
          </a:graphicData>
        </a:graphic>
      </p:graphicFrame>
    </p:spTree>
    <p:extLst>
      <p:ext uri="{BB962C8B-B14F-4D97-AF65-F5344CB8AC3E}">
        <p14:creationId xmlns:p14="http://schemas.microsoft.com/office/powerpoint/2010/main" val="380390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Switch State Machine Diagram</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50" y="2702719"/>
            <a:ext cx="3876675" cy="2867025"/>
          </a:xfrm>
        </p:spPr>
      </p:pic>
    </p:spTree>
    <p:extLst>
      <p:ext uri="{BB962C8B-B14F-4D97-AF65-F5344CB8AC3E}">
        <p14:creationId xmlns:p14="http://schemas.microsoft.com/office/powerpoint/2010/main" val="151887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Implementation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99" y="3453427"/>
            <a:ext cx="3924848" cy="4191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744" y="2789048"/>
            <a:ext cx="7163800" cy="3982006"/>
          </a:xfrm>
          <a:prstGeom prst="rect">
            <a:avLst/>
          </a:prstGeom>
        </p:spPr>
      </p:pic>
      <p:sp>
        <p:nvSpPr>
          <p:cNvPr id="7" name="TextBox 6"/>
          <p:cNvSpPr txBox="1"/>
          <p:nvPr/>
        </p:nvSpPr>
        <p:spPr>
          <a:xfrm>
            <a:off x="182299" y="2789048"/>
            <a:ext cx="3881191" cy="646331"/>
          </a:xfrm>
          <a:prstGeom prst="rect">
            <a:avLst/>
          </a:prstGeom>
          <a:noFill/>
        </p:spPr>
        <p:txBody>
          <a:bodyPr wrap="none" rtlCol="0">
            <a:spAutoFit/>
          </a:bodyPr>
          <a:lstStyle/>
          <a:p>
            <a:r>
              <a:rPr lang="en-GB" dirty="0"/>
              <a:t>The C++ </a:t>
            </a:r>
            <a:r>
              <a:rPr lang="en-GB" dirty="0" err="1">
                <a:latin typeface="Courier New" panose="02070309020205020404" pitchFamily="49" charset="0"/>
                <a:cs typeface="Courier New" panose="02070309020205020404" pitchFamily="49" charset="0"/>
              </a:rPr>
              <a:t>enum</a:t>
            </a:r>
            <a:r>
              <a:rPr lang="en-GB" dirty="0"/>
              <a:t> keyword can be </a:t>
            </a:r>
            <a:r>
              <a:rPr lang="en-GB" dirty="0" smtClean="0"/>
              <a:t>used</a:t>
            </a:r>
          </a:p>
          <a:p>
            <a:r>
              <a:rPr lang="en-GB" dirty="0" smtClean="0"/>
              <a:t>to </a:t>
            </a:r>
            <a:r>
              <a:rPr lang="en-GB" dirty="0"/>
              <a:t>define states</a:t>
            </a:r>
          </a:p>
        </p:txBody>
      </p:sp>
      <p:sp>
        <p:nvSpPr>
          <p:cNvPr id="8" name="TextBox 7"/>
          <p:cNvSpPr txBox="1"/>
          <p:nvPr/>
        </p:nvSpPr>
        <p:spPr>
          <a:xfrm>
            <a:off x="1832511" y="5395083"/>
            <a:ext cx="3049233" cy="923330"/>
          </a:xfrm>
          <a:prstGeom prst="rect">
            <a:avLst/>
          </a:prstGeom>
          <a:noFill/>
        </p:spPr>
        <p:txBody>
          <a:bodyPr wrap="none" rtlCol="0">
            <a:spAutoFit/>
          </a:bodyPr>
          <a:lstStyle/>
          <a:p>
            <a:r>
              <a:rPr lang="en-GB" dirty="0"/>
              <a:t>The C++ </a:t>
            </a:r>
            <a:r>
              <a:rPr lang="en-GB" dirty="0">
                <a:latin typeface="Courier New" panose="02070309020205020404" pitchFamily="49" charset="0"/>
                <a:cs typeface="Courier New" panose="02070309020205020404" pitchFamily="49" charset="0"/>
              </a:rPr>
              <a:t>switch</a:t>
            </a:r>
            <a:r>
              <a:rPr lang="en-GB" dirty="0"/>
              <a:t> </a:t>
            </a:r>
            <a:r>
              <a:rPr lang="en-GB" dirty="0" smtClean="0"/>
              <a:t>statement</a:t>
            </a:r>
          </a:p>
          <a:p>
            <a:r>
              <a:rPr lang="en-GB" dirty="0"/>
              <a:t>c</a:t>
            </a:r>
            <a:r>
              <a:rPr lang="en-GB" dirty="0" smtClean="0"/>
              <a:t>an be used </a:t>
            </a:r>
            <a:r>
              <a:rPr lang="en-GB" dirty="0"/>
              <a:t>to check </a:t>
            </a:r>
            <a:r>
              <a:rPr lang="en-GB" dirty="0" smtClean="0"/>
              <a:t>for</a:t>
            </a:r>
          </a:p>
          <a:p>
            <a:r>
              <a:rPr lang="en-GB" dirty="0" smtClean="0"/>
              <a:t>state transitions</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99" y="4205028"/>
            <a:ext cx="3743847" cy="695422"/>
          </a:xfrm>
          <a:prstGeom prst="rect">
            <a:avLst/>
          </a:prstGeom>
        </p:spPr>
      </p:pic>
    </p:spTree>
    <p:extLst>
      <p:ext uri="{BB962C8B-B14F-4D97-AF65-F5344CB8AC3E}">
        <p14:creationId xmlns:p14="http://schemas.microsoft.com/office/powerpoint/2010/main" val="274478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Complex (Realistic) Example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706" y="2147208"/>
            <a:ext cx="7434502" cy="4514850"/>
          </a:xfrm>
        </p:spPr>
      </p:pic>
    </p:spTree>
    <p:extLst>
      <p:ext uri="{BB962C8B-B14F-4D97-AF65-F5344CB8AC3E}">
        <p14:creationId xmlns:p14="http://schemas.microsoft.com/office/powerpoint/2010/main" val="303659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Complex Implementation</a:t>
            </a:r>
            <a:endParaRPr lang="en-GB" dirty="0"/>
          </a:p>
        </p:txBody>
      </p:sp>
      <p:sp>
        <p:nvSpPr>
          <p:cNvPr id="3" name="Content Placeholder 2"/>
          <p:cNvSpPr>
            <a:spLocks noGrp="1"/>
          </p:cNvSpPr>
          <p:nvPr>
            <p:ph idx="1"/>
          </p:nvPr>
        </p:nvSpPr>
        <p:spPr/>
        <p:txBody>
          <a:bodyPr/>
          <a:lstStyle/>
          <a:p>
            <a:r>
              <a:rPr lang="en-GB" dirty="0"/>
              <a:t>S</a:t>
            </a:r>
            <a:r>
              <a:rPr lang="en-GB" dirty="0" smtClean="0"/>
              <a:t>imple implementation doesn’t scale well</a:t>
            </a:r>
          </a:p>
          <a:p>
            <a:r>
              <a:rPr lang="en-GB" dirty="0" smtClean="0"/>
              <a:t>Switch statement get big and hard to understand</a:t>
            </a:r>
          </a:p>
          <a:p>
            <a:r>
              <a:rPr lang="en-GB" dirty="0" smtClean="0"/>
              <a:t>There is a better way</a:t>
            </a:r>
          </a:p>
          <a:p>
            <a:r>
              <a:rPr lang="en-GB" dirty="0" smtClean="0"/>
              <a:t>The </a:t>
            </a:r>
            <a:r>
              <a:rPr lang="en-GB" b="1" dirty="0" smtClean="0"/>
              <a:t>State Pattern</a:t>
            </a:r>
          </a:p>
          <a:p>
            <a:r>
              <a:rPr lang="en-GB" dirty="0" smtClean="0"/>
              <a:t>This pattern abstracts the state machine into classes</a:t>
            </a:r>
          </a:p>
          <a:p>
            <a:pPr lvl="1"/>
            <a:r>
              <a:rPr lang="en-GB" dirty="0" smtClean="0"/>
              <a:t>Allows easy extensibility</a:t>
            </a:r>
          </a:p>
          <a:p>
            <a:pPr lvl="1"/>
            <a:r>
              <a:rPr lang="en-GB" dirty="0" smtClean="0"/>
              <a:t>Runtime specification of states and transitions</a:t>
            </a:r>
          </a:p>
          <a:p>
            <a:pPr lvl="1"/>
            <a:r>
              <a:rPr lang="en-GB" dirty="0" smtClean="0"/>
              <a:t>Complex transitions to be localised in state classes</a:t>
            </a:r>
          </a:p>
          <a:p>
            <a:endParaRPr lang="en-GB" dirty="0"/>
          </a:p>
        </p:txBody>
      </p:sp>
    </p:spTree>
    <p:extLst>
      <p:ext uri="{BB962C8B-B14F-4D97-AF65-F5344CB8AC3E}">
        <p14:creationId xmlns:p14="http://schemas.microsoft.com/office/powerpoint/2010/main" val="80916711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690</TotalTime>
  <Words>763</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Courier New</vt:lpstr>
      <vt:lpstr>Trebuchet MS</vt:lpstr>
      <vt:lpstr>Berlin</vt:lpstr>
      <vt:lpstr>State Machines</vt:lpstr>
      <vt:lpstr>The Creeping Doom of If’s</vt:lpstr>
      <vt:lpstr>How To Do This</vt:lpstr>
      <vt:lpstr>An Example (Non-Game)</vt:lpstr>
      <vt:lpstr>State Transition Table</vt:lpstr>
      <vt:lpstr>Switch State Machine Diagram</vt:lpstr>
      <vt:lpstr>Simple Implementation</vt:lpstr>
      <vt:lpstr>More Complex (Realistic) Example</vt:lpstr>
      <vt:lpstr>Complex Implementation</vt:lpstr>
      <vt:lpstr>State Design Pattern</vt:lpstr>
      <vt:lpstr>State Changes</vt:lpstr>
      <vt:lpstr>Millington Book Source Code</vt:lpstr>
      <vt:lpstr>Extensions To State Machines</vt:lpstr>
      <vt:lpstr>Hierarchical State Machines</vt:lpstr>
      <vt:lpstr>Example</vt:lpstr>
      <vt:lpstr>How It Works</vt:lpstr>
      <vt:lpstr>Stochastic State Machine</vt:lpstr>
      <vt:lpstr>Stochastic State Machine Example</vt:lpstr>
      <vt:lpstr>Fuzzy State Machines</vt:lpstr>
      <vt:lpstr>Pro’s And Con’s</vt:lpstr>
    </vt:vector>
  </TitlesOfParts>
  <Company>Southampton Solent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Machines</dc:title>
  <dc:creator>Mark Bennett</dc:creator>
  <cp:lastModifiedBy>Mark Bennett</cp:lastModifiedBy>
  <cp:revision>102</cp:revision>
  <dcterms:created xsi:type="dcterms:W3CDTF">2016-10-03T09:00:23Z</dcterms:created>
  <dcterms:modified xsi:type="dcterms:W3CDTF">2017-10-02T10:11:53Z</dcterms:modified>
</cp:coreProperties>
</file>