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Goal Orientated Behaviour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Utility 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42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Utility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above algorithm works well for simple situations</a:t>
            </a:r>
          </a:p>
          <a:p>
            <a:r>
              <a:rPr lang="en-GB" dirty="0" smtClean="0"/>
              <a:t>But in a more realistic situation</a:t>
            </a:r>
          </a:p>
          <a:p>
            <a:r>
              <a:rPr lang="en-GB" dirty="0" smtClean="0"/>
              <a:t>Actions might have side effects e.g.</a:t>
            </a:r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39729"/>
              </p:ext>
            </p:extLst>
          </p:nvPr>
        </p:nvGraphicFramePr>
        <p:xfrm>
          <a:off x="1729922" y="376569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Insistence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Bathroom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68327"/>
              </p:ext>
            </p:extLst>
          </p:nvPr>
        </p:nvGraphicFramePr>
        <p:xfrm>
          <a:off x="1729922" y="51283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Insistence</a:t>
                      </a:r>
                      <a:r>
                        <a:rPr lang="en-GB" baseline="0" dirty="0" smtClean="0"/>
                        <a:t> Change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Drink Soda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 -2, Bathroom +3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Visit Bathroom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Bathroom -4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85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Side Effect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we use these actions</a:t>
            </a:r>
          </a:p>
          <a:p>
            <a:r>
              <a:rPr lang="en-GB" dirty="0" smtClean="0"/>
              <a:t>The highest insistence is for Eat</a:t>
            </a:r>
          </a:p>
          <a:p>
            <a:r>
              <a:rPr lang="en-GB" dirty="0" smtClean="0"/>
              <a:t>However, satisfying eat increases Bathroom insistence to highest</a:t>
            </a:r>
          </a:p>
          <a:p>
            <a:r>
              <a:rPr lang="en-GB" dirty="0" smtClean="0"/>
              <a:t>In reality, a human would delay the snack</a:t>
            </a:r>
          </a:p>
          <a:p>
            <a:r>
              <a:rPr lang="en-GB" dirty="0" smtClean="0"/>
              <a:t>And use the bathroom</a:t>
            </a:r>
          </a:p>
          <a:p>
            <a:r>
              <a:rPr lang="en-GB" dirty="0" smtClean="0"/>
              <a:t>In the worst case could be fatal</a:t>
            </a:r>
          </a:p>
          <a:p>
            <a:pPr lvl="1"/>
            <a:r>
              <a:rPr lang="en-GB" dirty="0" smtClean="0"/>
              <a:t>E.g. running into enemy to get health pack</a:t>
            </a:r>
          </a:p>
          <a:p>
            <a:r>
              <a:rPr lang="en-GB" dirty="0" smtClean="0"/>
              <a:t>How do we solve this?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00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Discontent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solution is to sum all the insistence values</a:t>
            </a:r>
          </a:p>
          <a:p>
            <a:r>
              <a:rPr lang="en-GB" dirty="0" smtClean="0"/>
              <a:t>Into an </a:t>
            </a:r>
            <a:r>
              <a:rPr lang="en-GB" i="1" dirty="0" smtClean="0"/>
              <a:t>overall discontent value</a:t>
            </a:r>
            <a:endParaRPr lang="en-GB" dirty="0" smtClean="0"/>
          </a:p>
          <a:p>
            <a:r>
              <a:rPr lang="en-GB" dirty="0" smtClean="0"/>
              <a:t>It is better to square the insistence values first</a:t>
            </a:r>
          </a:p>
          <a:p>
            <a:pPr lvl="1"/>
            <a:r>
              <a:rPr lang="en-GB" dirty="0" smtClean="0"/>
              <a:t>To prevent many middling values swamping result</a:t>
            </a:r>
          </a:p>
          <a:p>
            <a:r>
              <a:rPr lang="en-GB" dirty="0" smtClean="0"/>
              <a:t>Each action is considered in turn</a:t>
            </a:r>
          </a:p>
          <a:p>
            <a:r>
              <a:rPr lang="en-GB" dirty="0" smtClean="0"/>
              <a:t>Total overall discontent is calculated as if action was taken</a:t>
            </a:r>
          </a:p>
          <a:p>
            <a:r>
              <a:rPr lang="en-GB" dirty="0" smtClean="0"/>
              <a:t>Action which reduces overall discontent most is chosen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39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Discontent 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62" y="2122714"/>
            <a:ext cx="6393877" cy="4619617"/>
          </a:xfrm>
        </p:spPr>
      </p:pic>
    </p:spTree>
    <p:extLst>
      <p:ext uri="{BB962C8B-B14F-4D97-AF65-F5344CB8AC3E}">
        <p14:creationId xmlns:p14="http://schemas.microsoft.com/office/powerpoint/2010/main" val="341291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Overall Discontent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08" y="2163536"/>
            <a:ext cx="7571185" cy="4490357"/>
          </a:xfrm>
        </p:spPr>
      </p:pic>
    </p:spTree>
    <p:extLst>
      <p:ext uri="{BB962C8B-B14F-4D97-AF65-F5344CB8AC3E}">
        <p14:creationId xmlns:p14="http://schemas.microsoft.com/office/powerpoint/2010/main" val="42609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problem with goal orientated AI</a:t>
            </a:r>
          </a:p>
          <a:p>
            <a:r>
              <a:rPr lang="en-GB" dirty="0" smtClean="0"/>
              <a:t>Time to perform action is not considered</a:t>
            </a:r>
          </a:p>
          <a:p>
            <a:r>
              <a:rPr lang="en-GB" dirty="0" smtClean="0"/>
              <a:t>If an insistence is urgent</a:t>
            </a:r>
          </a:p>
          <a:p>
            <a:r>
              <a:rPr lang="en-GB" dirty="0" smtClean="0"/>
              <a:t>An action which takes a long time to complete may not be the best</a:t>
            </a:r>
          </a:p>
          <a:p>
            <a:r>
              <a:rPr lang="en-GB" dirty="0" smtClean="0"/>
              <a:t>Better to try something quick</a:t>
            </a:r>
          </a:p>
          <a:p>
            <a:r>
              <a:rPr lang="en-GB" dirty="0" smtClean="0"/>
              <a:t>Even if insistence satisfaction is 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05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Sometimes calculating time is hard</a:t>
            </a:r>
          </a:p>
          <a:p>
            <a:pPr lvl="1"/>
            <a:r>
              <a:rPr lang="en-GB" dirty="0" smtClean="0"/>
              <a:t>E.g. pathfinding</a:t>
            </a:r>
          </a:p>
          <a:p>
            <a:pPr lvl="1"/>
            <a:r>
              <a:rPr lang="en-GB" dirty="0" smtClean="0"/>
              <a:t>Computationally expensive to run pathfinding just to check time</a:t>
            </a:r>
          </a:p>
          <a:p>
            <a:pPr lvl="1"/>
            <a:r>
              <a:rPr lang="en-GB" dirty="0" smtClean="0"/>
              <a:t>Must use heuristic e.g. direct line distance</a:t>
            </a:r>
          </a:p>
          <a:p>
            <a:r>
              <a:rPr lang="en-GB" dirty="0" smtClean="0"/>
              <a:t>Two components with time</a:t>
            </a:r>
          </a:p>
          <a:p>
            <a:pPr lvl="1"/>
            <a:r>
              <a:rPr lang="en-GB" dirty="0" smtClean="0"/>
              <a:t>How long action takes</a:t>
            </a:r>
          </a:p>
          <a:p>
            <a:pPr lvl="1"/>
            <a:r>
              <a:rPr lang="en-GB" dirty="0" smtClean="0"/>
              <a:t>How long to get to location to perform action</a:t>
            </a:r>
          </a:p>
          <a:p>
            <a:r>
              <a:rPr lang="en-GB" dirty="0" smtClean="0"/>
              <a:t>Where to add time calculation</a:t>
            </a:r>
          </a:p>
          <a:p>
            <a:pPr lvl="1"/>
            <a:r>
              <a:rPr lang="en-GB" dirty="0" smtClean="0"/>
              <a:t>Utility calculation</a:t>
            </a:r>
          </a:p>
          <a:p>
            <a:pPr lvl="1"/>
            <a:r>
              <a:rPr lang="en-GB" dirty="0" smtClean="0"/>
              <a:t>Or overall discontent calculation</a:t>
            </a:r>
          </a:p>
          <a:p>
            <a:r>
              <a:rPr lang="en-GB" dirty="0" smtClean="0"/>
              <a:t>Goal values can change over time</a:t>
            </a:r>
          </a:p>
          <a:p>
            <a:pPr lvl="1"/>
            <a:r>
              <a:rPr lang="en-GB" dirty="0" smtClean="0"/>
              <a:t>E.g. hunger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54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Factoring In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Goals can have an insistency change factor</a:t>
            </a:r>
          </a:p>
          <a:p>
            <a:pPr lvl="1"/>
            <a:r>
              <a:rPr lang="en-GB" dirty="0" smtClean="0"/>
              <a:t>E.g. Goal: Hunger 4 + 4 per hour</a:t>
            </a:r>
          </a:p>
          <a:p>
            <a:r>
              <a:rPr lang="en-GB" dirty="0" smtClean="0"/>
              <a:t>Time for insistency change</a:t>
            </a:r>
          </a:p>
          <a:p>
            <a:pPr lvl="1"/>
            <a:r>
              <a:rPr lang="en-GB" dirty="0" smtClean="0"/>
              <a:t>Can be hard coded in</a:t>
            </a:r>
          </a:p>
          <a:p>
            <a:pPr lvl="1"/>
            <a:r>
              <a:rPr lang="en-GB" dirty="0" smtClean="0"/>
              <a:t>Or calculated by tracking time taken for previous changes</a:t>
            </a:r>
          </a:p>
          <a:p>
            <a:r>
              <a:rPr lang="en-GB" dirty="0" smtClean="0"/>
              <a:t>Time taken for action</a:t>
            </a:r>
          </a:p>
          <a:p>
            <a:pPr lvl="1"/>
            <a:r>
              <a:rPr lang="en-GB" dirty="0" smtClean="0"/>
              <a:t>Can be hard coded</a:t>
            </a:r>
          </a:p>
          <a:p>
            <a:pPr lvl="1"/>
            <a:r>
              <a:rPr lang="en-GB" dirty="0" smtClean="0"/>
              <a:t>Or tracked by storing time taken previously</a:t>
            </a:r>
          </a:p>
          <a:p>
            <a:pPr lvl="1"/>
            <a:r>
              <a:rPr lang="en-GB" dirty="0" smtClean="0"/>
              <a:t>Or calculated, but beware of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6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Calculation 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86" y="2132693"/>
            <a:ext cx="6318829" cy="4586514"/>
          </a:xfrm>
        </p:spPr>
      </p:pic>
    </p:spTree>
    <p:extLst>
      <p:ext uri="{BB962C8B-B14F-4D97-AF65-F5344CB8AC3E}">
        <p14:creationId xmlns:p14="http://schemas.microsoft.com/office/powerpoint/2010/main" val="35622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robust</a:t>
            </a:r>
          </a:p>
          <a:p>
            <a:pPr lvl="1"/>
            <a:r>
              <a:rPr lang="en-GB" dirty="0" smtClean="0"/>
              <a:t>Will usually perform sensible action in any situation</a:t>
            </a:r>
          </a:p>
          <a:p>
            <a:r>
              <a:rPr lang="en-GB" dirty="0" smtClean="0"/>
              <a:t>Flexible</a:t>
            </a:r>
          </a:p>
          <a:p>
            <a:pPr lvl="1"/>
            <a:r>
              <a:rPr lang="en-GB" dirty="0" smtClean="0"/>
              <a:t>Can cope with wide variety of situations</a:t>
            </a:r>
          </a:p>
          <a:p>
            <a:pPr lvl="1"/>
            <a:r>
              <a:rPr lang="en-GB" dirty="0" smtClean="0"/>
              <a:t>Can express different AI characteristics</a:t>
            </a:r>
          </a:p>
          <a:p>
            <a:r>
              <a:rPr lang="en-GB" dirty="0" smtClean="0"/>
              <a:t>Can model emotional states</a:t>
            </a:r>
          </a:p>
          <a:p>
            <a:r>
              <a:rPr lang="en-GB" dirty="0" smtClean="0"/>
              <a:t>If number of goals and actions is large</a:t>
            </a:r>
          </a:p>
          <a:p>
            <a:pPr lvl="1"/>
            <a:r>
              <a:rPr lang="en-GB" dirty="0" smtClean="0"/>
              <a:t>Can be computationally demanding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1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of the methods seen so far are </a:t>
            </a:r>
            <a:r>
              <a:rPr lang="en-GB" b="1" dirty="0" smtClean="0"/>
              <a:t>reactive</a:t>
            </a:r>
            <a:endParaRPr lang="en-GB" dirty="0" smtClean="0"/>
          </a:p>
          <a:p>
            <a:pPr lvl="1"/>
            <a:r>
              <a:rPr lang="en-GB" dirty="0" smtClean="0"/>
              <a:t>They do not account for AI motivations</a:t>
            </a:r>
          </a:p>
          <a:p>
            <a:pPr lvl="1"/>
            <a:r>
              <a:rPr lang="en-GB" dirty="0" smtClean="0"/>
              <a:t>Or desires</a:t>
            </a:r>
          </a:p>
          <a:p>
            <a:pPr lvl="1"/>
            <a:r>
              <a:rPr lang="en-GB" dirty="0"/>
              <a:t>Doing this with other methods results in excessive </a:t>
            </a:r>
            <a:r>
              <a:rPr lang="en-GB" dirty="0" smtClean="0"/>
              <a:t>complexity</a:t>
            </a:r>
          </a:p>
          <a:p>
            <a:r>
              <a:rPr lang="en-GB" dirty="0" smtClean="0"/>
              <a:t>These methods can superficially appear to have desires</a:t>
            </a:r>
          </a:p>
          <a:p>
            <a:r>
              <a:rPr lang="en-GB" dirty="0" smtClean="0"/>
              <a:t>But not very flexible</a:t>
            </a:r>
          </a:p>
          <a:p>
            <a:r>
              <a:rPr lang="en-GB" dirty="0" smtClean="0"/>
              <a:t>Also, AI cannot take initiative</a:t>
            </a:r>
          </a:p>
          <a:p>
            <a:pPr lvl="1"/>
            <a:r>
              <a:rPr lang="en-GB" dirty="0" smtClean="0"/>
              <a:t>Can only react to external state</a:t>
            </a:r>
          </a:p>
        </p:txBody>
      </p:sp>
    </p:spTree>
    <p:extLst>
      <p:ext uri="{BB962C8B-B14F-4D97-AF65-F5344CB8AC3E}">
        <p14:creationId xmlns:p14="http://schemas.microsoft.com/office/powerpoint/2010/main" val="14057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 Orientated Behaviour (GOB)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solution is to give AI a set of </a:t>
            </a:r>
            <a:r>
              <a:rPr lang="en-GB" i="1" dirty="0" smtClean="0"/>
              <a:t>goals</a:t>
            </a:r>
            <a:endParaRPr lang="en-GB" dirty="0" smtClean="0"/>
          </a:p>
          <a:p>
            <a:r>
              <a:rPr lang="en-GB" dirty="0" smtClean="0"/>
              <a:t>And a choice of actions to take</a:t>
            </a:r>
          </a:p>
          <a:p>
            <a:r>
              <a:rPr lang="en-GB" dirty="0" smtClean="0"/>
              <a:t>Choose the action which most satisfies the goal</a:t>
            </a:r>
          </a:p>
          <a:p>
            <a:pPr lvl="1"/>
            <a:r>
              <a:rPr lang="en-GB" dirty="0" smtClean="0"/>
              <a:t>E.g. if AI is hungry, choose an ‘eat’ action</a:t>
            </a:r>
          </a:p>
          <a:p>
            <a:r>
              <a:rPr lang="en-GB" dirty="0" smtClean="0"/>
              <a:t>Goals change in response to world and internal state</a:t>
            </a:r>
          </a:p>
          <a:p>
            <a:pPr lvl="1"/>
            <a:r>
              <a:rPr lang="en-GB" dirty="0" smtClean="0"/>
              <a:t>E.g. enemy near increases ‘kill enemy’ goal</a:t>
            </a:r>
          </a:p>
          <a:p>
            <a:pPr lvl="1"/>
            <a:r>
              <a:rPr lang="en-GB" dirty="0" smtClean="0"/>
              <a:t>Damage increases ‘heal’ goal</a:t>
            </a:r>
          </a:p>
        </p:txBody>
      </p:sp>
    </p:spTree>
    <p:extLst>
      <p:ext uri="{BB962C8B-B14F-4D97-AF65-F5344CB8AC3E}">
        <p14:creationId xmlns:p14="http://schemas.microsoft.com/office/powerpoint/2010/main" val="215887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 stores a list of goals</a:t>
            </a:r>
          </a:p>
          <a:p>
            <a:r>
              <a:rPr lang="en-GB" dirty="0" smtClean="0"/>
              <a:t>Goals can be modified by an </a:t>
            </a:r>
            <a:r>
              <a:rPr lang="en-GB" i="1" dirty="0" smtClean="0"/>
              <a:t>insistence</a:t>
            </a:r>
            <a:r>
              <a:rPr lang="en-GB" dirty="0" smtClean="0"/>
              <a:t> value</a:t>
            </a:r>
          </a:p>
          <a:p>
            <a:pPr lvl="1"/>
            <a:r>
              <a:rPr lang="en-GB" dirty="0" smtClean="0"/>
              <a:t>Also called </a:t>
            </a:r>
            <a:r>
              <a:rPr lang="en-GB" i="1" dirty="0" smtClean="0"/>
              <a:t>utility</a:t>
            </a:r>
            <a:r>
              <a:rPr lang="en-GB" dirty="0" smtClean="0"/>
              <a:t> value</a:t>
            </a:r>
          </a:p>
          <a:p>
            <a:pPr lvl="1"/>
            <a:r>
              <a:rPr lang="en-GB" dirty="0" smtClean="0"/>
              <a:t>Usually represented by a number</a:t>
            </a:r>
          </a:p>
          <a:p>
            <a:pPr lvl="2"/>
            <a:r>
              <a:rPr lang="en-GB" dirty="0" smtClean="0"/>
              <a:t>Can be Boolean if space needs to be conserved</a:t>
            </a:r>
          </a:p>
          <a:p>
            <a:pPr lvl="1"/>
            <a:r>
              <a:rPr lang="en-GB" dirty="0" smtClean="0"/>
              <a:t>Represents current importance of goal</a:t>
            </a:r>
          </a:p>
          <a:p>
            <a:r>
              <a:rPr lang="en-GB" dirty="0" smtClean="0"/>
              <a:t>AI will try to reduce insistence level</a:t>
            </a:r>
          </a:p>
          <a:p>
            <a:r>
              <a:rPr lang="en-GB" dirty="0" smtClean="0"/>
              <a:t>An insistence level of zero means goal is entirely satisfied</a:t>
            </a:r>
          </a:p>
        </p:txBody>
      </p:sp>
    </p:spTree>
    <p:extLst>
      <p:ext uri="{BB962C8B-B14F-4D97-AF65-F5344CB8AC3E}">
        <p14:creationId xmlns:p14="http://schemas.microsoft.com/office/powerpoint/2010/main" val="181711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Actions can be represented by the action class discussed before</a:t>
            </a:r>
          </a:p>
          <a:p>
            <a:r>
              <a:rPr lang="en-GB" dirty="0" smtClean="0"/>
              <a:t>With an added attribute</a:t>
            </a:r>
          </a:p>
          <a:p>
            <a:pPr lvl="1"/>
            <a:r>
              <a:rPr lang="en-GB" dirty="0" smtClean="0"/>
              <a:t>The amount by which insistence is reduced by performing action</a:t>
            </a:r>
          </a:p>
          <a:p>
            <a:r>
              <a:rPr lang="en-GB" dirty="0" smtClean="0"/>
              <a:t>Different actions can reduce insistence of different (or the same) goals by different amounts</a:t>
            </a:r>
          </a:p>
          <a:p>
            <a:r>
              <a:rPr lang="en-GB" dirty="0" smtClean="0"/>
              <a:t>Action which satisfies highest insistence by greatest amount is selected</a:t>
            </a:r>
          </a:p>
          <a:p>
            <a:r>
              <a:rPr lang="en-GB" dirty="0" smtClean="0"/>
              <a:t>If multiple actions satisfy same insistence by equal amount, choose at random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40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Goals &amp; Actions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96643"/>
              </p:ext>
            </p:extLst>
          </p:nvPr>
        </p:nvGraphicFramePr>
        <p:xfrm>
          <a:off x="680282" y="2540907"/>
          <a:ext cx="9613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Insistence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Sleep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01593"/>
              </p:ext>
            </p:extLst>
          </p:nvPr>
        </p:nvGraphicFramePr>
        <p:xfrm>
          <a:off x="680300" y="4238473"/>
          <a:ext cx="96138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32"/>
                <a:gridCol w="48069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Insistence Reduction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Get</a:t>
                      </a:r>
                      <a:r>
                        <a:rPr lang="en-GB" baseline="0" dirty="0" smtClean="0"/>
                        <a:t> Meal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 -3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Get Snack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 -2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Sleep in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Sleep -4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Nap On Sofa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Sleep -2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22" y="2083707"/>
            <a:ext cx="4937557" cy="4631456"/>
          </a:xfrm>
        </p:spPr>
      </p:pic>
    </p:spTree>
    <p:extLst>
      <p:ext uri="{BB962C8B-B14F-4D97-AF65-F5344CB8AC3E}">
        <p14:creationId xmlns:p14="http://schemas.microsoft.com/office/powerpoint/2010/main" val="114569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Utility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example above insistence has a fixed value</a:t>
            </a:r>
          </a:p>
          <a:p>
            <a:r>
              <a:rPr lang="en-GB" dirty="0" smtClean="0"/>
              <a:t>More flexible is to use functions to determine insistence value</a:t>
            </a:r>
          </a:p>
          <a:p>
            <a:r>
              <a:rPr lang="en-GB" dirty="0" smtClean="0"/>
              <a:t>Allows different AI characteristics</a:t>
            </a:r>
          </a:p>
          <a:p>
            <a:r>
              <a:rPr lang="en-GB" dirty="0" smtClean="0"/>
              <a:t>These can be:</a:t>
            </a:r>
          </a:p>
          <a:p>
            <a:pPr lvl="1"/>
            <a:r>
              <a:rPr lang="en-GB" dirty="0" smtClean="0"/>
              <a:t>Linear</a:t>
            </a:r>
          </a:p>
          <a:p>
            <a:pPr lvl="1"/>
            <a:r>
              <a:rPr lang="en-GB" dirty="0" smtClean="0"/>
              <a:t>Step function e.g. binary</a:t>
            </a:r>
          </a:p>
          <a:p>
            <a:pPr lvl="1"/>
            <a:r>
              <a:rPr lang="en-GB" dirty="0" smtClean="0"/>
              <a:t>Exponential</a:t>
            </a:r>
          </a:p>
          <a:p>
            <a:pPr lvl="1"/>
            <a:r>
              <a:rPr lang="en-GB" dirty="0" smtClean="0"/>
              <a:t>Logarithmic</a:t>
            </a:r>
          </a:p>
          <a:p>
            <a:pPr lvl="1"/>
            <a:r>
              <a:rPr lang="en-GB" dirty="0" smtClean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89227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5" y="2759312"/>
            <a:ext cx="4583378" cy="27538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09" y="2740624"/>
            <a:ext cx="4620270" cy="2791215"/>
          </a:xfrm>
        </p:spPr>
      </p:pic>
      <p:sp>
        <p:nvSpPr>
          <p:cNvPr id="7" name="TextBox 6"/>
          <p:cNvSpPr txBox="1"/>
          <p:nvPr/>
        </p:nvSpPr>
        <p:spPr>
          <a:xfrm>
            <a:off x="1902278" y="5657850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Linear Utility Function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56578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Sigmoid Utility Function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54148" y="6438297"/>
            <a:ext cx="9083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Ref: https://alastaira.wordpress.com/2013/01/25/at-a-glance-functions-for-modelling-utility-based-game-ai/</a:t>
            </a:r>
          </a:p>
        </p:txBody>
      </p:sp>
    </p:spTree>
    <p:extLst>
      <p:ext uri="{BB962C8B-B14F-4D97-AF65-F5344CB8AC3E}">
        <p14:creationId xmlns:p14="http://schemas.microsoft.com/office/powerpoint/2010/main" val="20249729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478</TotalTime>
  <Words>715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Goal Orientated Behaviour</vt:lpstr>
      <vt:lpstr>Reactive Systems</vt:lpstr>
      <vt:lpstr>Goal Orientated Behaviour (GOB)</vt:lpstr>
      <vt:lpstr>Goals</vt:lpstr>
      <vt:lpstr>Actions</vt:lpstr>
      <vt:lpstr>Example Goals &amp; Actions</vt:lpstr>
      <vt:lpstr>Pseudocode</vt:lpstr>
      <vt:lpstr>Utility Functions</vt:lpstr>
      <vt:lpstr>Heal Example</vt:lpstr>
      <vt:lpstr>Overall Utility</vt:lpstr>
      <vt:lpstr>Action Side Effect Problem</vt:lpstr>
      <vt:lpstr>Discontent Value</vt:lpstr>
      <vt:lpstr>Overall Discontent Pseudocode</vt:lpstr>
      <vt:lpstr>Calculating Overall Discontent</vt:lpstr>
      <vt:lpstr>Timing</vt:lpstr>
      <vt:lpstr>Problems With Time</vt:lpstr>
      <vt:lpstr>Factoring In Time</vt:lpstr>
      <vt:lpstr>Time Calculation Pseudocode</vt:lpstr>
      <vt:lpstr>Pros And Cons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Bennett</dc:creator>
  <cp:lastModifiedBy>Mark Bennett</cp:lastModifiedBy>
  <cp:revision>68</cp:revision>
  <dcterms:created xsi:type="dcterms:W3CDTF">2016-10-17T09:29:58Z</dcterms:created>
  <dcterms:modified xsi:type="dcterms:W3CDTF">2017-10-16T11:42:34Z</dcterms:modified>
</cp:coreProperties>
</file>