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8"/>
  </p:notesMasterIdLst>
  <p:sldIdLst>
    <p:sldId id="256" r:id="rId2"/>
    <p:sldId id="257" r:id="rId3"/>
    <p:sldId id="267" r:id="rId4"/>
    <p:sldId id="268" r:id="rId5"/>
    <p:sldId id="262"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moran" initials="jm" lastIdx="2" clrIdx="0">
    <p:extLst>
      <p:ext uri="{19B8F6BF-5375-455C-9EA6-DF929625EA0E}">
        <p15:presenceInfo xmlns:p15="http://schemas.microsoft.com/office/powerpoint/2012/main" userId="9e04013268ef5d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4718" autoAdjust="0"/>
  </p:normalViewPr>
  <p:slideViewPr>
    <p:cSldViewPr snapToGrid="0">
      <p:cViewPr>
        <p:scale>
          <a:sx n="100" d="100"/>
          <a:sy n="100" d="100"/>
        </p:scale>
        <p:origin x="-119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24T15:59:29.455" idx="2">
    <p:pos x="10" y="10"/>
    <p:text>Consider the following for this CRC Cards presentation:                  How they are used in project management scenarios
Benefits of using crc cards
Positives &amp; negatives</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24T15:51:11.729" idx="1">
    <p:pos x="3307" y="2528"/>
    <p:text>Look at these sources, decide on which of them you are going to use and reference them properly (Harvard Style). Include any other references here as well.</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E3D19-D121-4E5D-9A26-DB078254C26F}" type="datetimeFigureOut">
              <a:rPr lang="en-US"/>
              <a:t>3/25/2018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DA2A1-2BCF-4A5E-8B0A-ADB10B89E973}" type="slidenum">
              <a:rPr lang="en-US"/>
              <a:t>‹#›</a:t>
            </a:fld>
            <a:endParaRPr lang="en-US"/>
          </a:p>
        </p:txBody>
      </p:sp>
    </p:spTree>
    <p:extLst>
      <p:ext uri="{BB962C8B-B14F-4D97-AF65-F5344CB8AC3E}">
        <p14:creationId xmlns:p14="http://schemas.microsoft.com/office/powerpoint/2010/main" val="103040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1</a:t>
            </a:r>
            <a:r>
              <a:rPr lang="en-GB" sz="1200" kern="1200" baseline="30000" dirty="0">
                <a:solidFill>
                  <a:schemeClr val="tx1"/>
                </a:solidFill>
                <a:effectLst/>
                <a:latin typeface="+mn-lt"/>
                <a:ea typeface="+mn-ea"/>
                <a:cs typeface="+mn-cs"/>
              </a:rPr>
              <a:t>st</a:t>
            </a:r>
            <a:r>
              <a:rPr lang="en-GB" sz="1200" kern="1200" dirty="0">
                <a:solidFill>
                  <a:schemeClr val="tx1"/>
                </a:solidFill>
                <a:effectLst/>
                <a:latin typeface="+mn-lt"/>
                <a:ea typeface="+mn-ea"/>
                <a:cs typeface="+mn-cs"/>
              </a:rPr>
              <a:t> Slide: Hello and welcome to this presentation on CRC Cards. I, James Moran, will be giving this presentation, let’s begin.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EFDA2A1-2BCF-4A5E-8B0A-ADB10B89E973}" type="slidenum">
              <a:rPr lang="en-US" smtClean="0"/>
              <a:t>1</a:t>
            </a:fld>
            <a:endParaRPr lang="en-US"/>
          </a:p>
        </p:txBody>
      </p:sp>
    </p:spTree>
    <p:extLst>
      <p:ext uri="{BB962C8B-B14F-4D97-AF65-F5344CB8AC3E}">
        <p14:creationId xmlns:p14="http://schemas.microsoft.com/office/powerpoint/2010/main" val="369779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2</a:t>
            </a:r>
            <a:r>
              <a:rPr lang="en-GB" sz="1200" kern="1200" baseline="30000" dirty="0">
                <a:solidFill>
                  <a:schemeClr val="tx1"/>
                </a:solidFill>
                <a:effectLst/>
                <a:latin typeface="+mn-lt"/>
                <a:ea typeface="+mn-ea"/>
                <a:cs typeface="+mn-cs"/>
              </a:rPr>
              <a:t>nd</a:t>
            </a:r>
            <a:r>
              <a:rPr lang="en-GB" sz="1200" kern="1200" dirty="0">
                <a:solidFill>
                  <a:schemeClr val="tx1"/>
                </a:solidFill>
                <a:effectLst/>
                <a:latin typeface="+mn-lt"/>
                <a:ea typeface="+mn-ea"/>
                <a:cs typeface="+mn-cs"/>
              </a:rPr>
              <a:t> Slide: First off, what are CRC Cards? They are Class Responsibility Collaborator Cards, where the class identifies a certain entity, component or service of the system, the responsibilities are what the class is to keep track of, or the actions it can perform and the collaborators, are other classes that are related to/derive from or responsible for, certain aspects of this class.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FDA2A1-2BCF-4A5E-8B0A-ADB10B89E973}" type="slidenum">
              <a:rPr lang="en-US" smtClean="0"/>
              <a:t>2</a:t>
            </a:fld>
            <a:endParaRPr lang="en-US"/>
          </a:p>
        </p:txBody>
      </p:sp>
    </p:spTree>
    <p:extLst>
      <p:ext uri="{BB962C8B-B14F-4D97-AF65-F5344CB8AC3E}">
        <p14:creationId xmlns:p14="http://schemas.microsoft.com/office/powerpoint/2010/main" val="480848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3</a:t>
            </a:r>
            <a:r>
              <a:rPr lang="en-GB" sz="1200" kern="1200" baseline="30000" dirty="0">
                <a:solidFill>
                  <a:schemeClr val="tx1"/>
                </a:solidFill>
                <a:effectLst/>
                <a:latin typeface="+mn-lt"/>
                <a:ea typeface="+mn-ea"/>
                <a:cs typeface="+mn-cs"/>
              </a:rPr>
              <a:t>rd</a:t>
            </a:r>
            <a:r>
              <a:rPr lang="en-GB" sz="1200" kern="1200" dirty="0">
                <a:solidFill>
                  <a:schemeClr val="tx1"/>
                </a:solidFill>
                <a:effectLst/>
                <a:latin typeface="+mn-lt"/>
                <a:ea typeface="+mn-ea"/>
                <a:cs typeface="+mn-cs"/>
              </a:rPr>
              <a:t> Slide: Here is an example of their usage in the Game Café System. First, there is a Member class, whom can make bookings for themselves or non-members (for certain pieces of Hardware and any respective Software) and they can obtain eSports event tickets (but only for themselves). Second, comes the Booking class, which has a list of certain booked Hardware, a date and time, a duration, a price and is owned by a member (hence the collaborators of the Member and Booking classes). Third, comes the </a:t>
            </a:r>
            <a:r>
              <a:rPr lang="en-GB" sz="1200" kern="1200" dirty="0" err="1">
                <a:solidFill>
                  <a:schemeClr val="tx1"/>
                </a:solidFill>
                <a:effectLst/>
                <a:latin typeface="+mn-lt"/>
                <a:ea typeface="+mn-ea"/>
                <a:cs typeface="+mn-cs"/>
              </a:rPr>
              <a:t>ESportsEvent</a:t>
            </a:r>
            <a:r>
              <a:rPr lang="en-GB" sz="1200" kern="1200" dirty="0">
                <a:solidFill>
                  <a:schemeClr val="tx1"/>
                </a:solidFill>
                <a:effectLst/>
                <a:latin typeface="+mn-lt"/>
                <a:ea typeface="+mn-ea"/>
                <a:cs typeface="+mn-cs"/>
              </a:rPr>
              <a:t> class, which has a date and time, a certain number of tickets and is owned by a Member (but only Members, not Non-Members, as per the collaborators for the Member and </a:t>
            </a:r>
            <a:r>
              <a:rPr lang="en-GB" sz="1200" kern="1200" dirty="0" err="1">
                <a:solidFill>
                  <a:schemeClr val="tx1"/>
                </a:solidFill>
                <a:effectLst/>
                <a:latin typeface="+mn-lt"/>
                <a:ea typeface="+mn-ea"/>
                <a:cs typeface="+mn-cs"/>
              </a:rPr>
              <a:t>ESportsEvent</a:t>
            </a:r>
            <a:r>
              <a:rPr lang="en-GB" sz="1200" kern="1200" dirty="0">
                <a:solidFill>
                  <a:schemeClr val="tx1"/>
                </a:solidFill>
                <a:effectLst/>
                <a:latin typeface="+mn-lt"/>
                <a:ea typeface="+mn-ea"/>
                <a:cs typeface="+mn-cs"/>
              </a:rPr>
              <a:t> classes). Fourth, is the Hardware class, which has a name and can be compatible with certain pieces of software (if this Hardware device is a computer). This matches the Collaborators of the Booking and Software classes (as part of these class’s collaborators). Lastly, comes the Software class, which has a title, is a certain type of game, is a single or multi-player game and has a PEGI rating. It has Hardware as its only Collaborator, which matches to one of Hardware’s collaborators.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FDA2A1-2BCF-4A5E-8B0A-ADB10B89E973}" type="slidenum">
              <a:rPr lang="en-US" smtClean="0"/>
              <a:t>3</a:t>
            </a:fld>
            <a:endParaRPr lang="en-US"/>
          </a:p>
        </p:txBody>
      </p:sp>
    </p:spTree>
    <p:extLst>
      <p:ext uri="{BB962C8B-B14F-4D97-AF65-F5344CB8AC3E}">
        <p14:creationId xmlns:p14="http://schemas.microsoft.com/office/powerpoint/2010/main" val="134090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4</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 Slide: From the first pass, it is now possible to determine properties/methods of a class, now a general overview of their responsibilities has been provided. Starting with the Member class, there is a Member-ID (all classes for this project have an ID, as a primary-key to identify them in a Database-table), a Membership-Type, a Member-Age-Group and a list of Bookings by that Member. These details are required, as expressed in the first sprint’s set of User Stories. For the Booking class, there is a Booking-ID, a set of Hardware for that Booking, a date and time, a duration, a price, an owner and the Member-ID as a foreign key (to show that Members own Bookings).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FDA2A1-2BCF-4A5E-8B0A-ADB10B89E973}" type="slidenum">
              <a:rPr lang="en-US" smtClean="0"/>
              <a:t>4</a:t>
            </a:fld>
            <a:endParaRPr lang="en-US"/>
          </a:p>
        </p:txBody>
      </p:sp>
    </p:spTree>
    <p:extLst>
      <p:ext uri="{BB962C8B-B14F-4D97-AF65-F5344CB8AC3E}">
        <p14:creationId xmlns:p14="http://schemas.microsoft.com/office/powerpoint/2010/main" val="349873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043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887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374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960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9737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043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9404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962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740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65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590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62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285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085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560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502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127227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comments" Target="../comments/comment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gilemodeling.com/artifacts/crcModel.htm" TargetMode="External"/><Relationship Id="rId2" Type="http://schemas.openxmlformats.org/officeDocument/2006/relationships/hyperlink" Target="http://www.informit.com/articles/article.aspx?p=1391208" TargetMode="Externa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hyperlink" Target="http://sjsulug.engr.sjsu.edu/fayad/publications/conference/CRCPattern-Paper-IRI.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300" y="790543"/>
            <a:ext cx="8915399" cy="2262781"/>
          </a:xfrm>
        </p:spPr>
        <p:txBody>
          <a:bodyPr>
            <a:normAutofit fontScale="90000"/>
          </a:bodyPr>
          <a:lstStyle/>
          <a:p>
            <a:r>
              <a:rPr lang="en-US" sz="13800" dirty="0"/>
              <a:t>CRC Cards</a:t>
            </a:r>
          </a:p>
        </p:txBody>
      </p:sp>
      <p:sp>
        <p:nvSpPr>
          <p:cNvPr id="3" name="Subtitle 2"/>
          <p:cNvSpPr>
            <a:spLocks noGrp="1"/>
          </p:cNvSpPr>
          <p:nvPr>
            <p:ph type="subTitle" idx="1"/>
          </p:nvPr>
        </p:nvSpPr>
        <p:spPr>
          <a:xfrm>
            <a:off x="3529805" y="4133913"/>
            <a:ext cx="5132387" cy="1126283"/>
          </a:xfrm>
        </p:spPr>
        <p:txBody>
          <a:bodyPr vert="horz" lIns="91440" tIns="45720" rIns="91440" bIns="45720" rtlCol="0" anchor="t">
            <a:normAutofit/>
          </a:bodyPr>
          <a:lstStyle/>
          <a:p>
            <a:r>
              <a:rPr lang="en-US" sz="4800" dirty="0"/>
              <a:t>By James Moran</a:t>
            </a:r>
          </a:p>
        </p:txBody>
      </p:sp>
      <p:pic>
        <p:nvPicPr>
          <p:cNvPr id="5" name="Audio 4">
            <a:hlinkClick r:id="" action="ppaction://media"/>
            <a:extLst>
              <a:ext uri="{FF2B5EF4-FFF2-40B4-BE49-F238E27FC236}">
                <a16:creationId xmlns:a16="http://schemas.microsoft.com/office/drawing/2014/main" id="{42A936CF-1613-4A18-9EA5-656CF3A3D76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622186954"/>
      </p:ext>
    </p:extLst>
  </p:cSld>
  <p:clrMapOvr>
    <a:masterClrMapping/>
  </p:clrMapOvr>
  <mc:AlternateContent xmlns:mc="http://schemas.openxmlformats.org/markup-compatibility/2006">
    <mc:Choice xmlns:p14="http://schemas.microsoft.com/office/powerpoint/2010/main" Requires="p14">
      <p:transition spd="slow" p14:dur="2000" advTm="10357"/>
    </mc:Choice>
    <mc:Fallback>
      <p:transition spd="slow" advTm="103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D541-F238-4C07-820B-2E9574EE88B4}"/>
              </a:ext>
            </a:extLst>
          </p:cNvPr>
          <p:cNvSpPr>
            <a:spLocks noGrp="1"/>
          </p:cNvSpPr>
          <p:nvPr>
            <p:ph type="title"/>
          </p:nvPr>
        </p:nvSpPr>
        <p:spPr/>
        <p:txBody>
          <a:bodyPr>
            <a:normAutofit/>
          </a:bodyPr>
          <a:lstStyle/>
          <a:p>
            <a:r>
              <a:rPr lang="en-GB" sz="5400" dirty="0"/>
              <a:t>What are CRC Cards?</a:t>
            </a:r>
          </a:p>
        </p:txBody>
      </p:sp>
      <p:sp>
        <p:nvSpPr>
          <p:cNvPr id="3" name="Content Placeholder 2">
            <a:extLst>
              <a:ext uri="{FF2B5EF4-FFF2-40B4-BE49-F238E27FC236}">
                <a16:creationId xmlns:a16="http://schemas.microsoft.com/office/drawing/2014/main" id="{A14D95AA-F281-4132-B164-BD17A88AD8E3}"/>
              </a:ext>
            </a:extLst>
          </p:cNvPr>
          <p:cNvSpPr>
            <a:spLocks noGrp="1"/>
          </p:cNvSpPr>
          <p:nvPr>
            <p:ph idx="1"/>
          </p:nvPr>
        </p:nvSpPr>
        <p:spPr>
          <a:xfrm>
            <a:off x="2592925" y="1088368"/>
            <a:ext cx="8246525" cy="1633264"/>
          </a:xfrm>
        </p:spPr>
        <p:txBody>
          <a:bodyPr vert="horz" lIns="91440" tIns="45720" rIns="91440" bIns="45720" rtlCol="0" anchor="t">
            <a:normAutofit/>
          </a:bodyPr>
          <a:lstStyle/>
          <a:p>
            <a:pPr marL="0" indent="0">
              <a:buNone/>
            </a:pPr>
            <a:endParaRPr lang="en-GB" sz="2800" dirty="0"/>
          </a:p>
          <a:p>
            <a:pPr>
              <a:buClr>
                <a:srgbClr val="000000"/>
              </a:buClr>
              <a:buFont typeface="Wingdings" panose="05000000000000000000" pitchFamily="2" charset="2"/>
              <a:buChar char="§"/>
            </a:pPr>
            <a:r>
              <a:rPr lang="en-GB" sz="2800" dirty="0"/>
              <a:t>CRC: Class Responsibility Collaborator cards</a:t>
            </a:r>
          </a:p>
          <a:p>
            <a:pPr>
              <a:buClr>
                <a:srgbClr val="000000"/>
              </a:buClr>
              <a:buFont typeface="Wingdings" panose="05000000000000000000" pitchFamily="2" charset="2"/>
              <a:buChar char="§"/>
            </a:pPr>
            <a:r>
              <a:rPr lang="en-GB" sz="2800" dirty="0"/>
              <a:t>(Rebecca </a:t>
            </a:r>
            <a:r>
              <a:rPr lang="en-GB" sz="2800" dirty="0" err="1"/>
              <a:t>Wirfs</a:t>
            </a:r>
            <a:r>
              <a:rPr lang="en-GB" sz="2800" dirty="0"/>
              <a:t>-Brock, 2009)</a:t>
            </a:r>
          </a:p>
        </p:txBody>
      </p:sp>
      <p:pic>
        <p:nvPicPr>
          <p:cNvPr id="5" name="Picture 4">
            <a:extLst>
              <a:ext uri="{FF2B5EF4-FFF2-40B4-BE49-F238E27FC236}">
                <a16:creationId xmlns:a16="http://schemas.microsoft.com/office/drawing/2014/main" id="{F58F59CC-77AC-4D5B-BD05-1DADB261A52B}"/>
              </a:ext>
            </a:extLst>
          </p:cNvPr>
          <p:cNvPicPr>
            <a:picLocks noChangeAspect="1"/>
          </p:cNvPicPr>
          <p:nvPr/>
        </p:nvPicPr>
        <p:blipFill>
          <a:blip r:embed="rId5"/>
          <a:stretch>
            <a:fillRect/>
          </a:stretch>
        </p:blipFill>
        <p:spPr>
          <a:xfrm>
            <a:off x="4521384" y="2721632"/>
            <a:ext cx="5054767" cy="2894867"/>
          </a:xfrm>
          <a:prstGeom prst="rect">
            <a:avLst/>
          </a:prstGeom>
        </p:spPr>
      </p:pic>
      <p:sp>
        <p:nvSpPr>
          <p:cNvPr id="6" name="Content Placeholder 2">
            <a:extLst>
              <a:ext uri="{FF2B5EF4-FFF2-40B4-BE49-F238E27FC236}">
                <a16:creationId xmlns:a16="http://schemas.microsoft.com/office/drawing/2014/main" id="{5B6FCF0F-00A1-4CC1-BAF4-9962CB25FABA}"/>
              </a:ext>
            </a:extLst>
          </p:cNvPr>
          <p:cNvSpPr txBox="1">
            <a:spLocks/>
          </p:cNvSpPr>
          <p:nvPr/>
        </p:nvSpPr>
        <p:spPr>
          <a:xfrm>
            <a:off x="4881388" y="5825990"/>
            <a:ext cx="4334758" cy="60714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sz="2800" dirty="0"/>
              <a:t>(Scott W. Ambler, 2014)</a:t>
            </a:r>
          </a:p>
        </p:txBody>
      </p:sp>
      <p:pic>
        <p:nvPicPr>
          <p:cNvPr id="7" name="Audio 6">
            <a:hlinkClick r:id="" action="ppaction://media"/>
            <a:extLst>
              <a:ext uri="{FF2B5EF4-FFF2-40B4-BE49-F238E27FC236}">
                <a16:creationId xmlns:a16="http://schemas.microsoft.com/office/drawing/2014/main" id="{70969BB5-8CAC-4D94-979C-6386D56E271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2967123238"/>
      </p:ext>
    </p:extLst>
  </p:cSld>
  <p:clrMapOvr>
    <a:masterClrMapping/>
  </p:clrMapOvr>
  <mc:AlternateContent xmlns:mc="http://schemas.openxmlformats.org/markup-compatibility/2006">
    <mc:Choice xmlns:p14="http://schemas.microsoft.com/office/powerpoint/2010/main" Requires="p14">
      <p:transition spd="slow" p14:dur="2000" advTm="34171"/>
    </mc:Choice>
    <mc:Fallback>
      <p:transition spd="slow" advTm="341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2532-B718-4723-A3B4-CF30A98AD104}"/>
              </a:ext>
            </a:extLst>
          </p:cNvPr>
          <p:cNvSpPr>
            <a:spLocks noGrp="1"/>
          </p:cNvSpPr>
          <p:nvPr>
            <p:ph type="title"/>
          </p:nvPr>
        </p:nvSpPr>
        <p:spPr>
          <a:xfrm>
            <a:off x="1776950" y="292324"/>
            <a:ext cx="8887875" cy="937990"/>
          </a:xfrm>
        </p:spPr>
        <p:txBody>
          <a:bodyPr>
            <a:normAutofit/>
          </a:bodyPr>
          <a:lstStyle/>
          <a:p>
            <a:pPr algn="ctr"/>
            <a:r>
              <a:rPr lang="en-GB" sz="5400" dirty="0"/>
              <a:t>Example 1(First Pass)</a:t>
            </a:r>
            <a:endParaRPr lang="en-US" sz="5400" dirty="0"/>
          </a:p>
        </p:txBody>
      </p:sp>
      <p:pic>
        <p:nvPicPr>
          <p:cNvPr id="6" name="Content Placeholder 5">
            <a:extLst>
              <a:ext uri="{FF2B5EF4-FFF2-40B4-BE49-F238E27FC236}">
                <a16:creationId xmlns:a16="http://schemas.microsoft.com/office/drawing/2014/main" id="{2CF9AA27-EC2A-46DF-A8DF-976705F2430F}"/>
              </a:ext>
            </a:extLst>
          </p:cNvPr>
          <p:cNvPicPr>
            <a:picLocks noGrp="1" noChangeAspect="1"/>
          </p:cNvPicPr>
          <p:nvPr>
            <p:ph idx="1"/>
          </p:nvPr>
        </p:nvPicPr>
        <p:blipFill>
          <a:blip r:embed="rId3"/>
          <a:stretch>
            <a:fillRect/>
          </a:stretch>
        </p:blipFill>
        <p:spPr>
          <a:xfrm>
            <a:off x="3503456" y="1230314"/>
            <a:ext cx="5434861" cy="5221885"/>
          </a:xfrm>
          <a:prstGeom prst="rect">
            <a:avLst/>
          </a:prstGeom>
        </p:spPr>
      </p:pic>
    </p:spTree>
    <p:extLst>
      <p:ext uri="{BB962C8B-B14F-4D97-AF65-F5344CB8AC3E}">
        <p14:creationId xmlns:p14="http://schemas.microsoft.com/office/powerpoint/2010/main" val="175267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2532-B718-4723-A3B4-CF30A98AD104}"/>
              </a:ext>
            </a:extLst>
          </p:cNvPr>
          <p:cNvSpPr>
            <a:spLocks noGrp="1"/>
          </p:cNvSpPr>
          <p:nvPr>
            <p:ph type="title"/>
          </p:nvPr>
        </p:nvSpPr>
        <p:spPr>
          <a:xfrm>
            <a:off x="1829862" y="369833"/>
            <a:ext cx="8532275" cy="1153890"/>
          </a:xfrm>
        </p:spPr>
        <p:txBody>
          <a:bodyPr>
            <a:normAutofit/>
          </a:bodyPr>
          <a:lstStyle/>
          <a:p>
            <a:r>
              <a:rPr lang="en-GB" sz="5400" dirty="0"/>
              <a:t>Example 2 (Second Pass)</a:t>
            </a:r>
            <a:endParaRPr lang="en-US" sz="5400" dirty="0"/>
          </a:p>
        </p:txBody>
      </p:sp>
      <p:pic>
        <p:nvPicPr>
          <p:cNvPr id="4" name="Content Placeholder 3">
            <a:extLst>
              <a:ext uri="{FF2B5EF4-FFF2-40B4-BE49-F238E27FC236}">
                <a16:creationId xmlns:a16="http://schemas.microsoft.com/office/drawing/2014/main" id="{437E2BC2-2DB7-4440-86C2-B280C096EA7A}"/>
              </a:ext>
            </a:extLst>
          </p:cNvPr>
          <p:cNvPicPr>
            <a:picLocks noGrp="1" noChangeAspect="1"/>
          </p:cNvPicPr>
          <p:nvPr>
            <p:ph idx="1"/>
          </p:nvPr>
        </p:nvPicPr>
        <p:blipFill>
          <a:blip r:embed="rId3"/>
          <a:stretch>
            <a:fillRect/>
          </a:stretch>
        </p:blipFill>
        <p:spPr>
          <a:xfrm>
            <a:off x="3446197" y="1523723"/>
            <a:ext cx="5299604" cy="5055242"/>
          </a:xfrm>
          <a:prstGeom prst="rect">
            <a:avLst/>
          </a:prstGeom>
        </p:spPr>
      </p:pic>
    </p:spTree>
    <p:extLst>
      <p:ext uri="{BB962C8B-B14F-4D97-AF65-F5344CB8AC3E}">
        <p14:creationId xmlns:p14="http://schemas.microsoft.com/office/powerpoint/2010/main" val="327955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4571-53E0-45D9-9C05-2A15F2BB93D5}"/>
              </a:ext>
            </a:extLst>
          </p:cNvPr>
          <p:cNvSpPr>
            <a:spLocks noGrp="1"/>
          </p:cNvSpPr>
          <p:nvPr>
            <p:ph type="title"/>
          </p:nvPr>
        </p:nvSpPr>
        <p:spPr>
          <a:xfrm>
            <a:off x="2592925" y="624110"/>
            <a:ext cx="8911687" cy="1661890"/>
          </a:xfrm>
        </p:spPr>
        <p:txBody>
          <a:bodyPr>
            <a:noAutofit/>
          </a:bodyPr>
          <a:lstStyle/>
          <a:p>
            <a:r>
              <a:rPr lang="en-GB" sz="5400" dirty="0"/>
              <a:t>The drawbacks of using CRC cards</a:t>
            </a:r>
          </a:p>
        </p:txBody>
      </p:sp>
      <p:sp>
        <p:nvSpPr>
          <p:cNvPr id="3" name="Content Placeholder 2">
            <a:extLst>
              <a:ext uri="{FF2B5EF4-FFF2-40B4-BE49-F238E27FC236}">
                <a16:creationId xmlns:a16="http://schemas.microsoft.com/office/drawing/2014/main" id="{E8B9CF1A-ACBA-4689-B3CE-6689902FD6EC}"/>
              </a:ext>
            </a:extLst>
          </p:cNvPr>
          <p:cNvSpPr>
            <a:spLocks noGrp="1"/>
          </p:cNvSpPr>
          <p:nvPr>
            <p:ph idx="1"/>
          </p:nvPr>
        </p:nvSpPr>
        <p:spPr>
          <a:xfrm>
            <a:off x="2592925" y="2512921"/>
            <a:ext cx="8915400" cy="3777622"/>
          </a:xfrm>
        </p:spPr>
        <p:txBody>
          <a:bodyPr vert="horz" lIns="91440" tIns="45720" rIns="91440" bIns="45720" rtlCol="0" anchor="t">
            <a:normAutofit/>
          </a:bodyPr>
          <a:lstStyle/>
          <a:p>
            <a:pPr>
              <a:buClrTx/>
              <a:buFont typeface="Wingdings" panose="05000000000000000000" pitchFamily="2" charset="2"/>
              <a:buChar char="§"/>
            </a:pPr>
            <a:r>
              <a:rPr lang="en-GB" sz="2800" dirty="0"/>
              <a:t>Possibility of Low Cohesion and High coupling</a:t>
            </a:r>
          </a:p>
          <a:p>
            <a:pPr>
              <a:buClr>
                <a:srgbClr val="000000"/>
              </a:buClr>
              <a:buFont typeface="Wingdings" panose="05000000000000000000" pitchFamily="2" charset="2"/>
              <a:buChar char="§"/>
            </a:pPr>
            <a:r>
              <a:rPr lang="en-GB" sz="2800" dirty="0"/>
              <a:t>Macho Classes</a:t>
            </a:r>
          </a:p>
          <a:p>
            <a:pPr>
              <a:buClr>
                <a:srgbClr val="000000"/>
              </a:buClr>
              <a:buFont typeface="Wingdings" panose="05000000000000000000" pitchFamily="2" charset="2"/>
              <a:buChar char="§"/>
            </a:pPr>
            <a:r>
              <a:rPr lang="en-GB" sz="2800" dirty="0"/>
              <a:t>No clear role is defined</a:t>
            </a:r>
          </a:p>
          <a:p>
            <a:pPr>
              <a:buClr>
                <a:srgbClr val="000000"/>
              </a:buClr>
              <a:buFont typeface="Wingdings" panose="05000000000000000000" pitchFamily="2" charset="2"/>
              <a:buChar char="§"/>
            </a:pPr>
            <a:r>
              <a:rPr lang="en-GB" sz="2800" dirty="0"/>
              <a:t>(Mohamed Fayad et al, 2003)</a:t>
            </a:r>
          </a:p>
          <a:p>
            <a:pPr>
              <a:buClr>
                <a:srgbClr val="000000"/>
              </a:buClr>
            </a:pPr>
            <a:endParaRPr lang="en-GB" dirty="0"/>
          </a:p>
          <a:p>
            <a:pPr>
              <a:buClr>
                <a:srgbClr val="000000"/>
              </a:buClr>
            </a:pPr>
            <a:endParaRPr lang="en-GB" dirty="0"/>
          </a:p>
        </p:txBody>
      </p:sp>
    </p:spTree>
    <p:extLst>
      <p:ext uri="{BB962C8B-B14F-4D97-AF65-F5344CB8AC3E}">
        <p14:creationId xmlns:p14="http://schemas.microsoft.com/office/powerpoint/2010/main" val="360541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C952-E25A-4634-A82D-7FBFC475EE03}"/>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D01D5CBC-ECEF-4099-AD9B-DB877F05A8C5}"/>
              </a:ext>
            </a:extLst>
          </p:cNvPr>
          <p:cNvSpPr>
            <a:spLocks noGrp="1"/>
          </p:cNvSpPr>
          <p:nvPr>
            <p:ph idx="1"/>
          </p:nvPr>
        </p:nvSpPr>
        <p:spPr>
          <a:xfrm>
            <a:off x="2589212" y="1540187"/>
            <a:ext cx="8911687" cy="5080745"/>
          </a:xfrm>
        </p:spPr>
        <p:txBody>
          <a:bodyPr vert="horz" lIns="91440" tIns="45720" rIns="91440" bIns="45720" rtlCol="0" anchor="t">
            <a:normAutofit lnSpcReduction="10000"/>
          </a:bodyPr>
          <a:lstStyle/>
          <a:p>
            <a:pPr marL="0" indent="0">
              <a:buClr>
                <a:srgbClr val="000000"/>
              </a:buClr>
              <a:buNone/>
            </a:pPr>
            <a:r>
              <a:rPr lang="en-GB" sz="2000" dirty="0"/>
              <a:t>BROCK, R., R., 2009. </a:t>
            </a:r>
            <a:r>
              <a:rPr lang="en-GB" sz="2000" i="1" dirty="0"/>
              <a:t>CRC Cards: An Agile Thinking Tool </a:t>
            </a:r>
            <a:r>
              <a:rPr lang="en-GB" sz="2000" dirty="0"/>
              <a:t>[Viewed on the 25/03/2018]. Available from:</a:t>
            </a:r>
          </a:p>
          <a:p>
            <a:pPr marL="0" indent="0">
              <a:buClr>
                <a:srgbClr val="000000"/>
              </a:buClr>
              <a:buNone/>
            </a:pPr>
            <a:r>
              <a:rPr lang="en-US" sz="2000" dirty="0">
                <a:hlinkClick r:id="rId2"/>
              </a:rPr>
              <a:t>http://www.informit.com/articles/article.aspx?p=1391208</a:t>
            </a:r>
          </a:p>
          <a:p>
            <a:pPr marL="0" indent="0">
              <a:buClr>
                <a:srgbClr val="000000"/>
              </a:buClr>
              <a:buNone/>
            </a:pPr>
            <a:endParaRPr lang="en-GB" sz="2000" dirty="0"/>
          </a:p>
          <a:p>
            <a:pPr marL="0" indent="0">
              <a:buClr>
                <a:srgbClr val="000000"/>
              </a:buClr>
              <a:buNone/>
            </a:pPr>
            <a:r>
              <a:rPr lang="en-GB" sz="2000" dirty="0"/>
              <a:t>SCOTT A., W., © 2003-2014. Class Responsibility Collaborator Card Base Layout [Digital Image] [Viewed on the 25/03/2018]. Available from: </a:t>
            </a:r>
            <a:r>
              <a:rPr lang="en-US" sz="2000" dirty="0">
                <a:hlinkClick r:id="rId3"/>
              </a:rPr>
              <a:t>http://agilemodeling.com/artifacts/crcModel.htm</a:t>
            </a:r>
            <a:r>
              <a:rPr lang="en-US" sz="2000" dirty="0"/>
              <a:t> (Figure 1. crcCardLayout.jpg)</a:t>
            </a:r>
          </a:p>
          <a:p>
            <a:pPr marL="0" indent="0">
              <a:buClr>
                <a:srgbClr val="000000"/>
              </a:buClr>
              <a:buNone/>
            </a:pPr>
            <a:endParaRPr lang="en-GB" sz="2800" dirty="0"/>
          </a:p>
          <a:p>
            <a:pPr marL="0" indent="0">
              <a:buClr>
                <a:srgbClr val="000000"/>
              </a:buClr>
              <a:buNone/>
            </a:pPr>
            <a:r>
              <a:rPr lang="en-US" sz="2000" b="1" cap="small" dirty="0"/>
              <a:t>FAYED, M., HAMZA, H. and SANCHEZ, H., 2003. </a:t>
            </a:r>
            <a:r>
              <a:rPr lang="en-US" sz="2000" b="1" i="1" cap="small" dirty="0"/>
              <a:t>A Pattern for an Effective Class Responsibility Collaborator (CRC) Cards</a:t>
            </a:r>
            <a:r>
              <a:rPr lang="en-US" sz="2000" b="1" cap="small" dirty="0"/>
              <a:t> [viewed on the 10/02/2018]. Available from: </a:t>
            </a:r>
            <a:r>
              <a:rPr lang="en-US" sz="2000" b="1" cap="small" dirty="0">
                <a:hlinkClick r:id="rId4"/>
              </a:rPr>
              <a:t>http://sjsulug.engr.sjsu.edu/fayad/publications/conference/CRCPattern-Paper-IRI.pdf</a:t>
            </a:r>
            <a:endParaRPr lang="en-US" sz="2000" dirty="0"/>
          </a:p>
          <a:p>
            <a:pPr marL="0" indent="0">
              <a:buClr>
                <a:srgbClr val="000000"/>
              </a:buClr>
              <a:buNone/>
            </a:pPr>
            <a:endParaRPr lang="en-US" sz="2800" dirty="0"/>
          </a:p>
        </p:txBody>
      </p:sp>
    </p:spTree>
    <p:extLst>
      <p:ext uri="{BB962C8B-B14F-4D97-AF65-F5344CB8AC3E}">
        <p14:creationId xmlns:p14="http://schemas.microsoft.com/office/powerpoint/2010/main" val="7889536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701</TotalTime>
  <Words>694</Words>
  <Application>Microsoft Office PowerPoint</Application>
  <PresentationFormat>Widescreen</PresentationFormat>
  <Paragraphs>29</Paragraphs>
  <Slides>6</Slides>
  <Notes>4</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Wisp</vt:lpstr>
      <vt:lpstr>CRC Cards</vt:lpstr>
      <vt:lpstr>What are CRC Cards?</vt:lpstr>
      <vt:lpstr>Example 1(First Pass)</vt:lpstr>
      <vt:lpstr>Example 2 (Second Pass)</vt:lpstr>
      <vt:lpstr>The drawbacks of using CRC cards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james moran</cp:lastModifiedBy>
  <cp:revision>30</cp:revision>
  <dcterms:created xsi:type="dcterms:W3CDTF">2014-09-12T17:25:11Z</dcterms:created>
  <dcterms:modified xsi:type="dcterms:W3CDTF">2018-03-25T21:29:29Z</dcterms:modified>
</cp:coreProperties>
</file>