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0" r:id="rId10"/>
    <p:sldId id="264" r:id="rId11"/>
    <p:sldId id="265" r:id="rId12"/>
    <p:sldId id="273" r:id="rId13"/>
    <p:sldId id="272" r:id="rId14"/>
    <p:sldId id="266" r:id="rId15"/>
    <p:sldId id="267" r:id="rId16"/>
    <p:sldId id="271" r:id="rId17"/>
    <p:sldId id="268" r:id="rId18"/>
    <p:sldId id="269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8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20" y="5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12/4/2017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12/4/2017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12/4/2017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12/4/2017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12/4/2017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12/4/2017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12/4/2017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12/4/2017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12/4/2017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12/4/2017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12/4/2017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12/4/2017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12/4/2017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12/4/2017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12/4/2017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12/4/2017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12/4/2017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12/4/2017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Monte Carlo Tree Search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The Player of Games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213708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Selection Function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When given a choice of branches</a:t>
            </a:r>
          </a:p>
          <a:p>
            <a:r>
              <a:rPr lang="en-GB" dirty="0" smtClean="0"/>
              <a:t>We need to select one</a:t>
            </a:r>
          </a:p>
          <a:p>
            <a:r>
              <a:rPr lang="en-GB" dirty="0" smtClean="0"/>
              <a:t>We use a function which accounts for the number of times this branch has been explored and the number of wins recorded from this point</a:t>
            </a:r>
          </a:p>
          <a:p>
            <a:r>
              <a:rPr lang="en-GB" dirty="0" smtClean="0"/>
              <a:t>We also want to retain an element of exploration</a:t>
            </a:r>
          </a:p>
          <a:p>
            <a:pPr lvl="1"/>
            <a:r>
              <a:rPr lang="en-GB" dirty="0" smtClean="0"/>
              <a:t>Or the tree will not always find an optimal path</a:t>
            </a:r>
          </a:p>
          <a:p>
            <a:r>
              <a:rPr lang="en-GB" dirty="0" smtClean="0"/>
              <a:t>We use a function called </a:t>
            </a:r>
            <a:r>
              <a:rPr lang="en-GB" i="1" dirty="0" smtClean="0"/>
              <a:t>Upper Confidence Bound</a:t>
            </a:r>
          </a:p>
          <a:p>
            <a:r>
              <a:rPr lang="en-GB" dirty="0" smtClean="0"/>
              <a:t>We then select the node with the </a:t>
            </a:r>
            <a:r>
              <a:rPr lang="en-GB" b="1" dirty="0" smtClean="0"/>
              <a:t>highest</a:t>
            </a:r>
            <a:r>
              <a:rPr lang="en-GB" dirty="0" smtClean="0"/>
              <a:t> value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6663228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Upper Confidence Bound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0321" y="2336873"/>
                <a:ext cx="9613861" cy="4104748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𝑈𝐶𝑇</m:t>
                      </m:r>
                      <m:d>
                        <m:dPr>
                          <m:ctrlPr>
                            <a:rPr lang="en-GB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𝑛𝑜𝑑𝑒</m:t>
                          </m:r>
                        </m:e>
                      </m:d>
                      <m:r>
                        <a:rPr lang="en-GB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  <m:d>
                            <m:dPr>
                              <m:ctrlPr>
                                <a:rPr lang="en-GB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𝑛𝑜𝑑𝑒</m:t>
                              </m:r>
                            </m:e>
                          </m:d>
                        </m:num>
                        <m:den>
                          <m:r>
                            <a:rPr lang="en-GB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d>
                            <m:dPr>
                              <m:ctrlPr>
                                <a:rPr lang="en-GB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𝑛𝑜𝑑𝑒</m:t>
                              </m:r>
                            </m:e>
                          </m:d>
                        </m:den>
                      </m:f>
                      <m:r>
                        <a:rPr lang="en-GB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brk m:alnAt="7"/>
                        </m:rPr>
                        <a:rPr lang="en-GB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ad>
                        <m:radPr>
                          <m:degHide m:val="on"/>
                          <m:ctrlPr>
                            <a:rPr lang="en-GB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GB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GB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GB" b="0" i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r>
                                    <a:rPr lang="en-GB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GB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en-GB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GB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𝑝𝑎𝑟𝑒𝑛𝑡</m:t>
                                  </m:r>
                                  <m:r>
                                    <a:rPr lang="en-GB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GB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𝑛𝑜𝑑𝑒</m:t>
                                  </m:r>
                                  <m:r>
                                    <a:rPr lang="en-GB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))</m:t>
                                  </m:r>
                                </m:e>
                              </m:func>
                            </m:num>
                            <m:den>
                              <m:r>
                                <a:rPr lang="en-GB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GB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GB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𝑛𝑜𝑑𝑒</m:t>
                              </m:r>
                              <m:r>
                                <a:rPr lang="en-GB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GB" b="0" dirty="0" smtClean="0"/>
              </a:p>
              <a:p>
                <a:pPr marL="0" indent="0">
                  <a:buNone/>
                </a:pPr>
                <a:endParaRPr lang="en-GB" dirty="0" smtClean="0"/>
              </a:p>
              <a:p>
                <a:r>
                  <a:rPr lang="en-GB" dirty="0" smtClean="0"/>
                  <a:t>Where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𝑈𝐶𝑇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𝑛𝑜𝑑𝑒</m:t>
                        </m:r>
                      </m:e>
                    </m:d>
                  </m:oMath>
                </a14:m>
                <a:r>
                  <a:rPr lang="en-GB" dirty="0" smtClean="0"/>
                  <a:t> is the value for </a:t>
                </a:r>
                <a:r>
                  <a:rPr lang="en-GB" dirty="0"/>
                  <a:t>the current </a:t>
                </a:r>
                <a:r>
                  <a:rPr lang="en-GB" dirty="0" smtClean="0"/>
                  <a:t>node</a:t>
                </a:r>
              </a:p>
              <a:p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𝑊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𝑛𝑜𝑑𝑒</m:t>
                        </m:r>
                      </m:e>
                    </m:d>
                  </m:oMath>
                </a14:m>
                <a:r>
                  <a:rPr lang="en-GB" dirty="0" smtClean="0"/>
                  <a:t> is the number of wins from </a:t>
                </a:r>
                <a:r>
                  <a:rPr lang="en-GB" dirty="0"/>
                  <a:t>the current </a:t>
                </a:r>
                <a:r>
                  <a:rPr lang="en-GB" dirty="0" smtClean="0"/>
                  <a:t>node</a:t>
                </a:r>
              </a:p>
              <a:p>
                <a:pPr lvl="1"/>
                <a:r>
                  <a:rPr lang="en-GB" dirty="0" smtClean="0"/>
                  <a:t>Note that this result is from the perspective of the </a:t>
                </a:r>
                <a:r>
                  <a:rPr lang="en-GB" i="1" dirty="0" smtClean="0"/>
                  <a:t>current</a:t>
                </a:r>
                <a:r>
                  <a:rPr lang="en-GB" dirty="0" smtClean="0"/>
                  <a:t> player</a:t>
                </a:r>
              </a:p>
              <a:p>
                <a:pPr lvl="1"/>
                <a:r>
                  <a:rPr lang="en-GB" dirty="0" smtClean="0"/>
                  <a:t>The win count is inverted for the opposing player</a:t>
                </a:r>
              </a:p>
              <a:p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𝑛𝑜𝑑𝑒</m:t>
                        </m:r>
                      </m:e>
                    </m:d>
                  </m:oMath>
                </a14:m>
                <a:r>
                  <a:rPr lang="en-GB" dirty="0" smtClean="0"/>
                  <a:t> is the number of times </a:t>
                </a:r>
                <a:r>
                  <a:rPr lang="en-GB" dirty="0"/>
                  <a:t>the current </a:t>
                </a:r>
                <a:r>
                  <a:rPr lang="en-GB" dirty="0" smtClean="0"/>
                  <a:t>node has been visited</a:t>
                </a:r>
              </a:p>
              <a:p>
                <a14:m>
                  <m:oMath xmlns:m="http://schemas.openxmlformats.org/officeDocument/2006/math">
                    <m:r>
                      <m:rPr>
                        <m:brk m:alnAt="7"/>
                      </m:rPr>
                      <a:rPr lang="en-GB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GB" dirty="0" smtClean="0"/>
                  <a:t> is a parameter controlling the balance between exploitation and exploration</a:t>
                </a:r>
              </a:p>
              <a:p>
                <a:pPr lvl="1"/>
                <a:r>
                  <a:rPr lang="en-GB" dirty="0" smtClean="0"/>
                  <a:t>Usually found from experimentation</a:t>
                </a:r>
              </a:p>
              <a:p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𝑝𝑎𝑟𝑒𝑛𝑡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𝑛𝑜𝑑𝑒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 smtClean="0"/>
                  <a:t> is the number of times the parent of </a:t>
                </a:r>
                <a:r>
                  <a:rPr lang="en-GB" dirty="0"/>
                  <a:t>the current </a:t>
                </a:r>
                <a:r>
                  <a:rPr lang="en-GB" dirty="0" smtClean="0"/>
                  <a:t>node has been visited</a:t>
                </a: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0321" y="2336873"/>
                <a:ext cx="9613861" cy="4104748"/>
              </a:xfrm>
              <a:blipFill rotWithShape="0">
                <a:blip r:embed="rId2"/>
                <a:stretch>
                  <a:fillRect l="-571" r="-57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61787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Upper Confidence Bound (More)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433" y="2596243"/>
            <a:ext cx="10286029" cy="3437163"/>
          </a:xfrm>
        </p:spPr>
      </p:pic>
      <p:sp>
        <p:nvSpPr>
          <p:cNvPr id="5" name="TextBox 4"/>
          <p:cNvSpPr txBox="1"/>
          <p:nvPr/>
        </p:nvSpPr>
        <p:spPr>
          <a:xfrm>
            <a:off x="4517868" y="6204857"/>
            <a:ext cx="3009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Each node stores win/plays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31678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Upper Confidence </a:t>
            </a:r>
            <a:r>
              <a:rPr lang="en-GB" dirty="0" smtClean="0"/>
              <a:t>Bound (Still More)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0321" y="2336873"/>
                <a:ext cx="9613861" cy="414557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GB" dirty="0" smtClean="0"/>
                  <a:t>The two parts of the </a:t>
                </a:r>
                <a:r>
                  <a:rPr lang="en-GB" dirty="0"/>
                  <a:t>Upper Confidence </a:t>
                </a:r>
                <a:r>
                  <a:rPr lang="en-GB" dirty="0" smtClean="0"/>
                  <a:t>Bound equation balance exploitation (following known good routes) against exploration (finding new paths)</a:t>
                </a:r>
              </a:p>
              <a:p>
                <a:r>
                  <a:rPr lang="en-GB" dirty="0" smtClean="0"/>
                  <a:t>The first part of the equation,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>
                            <a:latin typeface="Cambria Math" panose="02040503050406030204" pitchFamily="18" charset="0"/>
                          </a:rPr>
                          <m:t>𝑊</m:t>
                        </m:r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𝑛𝑜𝑑𝑒</m:t>
                            </m:r>
                          </m:e>
                        </m:d>
                      </m:num>
                      <m:den>
                        <m:r>
                          <a:rPr lang="en-GB" i="1">
                            <a:latin typeface="Cambria Math" panose="02040503050406030204" pitchFamily="18" charset="0"/>
                          </a:rPr>
                          <m:t>𝑁</m:t>
                        </m:r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𝑛𝑜𝑑𝑒</m:t>
                            </m:r>
                          </m:e>
                        </m:d>
                      </m:den>
                    </m:f>
                  </m:oMath>
                </a14:m>
                <a:r>
                  <a:rPr lang="en-GB" dirty="0" smtClean="0"/>
                  <a:t> evaluates the success rate of this node</a:t>
                </a:r>
              </a:p>
              <a:p>
                <a:r>
                  <a:rPr lang="en-GB" dirty="0" smtClean="0"/>
                  <a:t>The second part,</a:t>
                </a:r>
                <a14:m>
                  <m:oMath xmlns:m="http://schemas.openxmlformats.org/officeDocument/2006/math">
                    <m:r>
                      <m:rPr>
                        <m:brk m:alnAt="7"/>
                      </m:rPr>
                      <a:rPr lang="en-GB" i="1">
                        <a:latin typeface="Cambria Math" panose="02040503050406030204" pitchFamily="18" charset="0"/>
                      </a:rPr>
                      <m:t>𝑐</m:t>
                    </m:r>
                    <m:rad>
                      <m:radPr>
                        <m:degHide m:val="on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GB">
                                    <a:latin typeface="Cambria Math" panose="02040503050406030204" pitchFamily="18" charset="0"/>
                                  </a:rPr>
                                  <m:t>ln</m:t>
                                </m:r>
                              </m:fName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𝑝𝑎𝑟𝑒𝑛𝑡</m:t>
                                </m:r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𝑛𝑜𝑑𝑒</m:t>
                                </m:r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))</m:t>
                                </m:r>
                              </m:e>
                            </m:func>
                          </m:num>
                          <m:den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𝑛𝑜𝑑𝑒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e>
                    </m:rad>
                  </m:oMath>
                </a14:m>
                <a:r>
                  <a:rPr lang="en-GB" dirty="0" smtClean="0"/>
                  <a:t> forces exploration of nodes which are not often visited</a:t>
                </a:r>
              </a:p>
              <a:p>
                <a:pPr lvl="1"/>
                <a:r>
                  <a:rPr lang="en-GB" dirty="0" smtClean="0"/>
                  <a:t>The number of wins has a lower influence at this stage</a:t>
                </a:r>
              </a:p>
              <a:p>
                <a:r>
                  <a:rPr lang="en-GB" dirty="0" smtClean="0"/>
                  <a:t>As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𝑛𝑜𝑑𝑒</m:t>
                        </m:r>
                      </m:e>
                    </m:d>
                  </m:oMath>
                </a14:m>
                <a:r>
                  <a:rPr lang="en-GB" dirty="0" smtClean="0"/>
                  <a:t> rises the first part of the equation has more influence due to using logarithms</a:t>
                </a: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0321" y="2336873"/>
                <a:ext cx="9613861" cy="4145570"/>
              </a:xfrm>
              <a:blipFill rotWithShape="0">
                <a:blip r:embed="rId2"/>
                <a:stretch>
                  <a:fillRect l="-888" t="-2941" r="-1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53100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Backpropagation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The backpropagation phase updates the node values</a:t>
                </a:r>
              </a:p>
              <a:p>
                <a:r>
                  <a:rPr lang="en-GB" dirty="0" smtClean="0"/>
                  <a:t>Once a playout has reached a win or lose situation</a:t>
                </a:r>
              </a:p>
              <a:p>
                <a:r>
                  <a:rPr lang="en-GB" dirty="0" smtClean="0"/>
                  <a:t>The algorithm reverses back up the path it took</a:t>
                </a:r>
              </a:p>
              <a:p>
                <a:r>
                  <a:rPr lang="en-GB" dirty="0" smtClean="0"/>
                  <a:t>If the result was a win,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𝑊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𝑛𝑜𝑑𝑒</m:t>
                        </m:r>
                      </m:e>
                    </m:d>
                  </m:oMath>
                </a14:m>
                <a:r>
                  <a:rPr lang="en-GB" dirty="0" smtClean="0"/>
                  <a:t> is incremented by 1</a:t>
                </a:r>
              </a:p>
              <a:p>
                <a:pPr lvl="1"/>
                <a:r>
                  <a:rPr lang="en-GB" dirty="0" smtClean="0"/>
                  <a:t>Otherwise it is -1 for a loss (for the current player)</a:t>
                </a:r>
              </a:p>
              <a:p>
                <a:r>
                  <a:rPr lang="en-GB" dirty="0" smtClean="0"/>
                  <a:t>In either case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𝑛𝑜𝑑𝑒</m:t>
                        </m:r>
                      </m:e>
                    </m:d>
                  </m:oMath>
                </a14:m>
                <a:r>
                  <a:rPr lang="en-GB" dirty="0" smtClean="0"/>
                  <a:t> is always incremented by 1</a:t>
                </a:r>
              </a:p>
              <a:p>
                <a:r>
                  <a:rPr lang="en-GB" dirty="0" smtClean="0"/>
                  <a:t>This process tracks the number of wins from the current node over the number of times that node has been tried</a:t>
                </a: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888" t="-2369" r="-158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88463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Multiple Iterations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As the Monte Carlo Tree Search algorithm progressively builds the tree</a:t>
            </a:r>
          </a:p>
          <a:p>
            <a:r>
              <a:rPr lang="en-GB" dirty="0" smtClean="0"/>
              <a:t>The algorithm needs to be iterated over many times</a:t>
            </a:r>
          </a:p>
          <a:p>
            <a:r>
              <a:rPr lang="en-GB" dirty="0" smtClean="0"/>
              <a:t>It is possible to stop these iterations either after a specified amount of time</a:t>
            </a:r>
          </a:p>
          <a:p>
            <a:r>
              <a:rPr lang="en-GB" dirty="0" smtClean="0"/>
              <a:t>Or after a satisfactory level of performance has been achieved</a:t>
            </a:r>
          </a:p>
          <a:p>
            <a:r>
              <a:rPr lang="en-GB" dirty="0" smtClean="0"/>
              <a:t>The more iterations the algorithm has had</a:t>
            </a:r>
          </a:p>
          <a:p>
            <a:r>
              <a:rPr lang="en-GB" dirty="0" smtClean="0"/>
              <a:t>The better the performance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149434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 Tree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7836" y="2266353"/>
            <a:ext cx="7608264" cy="4199762"/>
          </a:xfr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40919565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Pros And Cons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Pros</a:t>
            </a:r>
          </a:p>
          <a:p>
            <a:pPr lvl="1"/>
            <a:r>
              <a:rPr lang="en-GB" dirty="0" smtClean="0"/>
              <a:t>Does not need explicit evaluation function</a:t>
            </a:r>
          </a:p>
          <a:p>
            <a:pPr lvl="2"/>
            <a:r>
              <a:rPr lang="en-GB" dirty="0" smtClean="0"/>
              <a:t>Just tracks number of wins</a:t>
            </a:r>
          </a:p>
          <a:p>
            <a:pPr lvl="1"/>
            <a:r>
              <a:rPr lang="en-GB" dirty="0"/>
              <a:t>The tree only builds promising path so is much smaller</a:t>
            </a:r>
          </a:p>
          <a:p>
            <a:pPr lvl="2"/>
            <a:r>
              <a:rPr lang="en-GB" dirty="0"/>
              <a:t>Good for complex </a:t>
            </a:r>
            <a:r>
              <a:rPr lang="en-GB" dirty="0" smtClean="0"/>
              <a:t>games</a:t>
            </a:r>
          </a:p>
          <a:p>
            <a:r>
              <a:rPr lang="en-GB" dirty="0" smtClean="0"/>
              <a:t>Cons</a:t>
            </a:r>
          </a:p>
          <a:p>
            <a:pPr lvl="1"/>
            <a:r>
              <a:rPr lang="en-GB" dirty="0" smtClean="0"/>
              <a:t>Can be slow to converge</a:t>
            </a:r>
          </a:p>
          <a:p>
            <a:pPr lvl="2"/>
            <a:r>
              <a:rPr lang="en-GB" dirty="0" smtClean="0"/>
              <a:t>Some enhancements have been made to improve this</a:t>
            </a:r>
          </a:p>
          <a:p>
            <a:pPr lvl="2"/>
            <a:r>
              <a:rPr lang="en-GB" dirty="0" smtClean="0"/>
              <a:t>Do some </a:t>
            </a:r>
            <a:r>
              <a:rPr lang="en-GB" dirty="0" smtClean="0"/>
              <a:t>research</a:t>
            </a:r>
          </a:p>
          <a:p>
            <a:pPr marL="0" indent="0">
              <a:buNone/>
            </a:pPr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750684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AlphaGo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Googles famous </a:t>
            </a:r>
            <a:r>
              <a:rPr lang="en-GB" dirty="0" err="1" smtClean="0"/>
              <a:t>AlphaGo</a:t>
            </a:r>
            <a:r>
              <a:rPr lang="en-GB" dirty="0" smtClean="0"/>
              <a:t> program uses MCTS</a:t>
            </a:r>
          </a:p>
          <a:p>
            <a:r>
              <a:rPr lang="en-GB" dirty="0" smtClean="0"/>
              <a:t>Play the game of Go</a:t>
            </a:r>
          </a:p>
          <a:p>
            <a:pPr lvl="1"/>
            <a:r>
              <a:rPr lang="en-GB" dirty="0" smtClean="0"/>
              <a:t>Go is one of the hardest board games for AI</a:t>
            </a:r>
          </a:p>
          <a:p>
            <a:pPr lvl="1"/>
            <a:r>
              <a:rPr lang="en-GB" dirty="0" smtClean="0"/>
              <a:t>Due to large number of board states</a:t>
            </a:r>
          </a:p>
          <a:p>
            <a:r>
              <a:rPr lang="en-GB" dirty="0"/>
              <a:t>U</a:t>
            </a:r>
            <a:r>
              <a:rPr lang="en-GB" dirty="0" smtClean="0"/>
              <a:t>ses neural networks to evaluate board positions</a:t>
            </a:r>
          </a:p>
          <a:p>
            <a:r>
              <a:rPr lang="en-GB" dirty="0" smtClean="0"/>
              <a:t>Beat human world champions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00864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Representing a Board Game as a Tree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 board game consists of a sequence of moves</a:t>
            </a:r>
          </a:p>
          <a:p>
            <a:r>
              <a:rPr lang="en-GB" dirty="0" smtClean="0"/>
              <a:t>Each player takes a turn</a:t>
            </a:r>
          </a:p>
          <a:p>
            <a:r>
              <a:rPr lang="en-GB" dirty="0" smtClean="0"/>
              <a:t>Each move updates the board</a:t>
            </a:r>
          </a:p>
          <a:p>
            <a:pPr lvl="1"/>
            <a:r>
              <a:rPr lang="en-GB" dirty="0" smtClean="0"/>
              <a:t>This results in a new </a:t>
            </a:r>
            <a:r>
              <a:rPr lang="en-GB" i="1" dirty="0" smtClean="0"/>
              <a:t>board state</a:t>
            </a:r>
            <a:endParaRPr lang="en-GB" dirty="0" smtClean="0"/>
          </a:p>
          <a:p>
            <a:pPr lvl="1"/>
            <a:r>
              <a:rPr lang="en-GB" dirty="0" smtClean="0"/>
              <a:t>The move must be legal</a:t>
            </a:r>
          </a:p>
          <a:p>
            <a:pPr lvl="1"/>
            <a:r>
              <a:rPr lang="en-GB" dirty="0" smtClean="0"/>
              <a:t>This restricts the number of possible board states</a:t>
            </a:r>
          </a:p>
          <a:p>
            <a:r>
              <a:rPr lang="en-GB" dirty="0" smtClean="0"/>
              <a:t>Therefore, from each board state</a:t>
            </a:r>
          </a:p>
          <a:p>
            <a:pPr lvl="1"/>
            <a:r>
              <a:rPr lang="en-GB" dirty="0" smtClean="0"/>
              <a:t>One or more new board states can be generated</a:t>
            </a:r>
          </a:p>
          <a:p>
            <a:r>
              <a:rPr lang="en-GB" dirty="0" smtClean="0"/>
              <a:t>This situation can be represented as a </a:t>
            </a:r>
            <a:r>
              <a:rPr lang="en-GB" i="1" dirty="0" smtClean="0"/>
              <a:t>tree</a:t>
            </a:r>
            <a:r>
              <a:rPr lang="en-GB" dirty="0" smtClean="0"/>
              <a:t> data structure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40302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Noughts and Crosses Example</a:t>
            </a:r>
            <a:endParaRPr lang="en-GB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0313" y="2132693"/>
            <a:ext cx="5571374" cy="4521115"/>
          </a:xfrm>
        </p:spPr>
      </p:pic>
    </p:spTree>
    <p:extLst>
      <p:ext uri="{BB962C8B-B14F-4D97-AF65-F5344CB8AC3E}">
        <p14:creationId xmlns:p14="http://schemas.microsoft.com/office/powerpoint/2010/main" val="384036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Navigating The Tree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 smtClean="0"/>
              <a:t>This data structure allows to navigate legal board states</a:t>
            </a:r>
          </a:p>
          <a:p>
            <a:r>
              <a:rPr lang="en-GB" dirty="0" smtClean="0"/>
              <a:t>We can do this by descending through the tree branches</a:t>
            </a:r>
          </a:p>
          <a:p>
            <a:r>
              <a:rPr lang="en-GB" dirty="0" smtClean="0"/>
              <a:t>The final board state (a win or loss) is a </a:t>
            </a:r>
            <a:r>
              <a:rPr lang="en-GB" i="1" dirty="0" smtClean="0"/>
              <a:t>leaf node</a:t>
            </a:r>
            <a:endParaRPr lang="en-GB" dirty="0" smtClean="0"/>
          </a:p>
          <a:p>
            <a:r>
              <a:rPr lang="en-GB" dirty="0" smtClean="0"/>
              <a:t>We descend the branches until we reach a leaf node</a:t>
            </a:r>
          </a:p>
          <a:p>
            <a:pPr lvl="1"/>
            <a:r>
              <a:rPr lang="en-GB" dirty="0" smtClean="0"/>
              <a:t>Of course, every second branch is the opponents move so we have no choice about it</a:t>
            </a:r>
          </a:p>
          <a:p>
            <a:pPr lvl="1"/>
            <a:r>
              <a:rPr lang="en-GB" dirty="0" smtClean="0"/>
              <a:t>We can still evaluate it though</a:t>
            </a:r>
          </a:p>
          <a:p>
            <a:r>
              <a:rPr lang="en-GB" dirty="0" smtClean="0"/>
              <a:t>This process represents a series of moves to reach a games conclusion</a:t>
            </a:r>
          </a:p>
          <a:p>
            <a:r>
              <a:rPr lang="en-GB" dirty="0" smtClean="0"/>
              <a:t>We can use this process to play the game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02835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Choosing a Route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Once we have our tree, we need to choose which branch to go down</a:t>
            </a:r>
          </a:p>
          <a:p>
            <a:r>
              <a:rPr lang="en-GB" dirty="0" smtClean="0"/>
              <a:t>To do this we need some way to </a:t>
            </a:r>
            <a:r>
              <a:rPr lang="en-GB" i="1" dirty="0" smtClean="0"/>
              <a:t>evaluate</a:t>
            </a:r>
            <a:r>
              <a:rPr lang="en-GB" dirty="0" smtClean="0"/>
              <a:t> each branch</a:t>
            </a:r>
          </a:p>
          <a:p>
            <a:r>
              <a:rPr lang="en-GB" dirty="0" smtClean="0"/>
              <a:t>This will allow us to choose the best branch</a:t>
            </a:r>
          </a:p>
          <a:p>
            <a:r>
              <a:rPr lang="en-GB" dirty="0" smtClean="0"/>
              <a:t>Therefore each branch must have a value associated with it</a:t>
            </a:r>
          </a:p>
          <a:p>
            <a:r>
              <a:rPr lang="en-GB" dirty="0" smtClean="0"/>
              <a:t>This can be hard coded, using an expert game players judgement</a:t>
            </a:r>
          </a:p>
          <a:p>
            <a:r>
              <a:rPr lang="en-GB" dirty="0" smtClean="0"/>
              <a:t>Or calculated: This is how Monte Carlo Tree Search works</a:t>
            </a:r>
          </a:p>
          <a:p>
            <a:r>
              <a:rPr lang="en-GB" dirty="0" smtClean="0"/>
              <a:t>We will be looking at this approach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10203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Problem With Game Trees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For a simple game, such as noughts and crosses the tree is small</a:t>
            </a:r>
          </a:p>
          <a:p>
            <a:r>
              <a:rPr lang="en-GB" dirty="0" smtClean="0"/>
              <a:t>So it is fast to execute</a:t>
            </a:r>
          </a:p>
          <a:p>
            <a:r>
              <a:rPr lang="en-GB" dirty="0" smtClean="0"/>
              <a:t>With more complex games</a:t>
            </a:r>
          </a:p>
          <a:p>
            <a:pPr lvl="1"/>
            <a:r>
              <a:rPr lang="en-GB" dirty="0" smtClean="0"/>
              <a:t>Chess</a:t>
            </a:r>
          </a:p>
          <a:p>
            <a:pPr lvl="1"/>
            <a:r>
              <a:rPr lang="en-GB" dirty="0" smtClean="0"/>
              <a:t>Go</a:t>
            </a:r>
          </a:p>
          <a:p>
            <a:r>
              <a:rPr lang="en-GB" dirty="0" smtClean="0"/>
              <a:t>The trees can get </a:t>
            </a:r>
            <a:r>
              <a:rPr lang="en-GB" b="1" dirty="0" smtClean="0"/>
              <a:t>very</a:t>
            </a:r>
            <a:r>
              <a:rPr lang="en-GB" dirty="0" smtClean="0"/>
              <a:t> large</a:t>
            </a:r>
          </a:p>
          <a:p>
            <a:pPr lvl="1"/>
            <a:r>
              <a:rPr lang="en-GB" dirty="0" smtClean="0"/>
              <a:t>The number of possible Go moves is </a:t>
            </a:r>
            <a:r>
              <a:rPr lang="en-GB" b="1" dirty="0" smtClean="0"/>
              <a:t>much</a:t>
            </a:r>
            <a:r>
              <a:rPr lang="en-GB" dirty="0" smtClean="0"/>
              <a:t> greater than the number of atoms in the universe</a:t>
            </a:r>
          </a:p>
          <a:p>
            <a:r>
              <a:rPr lang="en-GB" dirty="0" smtClean="0"/>
              <a:t>The universe would die before we found an optimal path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637174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How to Solve This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We need to keep the tree as small as possible</a:t>
            </a:r>
          </a:p>
          <a:p>
            <a:r>
              <a:rPr lang="en-GB" dirty="0" smtClean="0"/>
              <a:t>We can prune branches with a small evaluation value</a:t>
            </a:r>
          </a:p>
          <a:p>
            <a:pPr lvl="1"/>
            <a:r>
              <a:rPr lang="en-GB" dirty="0" smtClean="0"/>
              <a:t>This can work</a:t>
            </a:r>
          </a:p>
          <a:p>
            <a:pPr lvl="1"/>
            <a:r>
              <a:rPr lang="en-GB" dirty="0" smtClean="0"/>
              <a:t>But sometimes a path with a low value at first can become good later</a:t>
            </a:r>
          </a:p>
          <a:p>
            <a:pPr lvl="1"/>
            <a:r>
              <a:rPr lang="en-GB" dirty="0" smtClean="0"/>
              <a:t>We must be careful doing this</a:t>
            </a:r>
          </a:p>
          <a:p>
            <a:r>
              <a:rPr lang="en-GB" dirty="0" smtClean="0"/>
              <a:t>Or we can try to keep the number of branches low</a:t>
            </a:r>
          </a:p>
          <a:p>
            <a:r>
              <a:rPr lang="en-GB" dirty="0" smtClean="0"/>
              <a:t>This is the approach taken by Monte Carlo Tree Search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495560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How Does it Work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073729"/>
            <a:ext cx="9613861" cy="4645478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GB" dirty="0" smtClean="0"/>
              <a:t>The basic algorithm is as follows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 smtClean="0"/>
              <a:t>Selection Phase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GB" dirty="0" smtClean="0"/>
              <a:t>From the root (game start) node select an optimal child node</a:t>
            </a:r>
          </a:p>
          <a:p>
            <a:pPr lvl="3"/>
            <a:r>
              <a:rPr lang="en-GB" dirty="0" smtClean="0"/>
              <a:t>We will look at how to select shortly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GB" dirty="0" smtClean="0"/>
              <a:t>Proceed down this branch until a leaf node is reached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 smtClean="0"/>
              <a:t>Expansion Phase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GB" dirty="0" smtClean="0"/>
              <a:t>If the leaf node is </a:t>
            </a:r>
            <a:r>
              <a:rPr lang="en-GB" i="1" dirty="0" smtClean="0"/>
              <a:t>not</a:t>
            </a:r>
            <a:r>
              <a:rPr lang="en-GB" dirty="0" smtClean="0"/>
              <a:t> an end state i.e. game won or lost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GB" dirty="0" smtClean="0"/>
              <a:t>Randomly add a new branch and child node to the current node</a:t>
            </a:r>
          </a:p>
          <a:p>
            <a:pPr lvl="3"/>
            <a:r>
              <a:rPr lang="en-GB" dirty="0" smtClean="0"/>
              <a:t>Effectively we select a new move randomly</a:t>
            </a:r>
          </a:p>
          <a:p>
            <a:pPr lvl="3"/>
            <a:r>
              <a:rPr lang="en-GB" dirty="0" smtClean="0"/>
              <a:t>Can also use a heuristic to improve on randomness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dirty="0" smtClean="0"/>
              <a:t>Simulation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GB" dirty="0" smtClean="0"/>
              <a:t>Play out a full game from the current node until an end state (win / lose) is reached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dirty="0" smtClean="0"/>
              <a:t>Backpropagation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GB" dirty="0" smtClean="0"/>
              <a:t>Reverse our path back up the tree updating the evaluation function as we go</a:t>
            </a:r>
          </a:p>
          <a:p>
            <a:pPr marL="1257300" lvl="2" indent="-342900">
              <a:buFont typeface="+mj-lt"/>
              <a:buAutoNum type="arabicPeriod"/>
            </a:pPr>
            <a:endParaRPr lang="en-GB" dirty="0" smtClean="0"/>
          </a:p>
          <a:p>
            <a:pPr marL="914400" lvl="1" indent="-457200">
              <a:buFont typeface="+mj-lt"/>
              <a:buAutoNum type="arabicPeriod"/>
            </a:pPr>
            <a:endParaRPr lang="en-GB" dirty="0" smtClean="0"/>
          </a:p>
          <a:p>
            <a:pPr marL="914400" lvl="1" indent="-457200">
              <a:buFont typeface="+mj-lt"/>
              <a:buAutoNum type="arabicPeriod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420821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Visualisation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3895" y="2358934"/>
            <a:ext cx="8684211" cy="3854087"/>
          </a:xfrm>
        </p:spPr>
      </p:pic>
    </p:spTree>
    <p:extLst>
      <p:ext uri="{BB962C8B-B14F-4D97-AF65-F5344CB8AC3E}">
        <p14:creationId xmlns:p14="http://schemas.microsoft.com/office/powerpoint/2010/main" val="1776691429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665</TotalTime>
  <Words>812</Words>
  <Application>Microsoft Office PowerPoint</Application>
  <PresentationFormat>Widescreen</PresentationFormat>
  <Paragraphs>124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Cambria Math</vt:lpstr>
      <vt:lpstr>Trebuchet MS</vt:lpstr>
      <vt:lpstr>Berlin</vt:lpstr>
      <vt:lpstr>Monte Carlo Tree Search</vt:lpstr>
      <vt:lpstr>Representing a Board Game as a Tree</vt:lpstr>
      <vt:lpstr>Noughts and Crosses Example</vt:lpstr>
      <vt:lpstr>Navigating The Tree</vt:lpstr>
      <vt:lpstr>Choosing a Route</vt:lpstr>
      <vt:lpstr>Problem With Game Trees</vt:lpstr>
      <vt:lpstr>How to Solve This</vt:lpstr>
      <vt:lpstr>How Does it Work</vt:lpstr>
      <vt:lpstr>Visualisation</vt:lpstr>
      <vt:lpstr>Selection Function</vt:lpstr>
      <vt:lpstr>Upper Confidence Bound</vt:lpstr>
      <vt:lpstr>Upper Confidence Bound (More)</vt:lpstr>
      <vt:lpstr>Upper Confidence Bound (Still More)</vt:lpstr>
      <vt:lpstr>Backpropagation</vt:lpstr>
      <vt:lpstr>Multiple Iterations</vt:lpstr>
      <vt:lpstr>Example Tree</vt:lpstr>
      <vt:lpstr>Pros And Cons</vt:lpstr>
      <vt:lpstr>AlphaGo</vt:lpstr>
    </vt:vector>
  </TitlesOfParts>
  <Company>Southampton Solent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Monte Carlo Tree Search</dc:title>
  <dc:creator>Mark Bennett</dc:creator>
  <cp:lastModifiedBy>Mark Bennett</cp:lastModifiedBy>
  <cp:revision>85</cp:revision>
  <dcterms:created xsi:type="dcterms:W3CDTF">2017-01-09T11:47:17Z</dcterms:created>
  <dcterms:modified xsi:type="dcterms:W3CDTF">2017-12-04T12:38:25Z</dcterms:modified>
</cp:coreProperties>
</file>