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72" r:id="rId2"/>
    <p:sldId id="273" r:id="rId3"/>
    <p:sldId id="289" r:id="rId4"/>
    <p:sldId id="274" r:id="rId5"/>
    <p:sldId id="275" r:id="rId6"/>
    <p:sldId id="290" r:id="rId7"/>
    <p:sldId id="276" r:id="rId8"/>
    <p:sldId id="277" r:id="rId9"/>
    <p:sldId id="279" r:id="rId10"/>
    <p:sldId id="278" r:id="rId11"/>
    <p:sldId id="280" r:id="rId12"/>
    <p:sldId id="282" r:id="rId13"/>
    <p:sldId id="281" r:id="rId14"/>
    <p:sldId id="283" r:id="rId15"/>
    <p:sldId id="284" r:id="rId16"/>
    <p:sldId id="287" r:id="rId17"/>
    <p:sldId id="291" r:id="rId18"/>
    <p:sldId id="292" r:id="rId19"/>
    <p:sldId id="285" r:id="rId20"/>
    <p:sldId id="286" r:id="rId21"/>
    <p:sldId id="306" r:id="rId22"/>
    <p:sldId id="305" r:id="rId23"/>
    <p:sldId id="304" r:id="rId24"/>
    <p:sldId id="303" r:id="rId25"/>
    <p:sldId id="30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10/29/2017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942392"/>
          </a:xfrm>
        </p:spPr>
        <p:txBody>
          <a:bodyPr/>
          <a:lstStyle/>
          <a:p>
            <a:pPr algn="ctr"/>
            <a:r>
              <a:rPr lang="en-US" dirty="0"/>
              <a:t>Lighting – How to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9550" y="2307632"/>
            <a:ext cx="10472928" cy="597015"/>
          </a:xfrm>
        </p:spPr>
        <p:txBody>
          <a:bodyPr/>
          <a:lstStyle/>
          <a:p>
            <a:pPr algn="ctr"/>
            <a:r>
              <a:rPr lang="en-US" dirty="0"/>
              <a:t>Advanced Games Programming (CGP600)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552" y="2941058"/>
            <a:ext cx="1365392" cy="1343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573" y="2904647"/>
            <a:ext cx="2275602" cy="1345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5024" y="4291712"/>
            <a:ext cx="2622296" cy="16389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b="9685"/>
          <a:stretch/>
        </p:blipFill>
        <p:spPr>
          <a:xfrm>
            <a:off x="2087566" y="4284545"/>
            <a:ext cx="2500536" cy="16937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3793" y="2977016"/>
            <a:ext cx="2409124" cy="1353125"/>
          </a:xfrm>
          <a:prstGeom prst="rect">
            <a:avLst/>
          </a:prstGeom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17271" y="4330142"/>
            <a:ext cx="2096901" cy="159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2917" y="4233901"/>
            <a:ext cx="1485099" cy="19260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0"/>
          <a:srcRect l="5716" t="7066" r="5716" b="10164"/>
          <a:stretch/>
        </p:blipFill>
        <p:spPr>
          <a:xfrm>
            <a:off x="7671792" y="2966100"/>
            <a:ext cx="2016224" cy="13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6383C963-2E28-4E19-931D-1A7B2138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4829"/>
            <a:ext cx="10972800" cy="858705"/>
          </a:xfrm>
        </p:spPr>
        <p:txBody>
          <a:bodyPr>
            <a:normAutofit/>
          </a:bodyPr>
          <a:lstStyle/>
          <a:p>
            <a:r>
              <a:rPr lang="en-GB" dirty="0"/>
              <a:t>Adding Ambient &amp; Directional Light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91FDB-C9FF-4892-819C-54B127CD5A51}"/>
              </a:ext>
            </a:extLst>
          </p:cNvPr>
          <p:cNvSpPr txBox="1"/>
          <p:nvPr/>
        </p:nvSpPr>
        <p:spPr>
          <a:xfrm>
            <a:off x="251519" y="1256566"/>
            <a:ext cx="11652306" cy="310854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CONSTANT_BUFFER0 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XMMATRIX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WorldViewProjection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	// 64 bytes</a:t>
            </a:r>
          </a:p>
          <a:p>
            <a:r>
              <a:rPr lang="en-GB" sz="2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XMVECTOR </a:t>
            </a:r>
            <a:r>
              <a:rPr lang="en-GB" sz="2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directional_light_vector</a:t>
            </a:r>
            <a:r>
              <a:rPr lang="en-GB" sz="2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16 bytes</a:t>
            </a:r>
          </a:p>
          <a:p>
            <a:r>
              <a:rPr lang="en-GB" sz="2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XMVECTOR </a:t>
            </a:r>
            <a:r>
              <a:rPr lang="en-GB" sz="2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directional_light_colour</a:t>
            </a:r>
            <a:r>
              <a:rPr lang="en-GB" sz="2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16 bytes</a:t>
            </a:r>
          </a:p>
          <a:p>
            <a:r>
              <a:rPr lang="en-GB" sz="2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XMVECTOR </a:t>
            </a:r>
            <a:r>
              <a:rPr lang="en-GB" sz="2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ambient_light_colour</a:t>
            </a:r>
            <a:r>
              <a:rPr lang="en-GB" sz="2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16 bytes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 // TOTAL SIZE = </a:t>
            </a:r>
            <a:r>
              <a:rPr lang="en-GB" sz="2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112 bytes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9659A-7891-45ED-8375-CDEBDA742C57}"/>
              </a:ext>
            </a:extLst>
          </p:cNvPr>
          <p:cNvSpPr/>
          <p:nvPr/>
        </p:nvSpPr>
        <p:spPr>
          <a:xfrm>
            <a:off x="251519" y="4355072"/>
            <a:ext cx="1133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Update constant buffer</a:t>
            </a:r>
          </a:p>
          <a:p>
            <a:endParaRPr lang="en-US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(Keep an eye on your packing and your variable ordering)</a:t>
            </a:r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BB8332B9-16AE-4F81-A2AF-CD2B320F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4829"/>
            <a:ext cx="10972800" cy="858705"/>
          </a:xfrm>
        </p:spPr>
        <p:txBody>
          <a:bodyPr>
            <a:normAutofit/>
          </a:bodyPr>
          <a:lstStyle/>
          <a:p>
            <a:r>
              <a:rPr lang="en-GB" dirty="0"/>
              <a:t>Adding Ambient &amp; Directional Light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6528B4-1BF2-46FE-9EE2-59B26E164325}"/>
              </a:ext>
            </a:extLst>
          </p:cNvPr>
          <p:cNvSpPr txBox="1"/>
          <p:nvPr/>
        </p:nvSpPr>
        <p:spPr>
          <a:xfrm>
            <a:off x="286472" y="1924917"/>
            <a:ext cx="11619056" cy="95410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constant_buffer_desc.ByteWidth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112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MUST be a multiple of 16, calculate from CB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GB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ED145-75FC-4E4A-B7D8-4E873AB7B450}"/>
              </a:ext>
            </a:extLst>
          </p:cNvPr>
          <p:cNvSpPr/>
          <p:nvPr/>
        </p:nvSpPr>
        <p:spPr>
          <a:xfrm>
            <a:off x="251519" y="3540407"/>
            <a:ext cx="113308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Update constant buffer description with the structure’s new byte size</a:t>
            </a:r>
          </a:p>
        </p:txBody>
      </p:sp>
    </p:spTree>
    <p:extLst>
      <p:ext uri="{BB962C8B-B14F-4D97-AF65-F5344CB8AC3E}">
        <p14:creationId xmlns:p14="http://schemas.microsoft.com/office/powerpoint/2010/main" val="280257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630F34FF-B293-4D1A-9F20-54B40BB6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4829"/>
            <a:ext cx="10972800" cy="858705"/>
          </a:xfrm>
        </p:spPr>
        <p:txBody>
          <a:bodyPr>
            <a:normAutofit/>
          </a:bodyPr>
          <a:lstStyle/>
          <a:p>
            <a:r>
              <a:rPr lang="en-GB" dirty="0"/>
              <a:t>Adding Ambient &amp; Directional Light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B77CD0-5152-459E-8C9B-D67124725067}"/>
              </a:ext>
            </a:extLst>
          </p:cNvPr>
          <p:cNvSpPr txBox="1"/>
          <p:nvPr/>
        </p:nvSpPr>
        <p:spPr>
          <a:xfrm>
            <a:off x="251518" y="1761617"/>
            <a:ext cx="11486051" cy="310854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cbuffer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CB0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matrix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WVPMatrix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			// 64 bytes</a:t>
            </a:r>
          </a:p>
          <a:p>
            <a:r>
              <a:rPr lang="en-GB" sz="2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float4 </a:t>
            </a:r>
            <a:r>
              <a:rPr lang="en-GB" sz="2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directional_light_vector</a:t>
            </a:r>
            <a:r>
              <a:rPr lang="en-GB" sz="2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16 bytes</a:t>
            </a:r>
          </a:p>
          <a:p>
            <a:r>
              <a:rPr lang="en-GB" sz="2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float4 </a:t>
            </a:r>
            <a:r>
              <a:rPr lang="en-GB" sz="2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directional_light_colour</a:t>
            </a:r>
            <a:r>
              <a:rPr lang="en-GB" sz="2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16 bytes</a:t>
            </a:r>
          </a:p>
          <a:p>
            <a:r>
              <a:rPr lang="en-GB" sz="2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float4 </a:t>
            </a:r>
            <a:r>
              <a:rPr lang="en-GB" sz="2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ambient_light_colour</a:t>
            </a:r>
            <a:r>
              <a:rPr lang="en-GB" sz="2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// 16 bytes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// TOTAL SIZE = </a:t>
            </a:r>
            <a:r>
              <a:rPr lang="en-GB" sz="2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112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897624-10EB-49B2-B6EF-48FF0C7FD0BB}"/>
              </a:ext>
            </a:extLst>
          </p:cNvPr>
          <p:cNvSpPr/>
          <p:nvPr/>
        </p:nvSpPr>
        <p:spPr>
          <a:xfrm>
            <a:off x="251519" y="5368244"/>
            <a:ext cx="114860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Match the changes to the constant buffer </a:t>
            </a:r>
            <a:r>
              <a:rPr lang="en-US" sz="36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struct</a:t>
            </a:r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on the </a:t>
            </a:r>
            <a:r>
              <a:rPr lang="en-US" sz="36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shader</a:t>
            </a:r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side.</a:t>
            </a:r>
          </a:p>
        </p:txBody>
      </p:sp>
    </p:spTree>
    <p:extLst>
      <p:ext uri="{BB962C8B-B14F-4D97-AF65-F5344CB8AC3E}">
        <p14:creationId xmlns:p14="http://schemas.microsoft.com/office/powerpoint/2010/main" val="95855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E17283D2-D876-40FC-B1E0-E74FF634C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4829"/>
            <a:ext cx="10972800" cy="858705"/>
          </a:xfrm>
        </p:spPr>
        <p:txBody>
          <a:bodyPr>
            <a:normAutofit/>
          </a:bodyPr>
          <a:lstStyle/>
          <a:p>
            <a:r>
              <a:rPr lang="en-GB" dirty="0"/>
              <a:t>Adding Ambient &amp; Directional Light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89B5F7-33B9-41D4-817D-526C3967AFE7}"/>
              </a:ext>
            </a:extLst>
          </p:cNvPr>
          <p:cNvSpPr txBox="1"/>
          <p:nvPr/>
        </p:nvSpPr>
        <p:spPr>
          <a:xfrm>
            <a:off x="251519" y="1256566"/>
            <a:ext cx="11642942" cy="43396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XMMATRIX transpose;</a:t>
            </a:r>
          </a:p>
          <a:p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CONSTANT_BUFFER0 cb0_values;</a:t>
            </a:r>
          </a:p>
          <a:p>
            <a:endParaRPr lang="en-GB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transpose = </a:t>
            </a:r>
            <a:r>
              <a:rPr lang="en-GB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XMMatrixTranspose</a:t>
            </a:r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(world); // model world matrix</a:t>
            </a:r>
          </a:p>
          <a:p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cb0_values.directional_light_colour = </a:t>
            </a:r>
            <a:r>
              <a:rPr lang="en-GB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g_directional_light_colour</a:t>
            </a:r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cb0_values.ambient_light_colour = </a:t>
            </a:r>
            <a:r>
              <a:rPr lang="en-GB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g_ambient_light_colour</a:t>
            </a:r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cb0_values.directional_light_vector = 	XMVector3Transform(</a:t>
            </a:r>
            <a:r>
              <a:rPr lang="en-GB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g_directional_light_shines_from</a:t>
            </a:r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	transpose);</a:t>
            </a:r>
          </a:p>
          <a:p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cb0_values.directional_light_vector = XMVector3Normalize( 	cb0_values.directional_light_vector 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F793F9-F1DE-42DF-B766-771DD963FD4F}"/>
              </a:ext>
            </a:extLst>
          </p:cNvPr>
          <p:cNvSpPr/>
          <p:nvPr/>
        </p:nvSpPr>
        <p:spPr>
          <a:xfrm>
            <a:off x="131285" y="5934082"/>
            <a:ext cx="11596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Update the constant buffer with the new lighting data.</a:t>
            </a:r>
          </a:p>
        </p:txBody>
      </p:sp>
    </p:spTree>
    <p:extLst>
      <p:ext uri="{BB962C8B-B14F-4D97-AF65-F5344CB8AC3E}">
        <p14:creationId xmlns:p14="http://schemas.microsoft.com/office/powerpoint/2010/main" val="221937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5C11BBE-CAEF-4814-8BEF-7EF11E1A7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4829"/>
            <a:ext cx="10972800" cy="858705"/>
          </a:xfrm>
        </p:spPr>
        <p:txBody>
          <a:bodyPr>
            <a:normAutofit/>
          </a:bodyPr>
          <a:lstStyle/>
          <a:p>
            <a:r>
              <a:rPr lang="en-GB" dirty="0"/>
              <a:t>Adding Ambient &amp; Directional Light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ED123C-E6FA-41CF-81AC-EC350DF0A30C}"/>
              </a:ext>
            </a:extLst>
          </p:cNvPr>
          <p:cNvSpPr/>
          <p:nvPr/>
        </p:nvSpPr>
        <p:spPr>
          <a:xfrm>
            <a:off x="251519" y="5596216"/>
            <a:ext cx="113308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Correct model lighting requires lights to be set up </a:t>
            </a:r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before</a:t>
            </a:r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models are drawn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2FC3C6-A667-4D98-AABA-6C084C95C931}"/>
              </a:ext>
            </a:extLst>
          </p:cNvPr>
          <p:cNvSpPr txBox="1"/>
          <p:nvPr/>
        </p:nvSpPr>
        <p:spPr>
          <a:xfrm>
            <a:off x="251519" y="1256566"/>
            <a:ext cx="11602430" cy="43396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XMMATRIX transpose;</a:t>
            </a:r>
          </a:p>
          <a:p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CONSTANT_BUFFER0 cb0_values;</a:t>
            </a:r>
          </a:p>
          <a:p>
            <a:endParaRPr lang="en-GB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transpose = </a:t>
            </a:r>
            <a:r>
              <a:rPr lang="en-GB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XMMatrixTranspose</a:t>
            </a:r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(world); // model world matrix</a:t>
            </a:r>
          </a:p>
          <a:p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cb0_values.directional_light_colour = </a:t>
            </a:r>
            <a:r>
              <a:rPr lang="en-GB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g_directional_light_colour</a:t>
            </a:r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cb0_values.ambient_light_colour = </a:t>
            </a:r>
            <a:r>
              <a:rPr lang="en-GB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g_ambient_light_colour</a:t>
            </a:r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cb0_values.directional_light_vector = 	XMVector3Transform(</a:t>
            </a:r>
            <a:r>
              <a:rPr lang="en-GB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g_directional_light_shines_from</a:t>
            </a:r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	transpose);</a:t>
            </a:r>
          </a:p>
          <a:p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cb0_values.directional_light_vector = XMVector3Normalize( 	cb0_values.directional_light_vector );</a:t>
            </a:r>
          </a:p>
        </p:txBody>
      </p:sp>
    </p:spTree>
    <p:extLst>
      <p:ext uri="{BB962C8B-B14F-4D97-AF65-F5344CB8AC3E}">
        <p14:creationId xmlns:p14="http://schemas.microsoft.com/office/powerpoint/2010/main" val="356664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F7734147-CEBB-41E8-A056-C63ADD04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4829"/>
            <a:ext cx="10972800" cy="858705"/>
          </a:xfrm>
        </p:spPr>
        <p:txBody>
          <a:bodyPr>
            <a:normAutofit/>
          </a:bodyPr>
          <a:lstStyle/>
          <a:p>
            <a:r>
              <a:rPr lang="en-GB" dirty="0"/>
              <a:t>Adding Ambient &amp; Directional Light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9F3D87-9760-47C9-B88D-20DB21300FE2}"/>
              </a:ext>
            </a:extLst>
          </p:cNvPr>
          <p:cNvSpPr/>
          <p:nvPr/>
        </p:nvSpPr>
        <p:spPr>
          <a:xfrm>
            <a:off x="251517" y="5950159"/>
            <a:ext cx="8568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What’s 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transpose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DFBC96-2BF2-42EC-9031-1C85B7EF32F5}"/>
              </a:ext>
            </a:extLst>
          </p:cNvPr>
          <p:cNvSpPr txBox="1"/>
          <p:nvPr/>
        </p:nvSpPr>
        <p:spPr>
          <a:xfrm>
            <a:off x="251518" y="1256566"/>
            <a:ext cx="11330881" cy="469359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XMMATRIX </a:t>
            </a:r>
            <a:r>
              <a:rPr lang="en-GB" sz="23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CONSTANT_BUFFER0 cb0_values;</a:t>
            </a:r>
          </a:p>
          <a:p>
            <a:endParaRPr lang="en-GB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3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transpose = </a:t>
            </a:r>
            <a:r>
              <a:rPr lang="en-GB" sz="23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XMMatrixTranspose</a:t>
            </a:r>
            <a:r>
              <a:rPr lang="en-GB" sz="23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(world)</a:t>
            </a:r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model world matrix</a:t>
            </a:r>
          </a:p>
          <a:p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cb0_values.directional_light_colour = </a:t>
            </a:r>
            <a:r>
              <a:rPr lang="en-GB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g_directional_light_colour</a:t>
            </a:r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cb0_values.ambient_light_colour = </a:t>
            </a:r>
            <a:r>
              <a:rPr lang="en-GB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g_ambient_light_colour</a:t>
            </a:r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cb0_values.directional_light_vector = 	XMVector3Transform(</a:t>
            </a:r>
            <a:r>
              <a:rPr lang="en-GB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g_directional_light_shines_from</a:t>
            </a:r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  <a:r>
              <a:rPr lang="en-GB" sz="23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cb0_values.directional_light_vector = XMVector3Normalize( 	cb0_values.directional_light_vector );</a:t>
            </a:r>
          </a:p>
        </p:txBody>
      </p:sp>
    </p:spTree>
    <p:extLst>
      <p:ext uri="{BB962C8B-B14F-4D97-AF65-F5344CB8AC3E}">
        <p14:creationId xmlns:p14="http://schemas.microsoft.com/office/powerpoint/2010/main" val="321202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5A5A7401-842F-4D1D-AAEB-41C39F737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4829"/>
            <a:ext cx="10972800" cy="858705"/>
          </a:xfrm>
        </p:spPr>
        <p:txBody>
          <a:bodyPr>
            <a:normAutofit/>
          </a:bodyPr>
          <a:lstStyle/>
          <a:p>
            <a:r>
              <a:rPr lang="en-GB" dirty="0"/>
              <a:t>Adding Ambient &amp; Directional Light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4486C-EA70-49B1-93DB-54292356AFB0}"/>
              </a:ext>
            </a:extLst>
          </p:cNvPr>
          <p:cNvSpPr/>
          <p:nvPr/>
        </p:nvSpPr>
        <p:spPr>
          <a:xfrm>
            <a:off x="239586" y="1256566"/>
            <a:ext cx="113428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Transposing:</a:t>
            </a:r>
          </a:p>
          <a:p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Move the light matrix rather than the  model vertices: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099CC5E-2F5F-4E14-A479-37871B1C9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88" y="2549078"/>
            <a:ext cx="5356368" cy="310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1ADD55BB-7038-4809-B586-C87C9D0B7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956" y="2456895"/>
            <a:ext cx="5387846" cy="3200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2F9610-4F1F-4C08-BAA5-9F397225B355}"/>
              </a:ext>
            </a:extLst>
          </p:cNvPr>
          <p:cNvSpPr/>
          <p:nvPr/>
        </p:nvSpPr>
        <p:spPr>
          <a:xfrm>
            <a:off x="374588" y="5660283"/>
            <a:ext cx="4629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Moving the </a:t>
            </a:r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2CE3F4-94C0-4899-AF15-A65B7FAC421E}"/>
              </a:ext>
            </a:extLst>
          </p:cNvPr>
          <p:cNvSpPr/>
          <p:nvPr/>
        </p:nvSpPr>
        <p:spPr>
          <a:xfrm>
            <a:off x="6574784" y="5681939"/>
            <a:ext cx="4544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Moving the </a:t>
            </a:r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light</a:t>
            </a:r>
          </a:p>
        </p:txBody>
      </p:sp>
    </p:spTree>
    <p:extLst>
      <p:ext uri="{BB962C8B-B14F-4D97-AF65-F5344CB8AC3E}">
        <p14:creationId xmlns:p14="http://schemas.microsoft.com/office/powerpoint/2010/main" val="241430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80362BB-7402-4552-A82F-5FF03C12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4829"/>
            <a:ext cx="10972800" cy="858705"/>
          </a:xfrm>
        </p:spPr>
        <p:txBody>
          <a:bodyPr>
            <a:normAutofit/>
          </a:bodyPr>
          <a:lstStyle/>
          <a:p>
            <a:r>
              <a:rPr lang="en-GB" dirty="0"/>
              <a:t>Adding Ambient &amp; Directional Light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BE8EBE-7539-44AE-841B-C05B0073248F}"/>
              </a:ext>
            </a:extLst>
          </p:cNvPr>
          <p:cNvSpPr/>
          <p:nvPr/>
        </p:nvSpPr>
        <p:spPr>
          <a:xfrm>
            <a:off x="239586" y="1256566"/>
            <a:ext cx="1134281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Transposing:</a:t>
            </a:r>
          </a:p>
          <a:p>
            <a:endParaRPr lang="en-US" sz="40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  <a:p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More efficient for vertex </a:t>
            </a:r>
            <a:r>
              <a:rPr lang="en-US" sz="40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shader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:</a:t>
            </a:r>
          </a:p>
          <a:p>
            <a:endParaRPr lang="en-US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lvl="2"/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move 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one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light source</a:t>
            </a:r>
          </a:p>
          <a:p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vs</a:t>
            </a:r>
          </a:p>
          <a:p>
            <a:pPr lvl="2"/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moving (potentially) 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thousands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of </a:t>
            </a:r>
            <a:r>
              <a:rPr lang="en-US" sz="40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verts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in a complex model.</a:t>
            </a:r>
          </a:p>
        </p:txBody>
      </p:sp>
    </p:spTree>
    <p:extLst>
      <p:ext uri="{BB962C8B-B14F-4D97-AF65-F5344CB8AC3E}">
        <p14:creationId xmlns:p14="http://schemas.microsoft.com/office/powerpoint/2010/main" val="79175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91F7733-B2D1-449C-AFD8-A4153783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4829"/>
            <a:ext cx="10972800" cy="858705"/>
          </a:xfrm>
        </p:spPr>
        <p:txBody>
          <a:bodyPr>
            <a:normAutofit/>
          </a:bodyPr>
          <a:lstStyle/>
          <a:p>
            <a:r>
              <a:rPr lang="en-GB" dirty="0"/>
              <a:t>Adding Ambient &amp; Directional Light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F48EF-C7BF-41B8-8C1D-05353A864B96}"/>
              </a:ext>
            </a:extLst>
          </p:cNvPr>
          <p:cNvSpPr/>
          <p:nvPr/>
        </p:nvSpPr>
        <p:spPr>
          <a:xfrm>
            <a:off x="239586" y="1256566"/>
            <a:ext cx="1134281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Transposing:</a:t>
            </a:r>
          </a:p>
          <a:p>
            <a:endParaRPr lang="en-US" sz="40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  <a:p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Handy function will do the complex </a:t>
            </a:r>
            <a:r>
              <a:rPr lang="en-US" sz="40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maths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for us:</a:t>
            </a:r>
          </a:p>
          <a:p>
            <a:r>
              <a:rPr lang="en-US" sz="4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	</a:t>
            </a:r>
            <a:r>
              <a:rPr lang="en-US" sz="4000" b="1" u="sng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XMMatrixTranspose</a:t>
            </a:r>
            <a:r>
              <a:rPr lang="en-US" sz="40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40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Performs 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opposite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 rotational transforms of a matrix in 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reverse order</a:t>
            </a:r>
          </a:p>
        </p:txBody>
      </p:sp>
    </p:spTree>
    <p:extLst>
      <p:ext uri="{BB962C8B-B14F-4D97-AF65-F5344CB8AC3E}">
        <p14:creationId xmlns:p14="http://schemas.microsoft.com/office/powerpoint/2010/main" val="112154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BB580029-507F-4417-B4BD-8E99DE4A8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4829"/>
            <a:ext cx="10972800" cy="858705"/>
          </a:xfrm>
        </p:spPr>
        <p:txBody>
          <a:bodyPr>
            <a:normAutofit/>
          </a:bodyPr>
          <a:lstStyle/>
          <a:p>
            <a:r>
              <a:rPr lang="en-GB" dirty="0"/>
              <a:t>Adding Ambient &amp; Directional Light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7B6AA-D6A4-4210-A923-FFA2FB8D73B2}"/>
              </a:ext>
            </a:extLst>
          </p:cNvPr>
          <p:cNvSpPr txBox="1"/>
          <p:nvPr/>
        </p:nvSpPr>
        <p:spPr>
          <a:xfrm>
            <a:off x="251518" y="1256566"/>
            <a:ext cx="11330881" cy="489364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XMMATRIX </a:t>
            </a:r>
            <a:r>
              <a:rPr lang="en-GB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CONSTANT_BUFFER0 cb0_values;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transpose = </a:t>
            </a:r>
            <a:r>
              <a:rPr lang="en-GB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XMMatrixTranspose</a:t>
            </a:r>
            <a:r>
              <a:rPr lang="en-GB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(world)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model world matrix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cb0_values.directional_light_colour =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g_directional_light_colour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cb0_values.ambient_light_colour =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g_ambient_light_colour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cb0_values.directional_light_vector = 	XMVector3Transform(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g_directional_light_shines_from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  <a:r>
              <a:rPr lang="en-GB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cb0_values.directional_light_vector = XMVector3Normalize( 	cb0_values.directional_light_vector );</a:t>
            </a:r>
          </a:p>
        </p:txBody>
      </p:sp>
    </p:spTree>
    <p:extLst>
      <p:ext uri="{BB962C8B-B14F-4D97-AF65-F5344CB8AC3E}">
        <p14:creationId xmlns:p14="http://schemas.microsoft.com/office/powerpoint/2010/main" val="179584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04829"/>
            <a:ext cx="10972800" cy="858705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Ambient &amp; Directional Light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834288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>
              <a:bevelT w="12700"/>
            </a:sp3d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GB" sz="2200" dirty="0"/>
          </a:p>
          <a:p>
            <a:endParaRPr lang="en-GB" sz="2400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C0C51F-0507-451F-A05A-33F28C5E5BDE}"/>
              </a:ext>
            </a:extLst>
          </p:cNvPr>
          <p:cNvSpPr/>
          <p:nvPr/>
        </p:nvSpPr>
        <p:spPr>
          <a:xfrm>
            <a:off x="248112" y="5152220"/>
            <a:ext cx="11298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Add a 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normal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variable to the vertex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FB245-B47E-46DA-9657-74CE7E05A4E3}"/>
              </a:ext>
            </a:extLst>
          </p:cNvPr>
          <p:cNvSpPr txBox="1"/>
          <p:nvPr/>
        </p:nvSpPr>
        <p:spPr>
          <a:xfrm>
            <a:off x="248111" y="1412776"/>
            <a:ext cx="11298900" cy="35394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POS_COL_TEX_</a:t>
            </a:r>
            <a:r>
              <a:rPr lang="en-GB" sz="3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_VERTEX</a:t>
            </a:r>
          </a:p>
          <a:p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XMFLOAT3 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XMFLOAT4 Col;</a:t>
            </a:r>
          </a:p>
          <a:p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XMFLOAT2 Texture0;</a:t>
            </a:r>
          </a:p>
          <a:p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3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XMFLOAT3 Normal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EF02-A68E-42A1-A270-2BB40A6A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858705"/>
          </a:xfrm>
        </p:spPr>
        <p:txBody>
          <a:bodyPr/>
          <a:lstStyle/>
          <a:p>
            <a:r>
              <a:rPr lang="en-GB" dirty="0"/>
              <a:t>Lighting the vertices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A11B59-04F4-4FC6-B674-5B0556AE4D57}"/>
              </a:ext>
            </a:extLst>
          </p:cNvPr>
          <p:cNvSpPr/>
          <p:nvPr/>
        </p:nvSpPr>
        <p:spPr>
          <a:xfrm>
            <a:off x="251518" y="6088658"/>
            <a:ext cx="113308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Update the vertex </a:t>
            </a:r>
            <a:r>
              <a:rPr lang="en-US" sz="40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shader</a:t>
            </a:r>
            <a:endParaRPr lang="en-US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8BC5B-E068-45EC-8DFF-44CFEBB45A81}"/>
              </a:ext>
            </a:extLst>
          </p:cNvPr>
          <p:cNvSpPr txBox="1"/>
          <p:nvPr/>
        </p:nvSpPr>
        <p:spPr>
          <a:xfrm>
            <a:off x="251518" y="1197033"/>
            <a:ext cx="11330881" cy="483209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VShader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(float4 position: POSITION, float4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COLOR, float2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texcoord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TEXCOORD, float3 normal: NORMAL)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output; 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output.position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WVPMatrix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position);</a:t>
            </a:r>
          </a:p>
          <a:p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GB" sz="22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diffuse_amount</a:t>
            </a:r>
            <a:r>
              <a:rPr lang="en-GB" sz="2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dot(</a:t>
            </a:r>
            <a:r>
              <a:rPr lang="en-GB" sz="22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directional_light_vector,normal</a:t>
            </a:r>
            <a:r>
              <a:rPr lang="en-GB" sz="2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2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	</a:t>
            </a:r>
            <a:r>
              <a:rPr lang="en-GB" sz="22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diffuse_amount</a:t>
            </a:r>
            <a:r>
              <a:rPr lang="en-GB" sz="2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saturate(</a:t>
            </a:r>
            <a:r>
              <a:rPr lang="en-GB" sz="22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diffuse_amount</a:t>
            </a:r>
            <a:r>
              <a:rPr lang="en-GB" sz="2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2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	</a:t>
            </a:r>
            <a:r>
              <a:rPr lang="en-GB" sz="22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output.color</a:t>
            </a:r>
            <a:r>
              <a:rPr lang="en-GB" sz="2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2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ambient_light_colour</a:t>
            </a:r>
            <a:r>
              <a:rPr lang="en-GB" sz="2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					(</a:t>
            </a:r>
            <a:r>
              <a:rPr lang="en-GB" sz="22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directional_light_colour</a:t>
            </a:r>
            <a:r>
              <a:rPr lang="en-GB" sz="2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22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diffuse_amount</a:t>
            </a:r>
            <a:r>
              <a:rPr lang="en-GB" sz="2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output.texcoord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texcoord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	return output;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77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07CBC-0522-4CB3-A088-6C8BA903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858705"/>
          </a:xfrm>
        </p:spPr>
        <p:txBody>
          <a:bodyPr/>
          <a:lstStyle/>
          <a:p>
            <a:r>
              <a:rPr lang="en-GB" dirty="0"/>
              <a:t>Lighting the vertices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F3C221-D7F5-4459-B9F6-42EFA7853796}"/>
              </a:ext>
            </a:extLst>
          </p:cNvPr>
          <p:cNvSpPr/>
          <p:nvPr/>
        </p:nvSpPr>
        <p:spPr>
          <a:xfrm>
            <a:off x="228283" y="4672886"/>
            <a:ext cx="117354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diffuse amount calculated from 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dot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between 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light vector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and 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normal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</a:p>
          <a:p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(essentially, light intensity)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4D824-0E93-4EC4-BFE5-3DA1DC8D17F7}"/>
              </a:ext>
            </a:extLst>
          </p:cNvPr>
          <p:cNvSpPr txBox="1"/>
          <p:nvPr/>
        </p:nvSpPr>
        <p:spPr>
          <a:xfrm>
            <a:off x="251518" y="1256566"/>
            <a:ext cx="11330881" cy="34163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…code…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GB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diffuse_amount</a:t>
            </a:r>
            <a:r>
              <a:rPr lang="en-GB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dot(</a:t>
            </a:r>
            <a:r>
              <a:rPr lang="en-GB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directional_light_vector</a:t>
            </a:r>
            <a:r>
              <a:rPr lang="en-GB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normal);</a:t>
            </a:r>
          </a:p>
          <a:p>
            <a:r>
              <a:rPr lang="en-GB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diffuse_amount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 saturate(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diffuse_amount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output.color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ambient_light_colour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					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directional_light_colour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diffuse_amount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…more code…</a:t>
            </a:r>
          </a:p>
        </p:txBody>
      </p:sp>
    </p:spTree>
    <p:extLst>
      <p:ext uri="{BB962C8B-B14F-4D97-AF65-F5344CB8AC3E}">
        <p14:creationId xmlns:p14="http://schemas.microsoft.com/office/powerpoint/2010/main" val="332579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A85DEC-7013-4AA0-BAC6-4F2677CF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858705"/>
          </a:xfrm>
        </p:spPr>
        <p:txBody>
          <a:bodyPr/>
          <a:lstStyle/>
          <a:p>
            <a:r>
              <a:rPr lang="en-GB" dirty="0"/>
              <a:t>Lighting the vertices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A40C8-2152-40FD-845A-BCD1474C9303}"/>
              </a:ext>
            </a:extLst>
          </p:cNvPr>
          <p:cNvSpPr/>
          <p:nvPr/>
        </p:nvSpPr>
        <p:spPr>
          <a:xfrm>
            <a:off x="251519" y="5257693"/>
            <a:ext cx="113308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Saturate() 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function clamps value between 0.0f and 1.0f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2D343-6AD2-4F95-9695-105A500ABE15}"/>
              </a:ext>
            </a:extLst>
          </p:cNvPr>
          <p:cNvSpPr txBox="1"/>
          <p:nvPr/>
        </p:nvSpPr>
        <p:spPr>
          <a:xfrm>
            <a:off x="251518" y="1256566"/>
            <a:ext cx="11330881" cy="34163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…code…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float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diffuse_amount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dot(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directional_light_vector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normal);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	</a:t>
            </a:r>
            <a:r>
              <a:rPr lang="en-GB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diffuse_amount</a:t>
            </a:r>
            <a:r>
              <a:rPr lang="en-GB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saturate(</a:t>
            </a:r>
            <a:r>
              <a:rPr lang="en-GB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diffuse_amount</a:t>
            </a:r>
            <a:r>
              <a:rPr lang="en-GB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output.color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ambient_light_colour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					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directional_light_colour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diffuse_amount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…more code…</a:t>
            </a:r>
          </a:p>
        </p:txBody>
      </p:sp>
    </p:spTree>
    <p:extLst>
      <p:ext uri="{BB962C8B-B14F-4D97-AF65-F5344CB8AC3E}">
        <p14:creationId xmlns:p14="http://schemas.microsoft.com/office/powerpoint/2010/main" val="276202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E79B14-C6F6-475E-A40D-9EDEE7ED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858705"/>
          </a:xfrm>
        </p:spPr>
        <p:txBody>
          <a:bodyPr/>
          <a:lstStyle/>
          <a:p>
            <a:r>
              <a:rPr lang="en-GB" dirty="0"/>
              <a:t>Lighting the vertices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4DEBBE-7F01-4DA1-8062-116E0E168069}"/>
              </a:ext>
            </a:extLst>
          </p:cNvPr>
          <p:cNvSpPr/>
          <p:nvPr/>
        </p:nvSpPr>
        <p:spPr>
          <a:xfrm>
            <a:off x="205534" y="5526639"/>
            <a:ext cx="118146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Negative dot product can cause lighting problems on “unlit” faces</a:t>
            </a:r>
            <a:endParaRPr lang="en-US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F013F-73BE-4367-8463-1D670589E200}"/>
              </a:ext>
            </a:extLst>
          </p:cNvPr>
          <p:cNvSpPr txBox="1"/>
          <p:nvPr/>
        </p:nvSpPr>
        <p:spPr>
          <a:xfrm>
            <a:off x="251518" y="1256566"/>
            <a:ext cx="11452801" cy="255454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…code…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float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diffuse_amount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dot(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directional_light_vector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normal);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	</a:t>
            </a:r>
            <a:r>
              <a:rPr lang="en-GB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diffuse_amount</a:t>
            </a:r>
            <a:r>
              <a:rPr lang="en-GB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saturate(</a:t>
            </a:r>
            <a:r>
              <a:rPr lang="en-GB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diffuse_amount</a:t>
            </a:r>
            <a:r>
              <a:rPr lang="en-GB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output.color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ambient_light_colour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					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directional_light_colour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diffuse_amount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…more code…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73F38D-EF54-4C1D-9A18-6160A54B5640}"/>
              </a:ext>
            </a:extLst>
          </p:cNvPr>
          <p:cNvGrpSpPr/>
          <p:nvPr/>
        </p:nvGrpSpPr>
        <p:grpSpPr>
          <a:xfrm>
            <a:off x="3018923" y="4004747"/>
            <a:ext cx="6552728" cy="1660292"/>
            <a:chOff x="1043608" y="3650208"/>
            <a:chExt cx="7488832" cy="2176304"/>
          </a:xfrm>
        </p:grpSpPr>
        <p:pic>
          <p:nvPicPr>
            <p:cNvPr id="8" name="Picture 2" descr="H:\SSU\DAVES UNITS\2013-14 Course\SWD304 - 3D Games Programming\Dans Presentations\Lighting\vectors neg.jpg">
              <a:extLst>
                <a:ext uri="{FF2B5EF4-FFF2-40B4-BE49-F238E27FC236}">
                  <a16:creationId xmlns:a16="http://schemas.microsoft.com/office/drawing/2014/main" id="{43DB6418-FA80-425E-AC4F-A9C4284092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3650208"/>
              <a:ext cx="7488832" cy="217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4F11E9-C5D1-4390-AA8C-0B6326A0F7F8}"/>
                </a:ext>
              </a:extLst>
            </p:cNvPr>
            <p:cNvSpPr txBox="1"/>
            <p:nvPr/>
          </p:nvSpPr>
          <p:spPr>
            <a:xfrm>
              <a:off x="1043608" y="4941168"/>
              <a:ext cx="1423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Towards light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30E210-D773-430C-91C3-2903B9345CB7}"/>
                </a:ext>
              </a:extLst>
            </p:cNvPr>
            <p:cNvSpPr txBox="1"/>
            <p:nvPr/>
          </p:nvSpPr>
          <p:spPr>
            <a:xfrm>
              <a:off x="3563888" y="4571488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solidFill>
                    <a:schemeClr val="bg1"/>
                  </a:solidFill>
                </a:rPr>
                <a:t>dp</a:t>
              </a:r>
              <a:r>
                <a:rPr lang="en-GB" dirty="0">
                  <a:solidFill>
                    <a:schemeClr val="bg1"/>
                  </a:solidFill>
                </a:rPr>
                <a:t> = -0.5f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7F7A73-774E-4AAD-B928-EBB514AB35C8}"/>
                </a:ext>
              </a:extLst>
            </p:cNvPr>
            <p:cNvSpPr txBox="1"/>
            <p:nvPr/>
          </p:nvSpPr>
          <p:spPr>
            <a:xfrm>
              <a:off x="6813233" y="4024228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solidFill>
                    <a:schemeClr val="bg1"/>
                  </a:solidFill>
                </a:rPr>
                <a:t>dp</a:t>
              </a:r>
              <a:r>
                <a:rPr lang="en-GB" dirty="0">
                  <a:solidFill>
                    <a:schemeClr val="bg1"/>
                  </a:solidFill>
                </a:rPr>
                <a:t> = -0.5f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E2494B-CAFE-470B-9D3B-89120BA1F22E}"/>
                </a:ext>
              </a:extLst>
            </p:cNvPr>
            <p:cNvSpPr txBox="1"/>
            <p:nvPr/>
          </p:nvSpPr>
          <p:spPr>
            <a:xfrm>
              <a:off x="5436096" y="4738360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solidFill>
                    <a:schemeClr val="bg1"/>
                  </a:solidFill>
                </a:rPr>
                <a:t>dp</a:t>
              </a:r>
              <a:r>
                <a:rPr lang="en-GB" dirty="0">
                  <a:solidFill>
                    <a:schemeClr val="bg1"/>
                  </a:solidFill>
                </a:rPr>
                <a:t> = -1.0f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F6213DD-6F2F-464E-B44A-7EEBCF115EB3}"/>
              </a:ext>
            </a:extLst>
          </p:cNvPr>
          <p:cNvSpPr/>
          <p:nvPr/>
        </p:nvSpPr>
        <p:spPr>
          <a:xfrm>
            <a:off x="251518" y="4022543"/>
            <a:ext cx="2813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why clamp?</a:t>
            </a:r>
            <a:endParaRPr lang="en-US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71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ED12E2-900B-46B5-B66A-C85BD888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858705"/>
          </a:xfrm>
        </p:spPr>
        <p:txBody>
          <a:bodyPr/>
          <a:lstStyle/>
          <a:p>
            <a:r>
              <a:rPr lang="en-GB" dirty="0"/>
              <a:t>Lighting the vertices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649C7B-5000-467F-8105-4BCE3E7653E5}"/>
              </a:ext>
            </a:extLst>
          </p:cNvPr>
          <p:cNvSpPr/>
          <p:nvPr/>
        </p:nvSpPr>
        <p:spPr>
          <a:xfrm>
            <a:off x="251518" y="4177038"/>
            <a:ext cx="113308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Final </a:t>
            </a:r>
            <a:r>
              <a:rPr lang="en-US" sz="40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colour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 = </a:t>
            </a:r>
          </a:p>
          <a:p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	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ambient light </a:t>
            </a:r>
            <a:r>
              <a:rPr lang="en-US" sz="40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colour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 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+</a:t>
            </a:r>
          </a:p>
          <a:p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	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(diffuse amount </a:t>
            </a:r>
            <a:r>
              <a:rPr lang="en-US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(“light intensity”)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* 	</a:t>
            </a:r>
          </a:p>
          <a:p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	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directional light </a:t>
            </a:r>
            <a:r>
              <a:rPr lang="en-US" sz="40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colour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)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endParaRPr lang="en-US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3269A-BF73-46F1-B75F-A03A3AF166FF}"/>
              </a:ext>
            </a:extLst>
          </p:cNvPr>
          <p:cNvSpPr txBox="1"/>
          <p:nvPr/>
        </p:nvSpPr>
        <p:spPr>
          <a:xfrm>
            <a:off x="251519" y="1256566"/>
            <a:ext cx="11652306" cy="280076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…code…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float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diffuse_amount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dot(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directional_light_vector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normal);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	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diffuse_amount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 saturate(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diffuse_amount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	</a:t>
            </a:r>
            <a:r>
              <a:rPr lang="en-GB" sz="22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output.color</a:t>
            </a:r>
            <a:r>
              <a:rPr lang="en-GB" sz="2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2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ambient_light_colour</a:t>
            </a:r>
            <a:r>
              <a:rPr lang="en-GB" sz="2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					(</a:t>
            </a:r>
            <a:r>
              <a:rPr lang="en-GB" sz="22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directional_light_colour</a:t>
            </a:r>
            <a:r>
              <a:rPr lang="en-GB" sz="2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22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diffuse_amount</a:t>
            </a:r>
            <a:r>
              <a:rPr lang="en-GB" sz="2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…more code…</a:t>
            </a:r>
          </a:p>
        </p:txBody>
      </p:sp>
    </p:spTree>
    <p:extLst>
      <p:ext uri="{BB962C8B-B14F-4D97-AF65-F5344CB8AC3E}">
        <p14:creationId xmlns:p14="http://schemas.microsoft.com/office/powerpoint/2010/main" val="426970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8007D04-A059-4139-A1BD-63FD1D76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8205"/>
            <a:ext cx="10972800" cy="858705"/>
          </a:xfrm>
        </p:spPr>
        <p:txBody>
          <a:bodyPr>
            <a:normAutofit fontScale="90000"/>
          </a:bodyPr>
          <a:lstStyle/>
          <a:p>
            <a:r>
              <a:rPr lang="en-GB" dirty="0"/>
              <a:t>Using Lighting Colour in the Pixel Shader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7AECD-610D-4AC9-B5FE-0B4633713C10}"/>
              </a:ext>
            </a:extLst>
          </p:cNvPr>
          <p:cNvSpPr/>
          <p:nvPr/>
        </p:nvSpPr>
        <p:spPr>
          <a:xfrm>
            <a:off x="251519" y="3202498"/>
            <a:ext cx="1133088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Update pixel </a:t>
            </a:r>
            <a:r>
              <a:rPr lang="en-US" sz="40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shader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 to use lighting info.</a:t>
            </a:r>
          </a:p>
          <a:p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	</a:t>
            </a:r>
          </a:p>
          <a:p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final </a:t>
            </a:r>
            <a:r>
              <a:rPr lang="en-US" sz="40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colour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 = </a:t>
            </a:r>
          </a:p>
          <a:p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	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texture sample </a:t>
            </a:r>
            <a:r>
              <a:rPr lang="en-US" sz="40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colour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 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* </a:t>
            </a:r>
          </a:p>
          <a:p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	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lighting </a:t>
            </a:r>
            <a:r>
              <a:rPr lang="en-US" sz="40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colour</a:t>
            </a:r>
            <a:endParaRPr lang="en-US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D27F6-E9D4-4CC2-81DC-AB19F4370A66}"/>
              </a:ext>
            </a:extLst>
          </p:cNvPr>
          <p:cNvSpPr txBox="1"/>
          <p:nvPr/>
        </p:nvSpPr>
        <p:spPr>
          <a:xfrm>
            <a:off x="251519" y="1993871"/>
            <a:ext cx="11330881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texture0.Sample(sampler0,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texcoord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8695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B2C9655-FC1B-4B3E-A2D9-DFAB0A15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4829"/>
            <a:ext cx="10972800" cy="858705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Ambient &amp; Directional Light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FE9E8-D790-437E-82AA-C8A8AEFBE664}"/>
              </a:ext>
            </a:extLst>
          </p:cNvPr>
          <p:cNvSpPr txBox="1"/>
          <p:nvPr/>
        </p:nvSpPr>
        <p:spPr>
          <a:xfrm>
            <a:off x="430560" y="2225388"/>
            <a:ext cx="11330880" cy="181588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VOut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VertShader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	float4 position: POSITION, 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float4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COLOR, 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float2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texcoord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TEXCOORD, 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2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float3 normal: NORMAL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CBC51A-85B8-4A97-B5B1-97F362F11ED8}"/>
              </a:ext>
            </a:extLst>
          </p:cNvPr>
          <p:cNvSpPr/>
          <p:nvPr/>
        </p:nvSpPr>
        <p:spPr>
          <a:xfrm>
            <a:off x="430560" y="4604114"/>
            <a:ext cx="113308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In the </a:t>
            </a:r>
            <a:r>
              <a:rPr lang="en-US" sz="40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shader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, add the 3-float 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normal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to the 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vertex </a:t>
            </a:r>
            <a:r>
              <a:rPr lang="en-US" sz="40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shader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n-US" sz="40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param</a:t>
            </a:r>
            <a:r>
              <a:rPr lang="en-US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349196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7D665B3-9D55-4A3B-B9CF-28CC5496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4829"/>
            <a:ext cx="10972800" cy="858705"/>
          </a:xfrm>
        </p:spPr>
        <p:txBody>
          <a:bodyPr>
            <a:normAutofit/>
          </a:bodyPr>
          <a:lstStyle/>
          <a:p>
            <a:r>
              <a:rPr lang="en-GB" dirty="0"/>
              <a:t>Adding Ambient &amp; Directional Light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68012-0745-4223-82AF-13956E934960}"/>
              </a:ext>
            </a:extLst>
          </p:cNvPr>
          <p:cNvSpPr txBox="1"/>
          <p:nvPr/>
        </p:nvSpPr>
        <p:spPr>
          <a:xfrm>
            <a:off x="526908" y="1838724"/>
            <a:ext cx="11055492" cy="156966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XMVECTOR 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g_directional_light_shines_from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XMVECTOR 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g_directional_light_colour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XMVECTOR 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g_ambient_light_colour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81FA37-A5F0-4431-BF32-1C86295E33E6}"/>
              </a:ext>
            </a:extLst>
          </p:cNvPr>
          <p:cNvSpPr/>
          <p:nvPr/>
        </p:nvSpPr>
        <p:spPr>
          <a:xfrm>
            <a:off x="884989" y="3983574"/>
            <a:ext cx="104220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In the </a:t>
            </a:r>
            <a:r>
              <a:rPr lang="en-US" sz="36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globals</a:t>
            </a:r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section, add vectors for: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directional light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directional light </a:t>
            </a:r>
            <a:r>
              <a:rPr lang="en-US" sz="36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colour</a:t>
            </a:r>
            <a:endParaRPr lang="en-US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ambient light </a:t>
            </a:r>
            <a:r>
              <a:rPr lang="en-US" sz="36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colour</a:t>
            </a:r>
            <a:endParaRPr lang="en-US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4EA7744-1E17-4832-99BA-82EFEA64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4829"/>
            <a:ext cx="10972800" cy="858705"/>
          </a:xfrm>
        </p:spPr>
        <p:txBody>
          <a:bodyPr>
            <a:normAutofit/>
          </a:bodyPr>
          <a:lstStyle/>
          <a:p>
            <a:r>
              <a:rPr lang="en-GB" dirty="0"/>
              <a:t>Adding Ambient &amp; Directional Light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CEB63-43AB-457A-93BF-8438BDD95E68}"/>
              </a:ext>
            </a:extLst>
          </p:cNvPr>
          <p:cNvSpPr txBox="1"/>
          <p:nvPr/>
        </p:nvSpPr>
        <p:spPr>
          <a:xfrm>
            <a:off x="251519" y="1256566"/>
            <a:ext cx="11652306" cy="35394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g_directional_light_shines_from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XMVectorSet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(0.0f, 0.0f, -1.0f, 0.0f);</a:t>
            </a:r>
          </a:p>
          <a:p>
            <a:endParaRPr lang="en-GB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g_directional_light_colour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XMVectorSet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(0.0f, 1.0f, 0.0f, 0.0f);</a:t>
            </a:r>
          </a:p>
          <a:p>
            <a:endParaRPr lang="en-GB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g_ambient_light_colour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XMVectorSet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(0.1f, 0.1f, 0.1f, 1.0f);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07ABB-E2A8-499B-9F26-DB378925FE95}"/>
              </a:ext>
            </a:extLst>
          </p:cNvPr>
          <p:cNvSpPr/>
          <p:nvPr/>
        </p:nvSpPr>
        <p:spPr>
          <a:xfrm>
            <a:off x="251519" y="4662848"/>
            <a:ext cx="109374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Set vector values near start of </a:t>
            </a:r>
          </a:p>
          <a:p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	</a:t>
            </a:r>
            <a:r>
              <a:rPr lang="en-US" sz="36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RenderFrame</a:t>
            </a:r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Using</a:t>
            </a:r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XMVectorSet</a:t>
            </a:r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9B30BB9-7C4D-460B-8C20-37264CD3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4829"/>
            <a:ext cx="10972800" cy="858705"/>
          </a:xfrm>
        </p:spPr>
        <p:txBody>
          <a:bodyPr>
            <a:normAutofit/>
          </a:bodyPr>
          <a:lstStyle/>
          <a:p>
            <a:r>
              <a:rPr lang="en-GB" dirty="0"/>
              <a:t>Adding Ambient &amp; Directional Light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72FD3-DA09-4484-BFFA-2CC862FA3728}"/>
              </a:ext>
            </a:extLst>
          </p:cNvPr>
          <p:cNvSpPr txBox="1"/>
          <p:nvPr/>
        </p:nvSpPr>
        <p:spPr>
          <a:xfrm>
            <a:off x="328036" y="1465853"/>
            <a:ext cx="11535927" cy="35394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g_directional_light_shines_from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XMVectorSet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0.0f, 0.0f, -1.0f, 0.0f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g_directional_light_colour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XMVectorSet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(0.0f, 1.0f, 0.0f, 0.0f);</a:t>
            </a:r>
          </a:p>
          <a:p>
            <a:endParaRPr lang="en-GB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g_ambient_light_colour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XMVectorSet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(0.1f, 0.1f, 0.1f, 1.0f);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26457-AD8C-4AC4-ADE1-3600DAFADCC7}"/>
              </a:ext>
            </a:extLst>
          </p:cNvPr>
          <p:cNvSpPr/>
          <p:nvPr/>
        </p:nvSpPr>
        <p:spPr>
          <a:xfrm>
            <a:off x="251519" y="5207602"/>
            <a:ext cx="115359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Direction of light is coming from negative z direction, shining along </a:t>
            </a:r>
            <a:r>
              <a:rPr lang="en-US" sz="36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positve</a:t>
            </a:r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z axis.</a:t>
            </a:r>
            <a:endParaRPr lang="en-US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90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E42A212-6C6A-4C09-AA77-B693DADA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4829"/>
            <a:ext cx="10972800" cy="858705"/>
          </a:xfrm>
        </p:spPr>
        <p:txBody>
          <a:bodyPr>
            <a:normAutofit/>
          </a:bodyPr>
          <a:lstStyle/>
          <a:p>
            <a:r>
              <a:rPr lang="en-GB" dirty="0"/>
              <a:t>Adding Ambient &amp; Directional Light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B0CFA-4E12-48F2-8546-B84ACD53B922}"/>
              </a:ext>
            </a:extLst>
          </p:cNvPr>
          <p:cNvSpPr txBox="1"/>
          <p:nvPr/>
        </p:nvSpPr>
        <p:spPr>
          <a:xfrm>
            <a:off x="251520" y="1456071"/>
            <a:ext cx="11330879" cy="35394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g_directional_light_shines_from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XMVectorSet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(0.0f, 0.0f, -1.0f, 0.0f);</a:t>
            </a:r>
          </a:p>
          <a:p>
            <a:endParaRPr lang="en-GB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g_directional_light_colour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XMVectorSet</a:t>
            </a:r>
            <a:r>
              <a:rPr lang="en-GB" sz="2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(0.0f, 1.0f, 0.0f, 0.0f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g_ambient_light_colour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XMVectorSet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(0.1f, 0.1f, 0.1f, 1.0f);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D64223-4CBA-4663-8EE5-B086A7727976}"/>
              </a:ext>
            </a:extLst>
          </p:cNvPr>
          <p:cNvSpPr/>
          <p:nvPr/>
        </p:nvSpPr>
        <p:spPr>
          <a:xfrm>
            <a:off x="251520" y="5207603"/>
            <a:ext cx="1133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Colour</a:t>
            </a:r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of directional light is green:</a:t>
            </a:r>
          </a:p>
          <a:p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	r = 0.0f, g = 1.0f, b = 0.0f</a:t>
            </a:r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B1C9EBA-365E-41DD-B5C0-8015812A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4829"/>
            <a:ext cx="10972800" cy="858705"/>
          </a:xfrm>
        </p:spPr>
        <p:txBody>
          <a:bodyPr>
            <a:normAutofit/>
          </a:bodyPr>
          <a:lstStyle/>
          <a:p>
            <a:r>
              <a:rPr lang="en-GB" dirty="0"/>
              <a:t>Adding Ambient &amp; Directional Light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5B2268-D891-4DBD-89C9-7EAE4E487DC4}"/>
              </a:ext>
            </a:extLst>
          </p:cNvPr>
          <p:cNvSpPr txBox="1"/>
          <p:nvPr/>
        </p:nvSpPr>
        <p:spPr>
          <a:xfrm>
            <a:off x="251519" y="1515729"/>
            <a:ext cx="11330881" cy="35394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g_directional_light_shines_from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XMVectorSet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(0.0f, 0.0f, -1.0f, 0.0f);</a:t>
            </a:r>
          </a:p>
          <a:p>
            <a:endParaRPr lang="en-GB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g_directional_light_colour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XMVectorSet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(0.0f, 1.0f, 0.0f, 0.0f);</a:t>
            </a:r>
          </a:p>
          <a:p>
            <a:endParaRPr lang="en-GB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g_ambient_light_colour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XMVectorSet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0.1f, 0.1f, 0.1f, 1.0f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A3A9A-F176-497A-9E44-5F86B3E0A6F2}"/>
              </a:ext>
            </a:extLst>
          </p:cNvPr>
          <p:cNvSpPr/>
          <p:nvPr/>
        </p:nvSpPr>
        <p:spPr>
          <a:xfrm>
            <a:off x="251518" y="5207603"/>
            <a:ext cx="11087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Ambient light </a:t>
            </a:r>
            <a:r>
              <a:rPr lang="en-US" sz="36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colour</a:t>
            </a:r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is dark grey:</a:t>
            </a:r>
          </a:p>
          <a:p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Courier New" panose="02070309020205020404" pitchFamily="49" charset="0"/>
              </a:rPr>
              <a:t>	r = 0.1f, g = 0.1f, b = 0.1f</a:t>
            </a:r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F69F3C8F-48C7-4888-965C-6E73B1F3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4829"/>
            <a:ext cx="10972800" cy="858705"/>
          </a:xfrm>
        </p:spPr>
        <p:txBody>
          <a:bodyPr>
            <a:normAutofit/>
          </a:bodyPr>
          <a:lstStyle/>
          <a:p>
            <a:r>
              <a:rPr lang="en-GB" dirty="0"/>
              <a:t>Adding Ambient &amp; Directional Light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65FE98-7D96-42CB-8863-18A95C186E71}"/>
              </a:ext>
            </a:extLst>
          </p:cNvPr>
          <p:cNvSpPr txBox="1"/>
          <p:nvPr/>
        </p:nvSpPr>
        <p:spPr>
          <a:xfrm>
            <a:off x="351270" y="1515730"/>
            <a:ext cx="11602429" cy="35394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g_directional_light_shines_from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XMVectorSet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(0.0f, 0.0f, -1.0f, 0.0f);</a:t>
            </a:r>
          </a:p>
          <a:p>
            <a:endParaRPr lang="en-GB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g_directional_light_colour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XMVectorSet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(0.0f, 1.0f, 0.0f, 0.0f);</a:t>
            </a:r>
          </a:p>
          <a:p>
            <a:endParaRPr lang="en-GB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g_ambient_light_colour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XMVectorSet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0.1f, 0.1f, 0.1f, 1.0f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EE1232-4DAC-45D1-8EFC-9EECF6478BB3}"/>
              </a:ext>
            </a:extLst>
          </p:cNvPr>
          <p:cNvSpPr/>
          <p:nvPr/>
        </p:nvSpPr>
        <p:spPr>
          <a:xfrm>
            <a:off x="351270" y="5307356"/>
            <a:ext cx="116024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Keep ambient </a:t>
            </a:r>
            <a:r>
              <a:rPr lang="en-US" sz="36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colour</a:t>
            </a:r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dark to avoid drowning out other light sources</a:t>
            </a:r>
            <a:endParaRPr lang="en-US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399</TotalTime>
  <Words>882</Words>
  <Application>Microsoft Office PowerPoint</Application>
  <PresentationFormat>Widescreen</PresentationFormat>
  <Paragraphs>219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Century Gothic</vt:lpstr>
      <vt:lpstr>Courier New</vt:lpstr>
      <vt:lpstr>Palatino Linotype</vt:lpstr>
      <vt:lpstr>Wingdings</vt:lpstr>
      <vt:lpstr>Wingdings 2</vt:lpstr>
      <vt:lpstr>Presentation on brainstorming</vt:lpstr>
      <vt:lpstr>Lighting – How to</vt:lpstr>
      <vt:lpstr>Creating Ambient &amp; Directional Light</vt:lpstr>
      <vt:lpstr>Creating Ambient &amp; Directional Light</vt:lpstr>
      <vt:lpstr>Adding Ambient &amp; Directional Light</vt:lpstr>
      <vt:lpstr>Adding Ambient &amp; Directional Light</vt:lpstr>
      <vt:lpstr>Adding Ambient &amp; Directional Light</vt:lpstr>
      <vt:lpstr>Adding Ambient &amp; Directional Light</vt:lpstr>
      <vt:lpstr>Adding Ambient &amp; Directional Light</vt:lpstr>
      <vt:lpstr>Adding Ambient &amp; Directional Light</vt:lpstr>
      <vt:lpstr>Adding Ambient &amp; Directional Light</vt:lpstr>
      <vt:lpstr>Adding Ambient &amp; Directional Light</vt:lpstr>
      <vt:lpstr>Adding Ambient &amp; Directional Light</vt:lpstr>
      <vt:lpstr>Adding Ambient &amp; Directional Light</vt:lpstr>
      <vt:lpstr>Adding Ambient &amp; Directional Light</vt:lpstr>
      <vt:lpstr>Adding Ambient &amp; Directional Light</vt:lpstr>
      <vt:lpstr>Adding Ambient &amp; Directional Light</vt:lpstr>
      <vt:lpstr>Adding Ambient &amp; Directional Light</vt:lpstr>
      <vt:lpstr>Adding Ambient &amp; Directional Light</vt:lpstr>
      <vt:lpstr>Adding Ambient &amp; Directional Light</vt:lpstr>
      <vt:lpstr>Lighting the vertices</vt:lpstr>
      <vt:lpstr>Lighting the vertices</vt:lpstr>
      <vt:lpstr>Lighting the vertices</vt:lpstr>
      <vt:lpstr>Lighting the vertices</vt:lpstr>
      <vt:lpstr>Lighting the vertices</vt:lpstr>
      <vt:lpstr>Using Lighting Colour in the Pixel Shader</vt:lpstr>
    </vt:vector>
  </TitlesOfParts>
  <Company>Southampton Solent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Philip Alassad</dc:creator>
  <cp:lastModifiedBy>Philip Alassad</cp:lastModifiedBy>
  <cp:revision>29</cp:revision>
  <dcterms:created xsi:type="dcterms:W3CDTF">2017-09-18T11:48:11Z</dcterms:created>
  <dcterms:modified xsi:type="dcterms:W3CDTF">2017-10-29T14:44:43Z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