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Hierarchical Task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More plans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6872"/>
            <a:ext cx="11732079" cy="4129241"/>
          </a:xfrm>
        </p:spPr>
        <p:txBody>
          <a:bodyPr>
            <a:normAutofit/>
          </a:bodyPr>
          <a:lstStyle/>
          <a:p>
            <a:r>
              <a:rPr lang="en-GB" smtClean="0"/>
              <a:t>Primitive attack </a:t>
            </a:r>
            <a:r>
              <a:rPr lang="en-GB" dirty="0"/>
              <a:t>task</a:t>
            </a:r>
            <a:r>
              <a:rPr lang="en-GB" dirty="0" smtClean="0"/>
              <a:t> with preconditions and effects</a:t>
            </a:r>
            <a:br>
              <a:rPr lang="en-GB" dirty="0" smtClean="0"/>
            </a:br>
            <a:endParaRPr lang="en-GB" dirty="0" smtClean="0"/>
          </a:p>
          <a:p>
            <a:pPr marL="9144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AttackTask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(agent a, enemy e, weapon w)</a:t>
            </a:r>
          </a:p>
          <a:p>
            <a:pPr marL="1371600" lvl="3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Preconditions[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hasweapon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w), Distance(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w.range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isInSightof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e)]</a:t>
            </a:r>
          </a:p>
          <a:p>
            <a:pPr marL="1371600" lvl="3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AttackAction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e, w) // operator</a:t>
            </a:r>
          </a:p>
          <a:p>
            <a:pPr marL="1371600" lvl="3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Effects(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isDead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== true,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w.ammo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1)</a:t>
            </a:r>
          </a:p>
          <a:p>
            <a:pPr marL="1371600" lvl="3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This </a:t>
            </a:r>
            <a:r>
              <a:rPr lang="en-GB" dirty="0"/>
              <a:t>task</a:t>
            </a:r>
            <a:r>
              <a:rPr lang="en-GB" dirty="0" smtClean="0">
                <a:cs typeface="Courier New" panose="02070309020205020404" pitchFamily="49" charset="0"/>
              </a:rPr>
              <a:t> tests to see if we have a weapon, we are in weapon range and can see our enemy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The effect of the </a:t>
            </a:r>
            <a:r>
              <a:rPr lang="en-GB" dirty="0"/>
              <a:t>task</a:t>
            </a:r>
            <a:r>
              <a:rPr lang="en-GB" dirty="0" smtClean="0">
                <a:cs typeface="Courier New" panose="02070309020205020404" pitchFamily="49" charset="0"/>
              </a:rPr>
              <a:t> is to kill the enemy (it’s a big weapon) and reduce the ammo</a:t>
            </a:r>
          </a:p>
          <a:p>
            <a:endParaRPr lang="en-GB" dirty="0" smtClean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3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Task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33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Defeat_Enemy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(agent a, enemy e)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Method 1 [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hasWeapon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true,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isNear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== true]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[Attack(a, e, weapon)]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2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hasWeapon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true,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 ==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e),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Attack(a, e,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weapon)]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3 [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hasWeapon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 == false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GetWeapon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e), Attack(a, e, weapon)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sz="2000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This is a high level task with three methods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Method 1 is the highest priority, it will be tried first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If it’s preconditions cannot be satisfied-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Method 2 will be investigated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Otherwise method 3 will be tried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If none of the methods can be performed, this part of the plan will fail</a:t>
            </a:r>
          </a:p>
        </p:txBody>
      </p:sp>
    </p:spTree>
    <p:extLst>
      <p:ext uri="{BB962C8B-B14F-4D97-AF65-F5344CB8AC3E}">
        <p14:creationId xmlns:p14="http://schemas.microsoft.com/office/powerpoint/2010/main" val="108789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one branch of the plan fails</a:t>
            </a:r>
          </a:p>
          <a:p>
            <a:r>
              <a:rPr lang="en-GB" dirty="0" smtClean="0"/>
              <a:t>The planner backtracks up the tree</a:t>
            </a:r>
          </a:p>
          <a:p>
            <a:r>
              <a:rPr lang="en-GB" dirty="0" smtClean="0"/>
              <a:t>And looks for an alternative plan</a:t>
            </a:r>
          </a:p>
          <a:p>
            <a:r>
              <a:rPr lang="en-GB" dirty="0" smtClean="0"/>
              <a:t>Without exploring the failed branch any further</a:t>
            </a:r>
          </a:p>
          <a:p>
            <a:r>
              <a:rPr lang="en-GB" dirty="0" smtClean="0"/>
              <a:t>This is the secret of the improved performance</a:t>
            </a:r>
          </a:p>
          <a:p>
            <a:r>
              <a:rPr lang="en-GB" dirty="0" smtClean="0"/>
              <a:t>If the entire plan fails, then some sensible default action can be performed</a:t>
            </a:r>
          </a:p>
          <a:p>
            <a:pPr lvl="1"/>
            <a:r>
              <a:rPr lang="en-GB" dirty="0" smtClean="0"/>
              <a:t>Like running away for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3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 path through the tree is successful</a:t>
            </a:r>
          </a:p>
          <a:p>
            <a:pPr lvl="1"/>
            <a:r>
              <a:rPr lang="en-GB" dirty="0" smtClean="0"/>
              <a:t>The primitive tasks are added to an action list</a:t>
            </a:r>
          </a:p>
          <a:p>
            <a:r>
              <a:rPr lang="en-GB" dirty="0" smtClean="0"/>
              <a:t>If a path through the tree satisfies the final goal state</a:t>
            </a:r>
          </a:p>
          <a:p>
            <a:pPr lvl="1"/>
            <a:r>
              <a:rPr lang="en-GB" dirty="0" smtClean="0"/>
              <a:t>E.g. the enemy is dead</a:t>
            </a:r>
          </a:p>
          <a:p>
            <a:pPr lvl="1"/>
            <a:r>
              <a:rPr lang="en-GB" dirty="0" smtClean="0"/>
              <a:t>The action list is returned as the final plan</a:t>
            </a:r>
          </a:p>
          <a:p>
            <a:pPr lvl="1"/>
            <a:r>
              <a:rPr lang="en-GB" dirty="0"/>
              <a:t>This can then be used by the AI </a:t>
            </a:r>
            <a:r>
              <a:rPr lang="en-GB" dirty="0" smtClean="0"/>
              <a:t>agent</a:t>
            </a:r>
          </a:p>
          <a:p>
            <a:r>
              <a:rPr lang="en-GB" dirty="0" smtClean="0"/>
              <a:t>If no plan which reaches the goal state can be found</a:t>
            </a:r>
          </a:p>
          <a:p>
            <a:pPr lvl="1"/>
            <a:r>
              <a:rPr lang="en-GB" dirty="0" smtClean="0"/>
              <a:t>Return an empty plan</a:t>
            </a:r>
          </a:p>
        </p:txBody>
      </p:sp>
    </p:spTree>
    <p:extLst>
      <p:ext uri="{BB962C8B-B14F-4D97-AF65-F5344CB8AC3E}">
        <p14:creationId xmlns:p14="http://schemas.microsoft.com/office/powerpoint/2010/main" val="106157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Pseudocode For The 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65564"/>
            <a:ext cx="11027265" cy="47924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lan(goal state)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working world state == goal state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action list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 first branch of tree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primitive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preconditions satisfied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add task to action list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update working world state with effects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fail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each method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preconditions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satisfied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plan(goal state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6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And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Faster than GOAP</a:t>
            </a:r>
          </a:p>
          <a:p>
            <a:pPr lvl="1"/>
            <a:r>
              <a:rPr lang="en-GB" dirty="0" smtClean="0"/>
              <a:t>More controllable</a:t>
            </a:r>
          </a:p>
          <a:p>
            <a:pPr lvl="2"/>
            <a:r>
              <a:rPr lang="en-GB" dirty="0" smtClean="0"/>
              <a:t>Trees are hand designed</a:t>
            </a:r>
          </a:p>
          <a:p>
            <a:pPr lvl="1"/>
            <a:r>
              <a:rPr lang="en-GB" dirty="0" smtClean="0"/>
              <a:t>More expressive than GOAP</a:t>
            </a:r>
          </a:p>
          <a:p>
            <a:pPr lvl="2"/>
            <a:r>
              <a:rPr lang="en-GB" dirty="0" smtClean="0"/>
              <a:t>Complex plans can be described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Planners still performance intensive</a:t>
            </a:r>
          </a:p>
          <a:p>
            <a:pPr lvl="1"/>
            <a:r>
              <a:rPr lang="en-GB" dirty="0" smtClean="0"/>
              <a:t>Hand design of tree can lead to design errors</a:t>
            </a:r>
          </a:p>
          <a:p>
            <a:pPr lvl="1"/>
            <a:r>
              <a:rPr lang="en-GB" dirty="0" smtClean="0"/>
              <a:t>Complex to design tree</a:t>
            </a:r>
          </a:p>
        </p:txBody>
      </p:sp>
    </p:spTree>
    <p:extLst>
      <p:ext uri="{BB962C8B-B14F-4D97-AF65-F5344CB8AC3E}">
        <p14:creationId xmlns:p14="http://schemas.microsoft.com/office/powerpoint/2010/main" val="365300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debate about planners in general</a:t>
            </a:r>
          </a:p>
          <a:p>
            <a:pPr lvl="1"/>
            <a:r>
              <a:rPr lang="en-GB" dirty="0" smtClean="0"/>
              <a:t>Often difficult to implement</a:t>
            </a:r>
          </a:p>
          <a:p>
            <a:pPr lvl="1"/>
            <a:r>
              <a:rPr lang="en-GB" dirty="0" smtClean="0"/>
              <a:t>Performance costs</a:t>
            </a:r>
          </a:p>
          <a:p>
            <a:pPr lvl="1"/>
            <a:r>
              <a:rPr lang="en-GB" dirty="0" smtClean="0"/>
              <a:t>Benefits not always obvious</a:t>
            </a:r>
          </a:p>
          <a:p>
            <a:r>
              <a:rPr lang="en-GB" dirty="0" smtClean="0"/>
              <a:t>Tend to be better for large open worlds</a:t>
            </a:r>
          </a:p>
          <a:p>
            <a:pPr lvl="1"/>
            <a:r>
              <a:rPr lang="en-GB" dirty="0" smtClean="0"/>
              <a:t>Many possible situations for AI to deal with</a:t>
            </a:r>
          </a:p>
          <a:p>
            <a:pPr lvl="1"/>
            <a:r>
              <a:rPr lang="en-GB" dirty="0" smtClean="0"/>
              <a:t>Hard to predict player actions makes scripting a problem</a:t>
            </a:r>
          </a:p>
          <a:p>
            <a:r>
              <a:rPr lang="en-GB" dirty="0" smtClean="0"/>
              <a:t>In small constrained game world</a:t>
            </a:r>
          </a:p>
          <a:p>
            <a:pPr lvl="1"/>
            <a:r>
              <a:rPr lang="en-GB" dirty="0" smtClean="0"/>
              <a:t>Simpler AI e.g. state machines or behaviour trees are better</a:t>
            </a:r>
          </a:p>
        </p:txBody>
      </p:sp>
    </p:spTree>
    <p:extLst>
      <p:ext uri="{BB962C8B-B14F-4D97-AF65-F5344CB8AC3E}">
        <p14:creationId xmlns:p14="http://schemas.microsoft.com/office/powerpoint/2010/main" val="3649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 GOAP planning</a:t>
            </a:r>
          </a:p>
          <a:p>
            <a:r>
              <a:rPr lang="en-GB" dirty="0" smtClean="0"/>
              <a:t>Uses graph search</a:t>
            </a:r>
          </a:p>
          <a:p>
            <a:r>
              <a:rPr lang="en-GB" dirty="0" smtClean="0"/>
              <a:t>But graph search is slow</a:t>
            </a:r>
          </a:p>
          <a:p>
            <a:pPr lvl="1"/>
            <a:r>
              <a:rPr lang="en-GB" dirty="0" smtClean="0"/>
              <a:t>All nodes have to be searched</a:t>
            </a:r>
          </a:p>
          <a:p>
            <a:pPr lvl="1"/>
            <a:r>
              <a:rPr lang="en-GB" dirty="0" smtClean="0"/>
              <a:t>Pruning the search is hard</a:t>
            </a:r>
          </a:p>
          <a:p>
            <a:r>
              <a:rPr lang="en-GB" dirty="0" smtClean="0"/>
              <a:t>Not great for real time processing</a:t>
            </a:r>
          </a:p>
          <a:p>
            <a:r>
              <a:rPr lang="en-GB" dirty="0" smtClean="0"/>
              <a:t>There are other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28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Tree data structure</a:t>
            </a:r>
          </a:p>
          <a:p>
            <a:pPr lvl="1"/>
            <a:r>
              <a:rPr lang="en-GB" dirty="0" smtClean="0"/>
              <a:t>Used by decision trees and behaviour trees</a:t>
            </a:r>
          </a:p>
          <a:p>
            <a:r>
              <a:rPr lang="en-GB" dirty="0" smtClean="0"/>
              <a:t>Search can be fast as entire branches can be pruned</a:t>
            </a:r>
          </a:p>
          <a:p>
            <a:pPr lvl="1"/>
            <a:r>
              <a:rPr lang="en-GB" dirty="0" smtClean="0"/>
              <a:t>E.g. decision tree prunes subtrees every time a decision is made</a:t>
            </a:r>
          </a:p>
          <a:p>
            <a:pPr lvl="1"/>
            <a:r>
              <a:rPr lang="en-GB" dirty="0" smtClean="0"/>
              <a:t>Means search only continues down productive paths</a:t>
            </a:r>
          </a:p>
          <a:p>
            <a:r>
              <a:rPr lang="en-GB" dirty="0" smtClean="0"/>
              <a:t>Tree search can also be applied to planning</a:t>
            </a:r>
          </a:p>
          <a:p>
            <a:pPr lvl="1"/>
            <a:r>
              <a:rPr lang="en-GB" dirty="0" smtClean="0"/>
              <a:t>Planning can be thought of as a hierarchical structure</a:t>
            </a:r>
          </a:p>
          <a:p>
            <a:pPr lvl="1"/>
            <a:r>
              <a:rPr lang="en-GB" dirty="0" smtClean="0"/>
              <a:t>High level actions at the top</a:t>
            </a:r>
          </a:p>
          <a:p>
            <a:pPr lvl="1"/>
            <a:r>
              <a:rPr lang="en-GB" dirty="0" smtClean="0"/>
              <a:t>Each high level action consists of several lower level actions</a:t>
            </a:r>
          </a:p>
          <a:p>
            <a:pPr lvl="1"/>
            <a:r>
              <a:rPr lang="en-GB" dirty="0" smtClean="0"/>
              <a:t>Search the tree for a sequence of lower level actions which can be performed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14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Task Networks (HTNs)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Tree based planning architecture</a:t>
            </a:r>
          </a:p>
          <a:p>
            <a:r>
              <a:rPr lang="en-GB" dirty="0" smtClean="0"/>
              <a:t>Works more like the way humans plan</a:t>
            </a:r>
          </a:p>
          <a:p>
            <a:r>
              <a:rPr lang="en-GB" dirty="0" smtClean="0"/>
              <a:t>Only consider high level tasks/actions first</a:t>
            </a:r>
          </a:p>
          <a:p>
            <a:pPr lvl="1"/>
            <a:r>
              <a:rPr lang="en-GB" dirty="0" smtClean="0"/>
              <a:t>E.g. go to airport</a:t>
            </a:r>
          </a:p>
          <a:p>
            <a:r>
              <a:rPr lang="en-GB" dirty="0" smtClean="0"/>
              <a:t>If that task can be performed</a:t>
            </a:r>
          </a:p>
          <a:p>
            <a:pPr lvl="1"/>
            <a:r>
              <a:rPr lang="en-GB" dirty="0" smtClean="0"/>
              <a:t>Only then consider what sub-</a:t>
            </a:r>
            <a:r>
              <a:rPr lang="en-GB" dirty="0"/>
              <a:t>task</a:t>
            </a:r>
            <a:r>
              <a:rPr lang="en-GB" dirty="0" smtClean="0"/>
              <a:t>s we need to perform to perform the high level task</a:t>
            </a:r>
          </a:p>
          <a:p>
            <a:pPr lvl="1"/>
            <a:r>
              <a:rPr lang="en-GB" dirty="0" smtClean="0"/>
              <a:t>E.g. get the bus or get a taxi</a:t>
            </a:r>
          </a:p>
          <a:p>
            <a:pPr lvl="1"/>
            <a:r>
              <a:rPr lang="en-GB" dirty="0" smtClean="0"/>
              <a:t>If high level action cannot be performed</a:t>
            </a:r>
          </a:p>
          <a:p>
            <a:pPr lvl="2"/>
            <a:r>
              <a:rPr lang="en-GB" dirty="0" smtClean="0"/>
              <a:t>Don’t consider any of the sub-tasks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0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HTN Example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73" y="2336800"/>
            <a:ext cx="5237430" cy="3598863"/>
          </a:xfrm>
        </p:spPr>
      </p:pic>
      <p:sp>
        <p:nvSpPr>
          <p:cNvPr id="7" name="TextBox 6"/>
          <p:cNvSpPr txBox="1"/>
          <p:nvPr/>
        </p:nvSpPr>
        <p:spPr>
          <a:xfrm>
            <a:off x="3167743" y="5935663"/>
            <a:ext cx="484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https://www.computer.org/csdl/mags/ex/2005/02/x2034-abs.html</a:t>
            </a:r>
          </a:p>
        </p:txBody>
      </p:sp>
    </p:spTree>
    <p:extLst>
      <p:ext uri="{BB962C8B-B14F-4D97-AF65-F5344CB8AC3E}">
        <p14:creationId xmlns:p14="http://schemas.microsoft.com/office/powerpoint/2010/main" val="256167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Tasks and Primitives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Two types of tasks</a:t>
            </a:r>
          </a:p>
          <a:p>
            <a:r>
              <a:rPr lang="en-GB" i="1" dirty="0" smtClean="0"/>
              <a:t>High level tasks</a:t>
            </a:r>
          </a:p>
          <a:p>
            <a:pPr lvl="1"/>
            <a:r>
              <a:rPr lang="en-GB" dirty="0" smtClean="0"/>
              <a:t>Also sometimes called </a:t>
            </a:r>
            <a:r>
              <a:rPr lang="en-GB" i="1" dirty="0" smtClean="0"/>
              <a:t>compound tasks</a:t>
            </a:r>
            <a:endParaRPr lang="en-GB" dirty="0" smtClean="0"/>
          </a:p>
          <a:p>
            <a:pPr lvl="1"/>
            <a:r>
              <a:rPr lang="en-GB" dirty="0" smtClean="0"/>
              <a:t>Where the hierarchical aspect comes from</a:t>
            </a:r>
          </a:p>
          <a:p>
            <a:pPr lvl="1"/>
            <a:r>
              <a:rPr lang="en-GB" dirty="0" smtClean="0"/>
              <a:t>Cannot themselves be performed</a:t>
            </a:r>
          </a:p>
          <a:p>
            <a:pPr lvl="1"/>
            <a:r>
              <a:rPr lang="en-GB" dirty="0" smtClean="0"/>
              <a:t>Always decompose into a set of </a:t>
            </a:r>
            <a:r>
              <a:rPr lang="en-GB" i="1" dirty="0" smtClean="0"/>
              <a:t>methods</a:t>
            </a:r>
          </a:p>
          <a:p>
            <a:pPr lvl="2"/>
            <a:r>
              <a:rPr lang="en-GB" dirty="0" smtClean="0"/>
              <a:t>Set of preconditions and sub-tasks, </a:t>
            </a:r>
            <a:r>
              <a:rPr lang="en-GB" dirty="0"/>
              <a:t>high level </a:t>
            </a:r>
            <a:r>
              <a:rPr lang="en-GB" dirty="0" smtClean="0"/>
              <a:t>or </a:t>
            </a:r>
            <a:r>
              <a:rPr lang="en-GB" dirty="0"/>
              <a:t>primitive </a:t>
            </a:r>
            <a:endParaRPr lang="en-GB" dirty="0" smtClean="0"/>
          </a:p>
          <a:p>
            <a:pPr lvl="2"/>
            <a:r>
              <a:rPr lang="en-GB" dirty="0" smtClean="0"/>
              <a:t>Can be thought of as different ways to accomplish the task</a:t>
            </a:r>
          </a:p>
          <a:p>
            <a:r>
              <a:rPr lang="en-GB" i="1" dirty="0" smtClean="0"/>
              <a:t>Primitive tasks</a:t>
            </a:r>
            <a:r>
              <a:rPr lang="en-GB" dirty="0" smtClean="0"/>
              <a:t>, effectively the same as actions</a:t>
            </a:r>
            <a:endParaRPr lang="en-GB" i="1" dirty="0" smtClean="0"/>
          </a:p>
          <a:p>
            <a:pPr lvl="1"/>
            <a:r>
              <a:rPr lang="en-GB" dirty="0" smtClean="0"/>
              <a:t>Sometimes called </a:t>
            </a:r>
            <a:r>
              <a:rPr lang="en-GB" i="1" dirty="0" smtClean="0"/>
              <a:t>operators</a:t>
            </a:r>
            <a:endParaRPr lang="en-GB" dirty="0" smtClean="0"/>
          </a:p>
          <a:p>
            <a:pPr lvl="1"/>
            <a:r>
              <a:rPr lang="en-GB" dirty="0" smtClean="0"/>
              <a:t>Can be performed</a:t>
            </a:r>
          </a:p>
          <a:p>
            <a:pPr lvl="1"/>
            <a:r>
              <a:rPr lang="en-GB" dirty="0" smtClean="0"/>
              <a:t>Lowest level of task</a:t>
            </a:r>
          </a:p>
          <a:p>
            <a:pPr lvl="1"/>
            <a:r>
              <a:rPr lang="en-GB" dirty="0" smtClean="0"/>
              <a:t>Does not decompose into simpler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9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38" y="2750344"/>
            <a:ext cx="7124700" cy="2771775"/>
          </a:xfrm>
        </p:spPr>
      </p:pic>
      <p:sp>
        <p:nvSpPr>
          <p:cNvPr id="5" name="TextBox 4"/>
          <p:cNvSpPr txBox="1"/>
          <p:nvPr/>
        </p:nvSpPr>
        <p:spPr>
          <a:xfrm>
            <a:off x="4024190" y="5522119"/>
            <a:ext cx="292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http://sweeper.egloos.com/m/2641419</a:t>
            </a:r>
          </a:p>
        </p:txBody>
      </p:sp>
    </p:spTree>
    <p:extLst>
      <p:ext uri="{BB962C8B-B14F-4D97-AF65-F5344CB8AC3E}">
        <p14:creationId xmlns:p14="http://schemas.microsoft.com/office/powerpoint/2010/main" val="90777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World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Like GOAP we still need to monitor world state</a:t>
            </a:r>
          </a:p>
          <a:p>
            <a:r>
              <a:rPr lang="en-GB" dirty="0" smtClean="0"/>
              <a:t>This tracks whether can perform </a:t>
            </a:r>
            <a:r>
              <a:rPr lang="en-GB" dirty="0"/>
              <a:t>task</a:t>
            </a:r>
            <a:r>
              <a:rPr lang="en-GB" dirty="0" smtClean="0"/>
              <a:t>s</a:t>
            </a:r>
          </a:p>
          <a:p>
            <a:r>
              <a:rPr lang="en-GB" dirty="0" smtClean="0"/>
              <a:t>Tracks what effect the </a:t>
            </a:r>
            <a:r>
              <a:rPr lang="en-GB" dirty="0"/>
              <a:t>task</a:t>
            </a:r>
            <a:r>
              <a:rPr lang="en-GB" dirty="0" smtClean="0"/>
              <a:t> will have</a:t>
            </a:r>
          </a:p>
          <a:p>
            <a:r>
              <a:rPr lang="en-GB" dirty="0" smtClean="0"/>
              <a:t>Like GOAP, choice of representation is vital</a:t>
            </a:r>
          </a:p>
          <a:p>
            <a:pPr lvl="1"/>
            <a:r>
              <a:rPr lang="en-GB" dirty="0" smtClean="0"/>
              <a:t>Can be Boolean</a:t>
            </a:r>
          </a:p>
          <a:p>
            <a:pPr lvl="1"/>
            <a:r>
              <a:rPr lang="en-GB" dirty="0" smtClean="0"/>
              <a:t>Or something that can evaluate to Boolean</a:t>
            </a:r>
          </a:p>
          <a:p>
            <a:pPr lvl="2"/>
            <a:r>
              <a:rPr lang="en-GB" dirty="0" smtClean="0"/>
              <a:t>E.g. health &gt; 100</a:t>
            </a:r>
          </a:p>
          <a:p>
            <a:pPr lvl="1"/>
            <a:r>
              <a:rPr lang="en-GB" dirty="0" smtClean="0"/>
              <a:t>May also be </a:t>
            </a:r>
            <a:r>
              <a:rPr lang="en-GB" dirty="0" err="1" smtClean="0"/>
              <a:t>struct</a:t>
            </a:r>
            <a:r>
              <a:rPr lang="en-GB" dirty="0" smtClean="0"/>
              <a:t> with multiple components e.g. weapon type</a:t>
            </a:r>
          </a:p>
          <a:p>
            <a:r>
              <a:rPr lang="en-GB" dirty="0" smtClean="0"/>
              <a:t>As the planner will make changes</a:t>
            </a:r>
          </a:p>
          <a:p>
            <a:pPr lvl="1"/>
            <a:r>
              <a:rPr lang="en-GB" dirty="0" smtClean="0"/>
              <a:t>Usual to make working copy of world state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3655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Preconditions </a:t>
            </a:r>
            <a:r>
              <a:rPr lang="en-GB" dirty="0"/>
              <a:t>A</a:t>
            </a:r>
            <a:r>
              <a:rPr lang="en-GB" dirty="0" smtClean="0"/>
              <a:t>nd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order for an </a:t>
            </a:r>
            <a:r>
              <a:rPr lang="en-GB" dirty="0"/>
              <a:t>task</a:t>
            </a:r>
            <a:r>
              <a:rPr lang="en-GB" dirty="0" smtClean="0"/>
              <a:t>, whether high level or primitive, to be considered in a plan it must satisfy </a:t>
            </a:r>
            <a:r>
              <a:rPr lang="en-GB" i="1" dirty="0" smtClean="0"/>
              <a:t>preconditions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task</a:t>
            </a:r>
            <a:r>
              <a:rPr lang="en-GB" dirty="0" smtClean="0"/>
              <a:t> has a list of preconditions associated with it</a:t>
            </a:r>
          </a:p>
          <a:p>
            <a:pPr lvl="1"/>
            <a:r>
              <a:rPr lang="en-GB" dirty="0" smtClean="0"/>
              <a:t>These are checked against world state</a:t>
            </a:r>
          </a:p>
          <a:p>
            <a:pPr lvl="2"/>
            <a:r>
              <a:rPr lang="en-GB" dirty="0" smtClean="0"/>
              <a:t>Therefore must have same representation</a:t>
            </a:r>
          </a:p>
          <a:p>
            <a:r>
              <a:rPr lang="en-GB" dirty="0" smtClean="0"/>
              <a:t>An action will also have </a:t>
            </a:r>
            <a:r>
              <a:rPr lang="en-GB" i="1" dirty="0" smtClean="0"/>
              <a:t>effects</a:t>
            </a:r>
            <a:endParaRPr lang="en-GB" dirty="0" smtClean="0"/>
          </a:p>
          <a:p>
            <a:pPr lvl="1"/>
            <a:r>
              <a:rPr lang="en-GB" dirty="0" smtClean="0"/>
              <a:t>These are changes to the world state made by an </a:t>
            </a:r>
            <a:r>
              <a:rPr lang="en-GB" dirty="0"/>
              <a:t>task</a:t>
            </a:r>
            <a:endParaRPr lang="en-GB" dirty="0" smtClean="0"/>
          </a:p>
          <a:p>
            <a:pPr lvl="2"/>
            <a:r>
              <a:rPr lang="en-GB" dirty="0" smtClean="0"/>
              <a:t>E.g. distance to enemy changes</a:t>
            </a:r>
          </a:p>
          <a:p>
            <a:pPr lvl="1"/>
            <a:r>
              <a:rPr lang="en-GB" dirty="0" smtClean="0"/>
              <a:t>May affect precondition of another </a:t>
            </a:r>
            <a:r>
              <a:rPr lang="en-GB" dirty="0"/>
              <a:t>task</a:t>
            </a:r>
            <a:endParaRPr lang="en-GB" dirty="0" smtClean="0"/>
          </a:p>
          <a:p>
            <a:pPr lvl="1"/>
            <a:r>
              <a:rPr lang="en-GB" dirty="0" smtClean="0"/>
              <a:t>Therefore affects evolution of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0692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527</TotalTime>
  <Words>690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Trebuchet MS</vt:lpstr>
      <vt:lpstr>Berlin</vt:lpstr>
      <vt:lpstr>Hierarchical Task Networks</vt:lpstr>
      <vt:lpstr>Search Problem</vt:lpstr>
      <vt:lpstr>Tree Search</vt:lpstr>
      <vt:lpstr>Hierarchical Task Networks (HTNs)</vt:lpstr>
      <vt:lpstr>HTN Example</vt:lpstr>
      <vt:lpstr>High Level Tasks and Primitives</vt:lpstr>
      <vt:lpstr>Example</vt:lpstr>
      <vt:lpstr>World State</vt:lpstr>
      <vt:lpstr>Preconditions And Effects</vt:lpstr>
      <vt:lpstr>Example</vt:lpstr>
      <vt:lpstr>High Level Task Example</vt:lpstr>
      <vt:lpstr>Backtracking</vt:lpstr>
      <vt:lpstr>The Plan</vt:lpstr>
      <vt:lpstr>Pseudocode For The Planner</vt:lpstr>
      <vt:lpstr>Advantages And Disadvantages</vt:lpstr>
      <vt:lpstr>Last Notes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Bennett</dc:creator>
  <cp:lastModifiedBy>Mark Bennett</cp:lastModifiedBy>
  <cp:revision>89</cp:revision>
  <dcterms:created xsi:type="dcterms:W3CDTF">2016-12-12T10:19:38Z</dcterms:created>
  <dcterms:modified xsi:type="dcterms:W3CDTF">2016-12-13T13:20:44Z</dcterms:modified>
</cp:coreProperties>
</file>