
<file path=[Content_Types].xml><?xml version="1.0" encoding="utf-8"?>
<Types xmlns="http://schemas.openxmlformats.org/package/2006/content-types">
  <Default Extension="png" ContentType="image/png"/>
  <Default Extension="emf" ContentType="image/x-emf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moran" initials="jm" lastIdx="1" clrIdx="0">
    <p:extLst>
      <p:ext uri="{19B8F6BF-5375-455C-9EA6-DF929625EA0E}">
        <p15:presenceInfo xmlns:p15="http://schemas.microsoft.com/office/powerpoint/2012/main" userId="9e04013268ef5d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390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6139C-AEBC-44A9-926C-43966503E9B1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4FF48-E28D-479A-B7F4-15F5FF5D0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13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slide details the references used in this presentation, thank-you for watching this presentation.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DA2A1-2BCF-4A5E-8B0A-ADB10B89E9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6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7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4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3796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52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7163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42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3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3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8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4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1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0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1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6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5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4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69E40-0DCE-4227-8722-F8B472ECA163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3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hyperlink" Target="https://msdn.microsoft.com/en-us/library/ff649643.aspx" TargetMode="External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1640-271C-428B-866A-E2946FB45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6935" y="101600"/>
            <a:ext cx="9398130" cy="3875313"/>
          </a:xfrm>
        </p:spPr>
        <p:txBody>
          <a:bodyPr>
            <a:noAutofit/>
          </a:bodyPr>
          <a:lstStyle/>
          <a:p>
            <a:r>
              <a:rPr lang="en-GB" sz="8800" dirty="0"/>
              <a:t>Model View Controller (MVC) Design Pattern</a:t>
            </a:r>
            <a:endParaRPr lang="en-US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A7687-75C9-4772-8BC3-52D82B1D4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4565" y="5218140"/>
            <a:ext cx="5062870" cy="757147"/>
          </a:xfrm>
        </p:spPr>
        <p:txBody>
          <a:bodyPr>
            <a:normAutofit lnSpcReduction="10000"/>
          </a:bodyPr>
          <a:lstStyle/>
          <a:p>
            <a:r>
              <a:rPr lang="en-GB" sz="4800" dirty="0"/>
              <a:t>By James Moran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0135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1640-271C-428B-866A-E2946FB4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989" y="493352"/>
            <a:ext cx="7270021" cy="906852"/>
          </a:xfrm>
        </p:spPr>
        <p:txBody>
          <a:bodyPr>
            <a:noAutofit/>
          </a:bodyPr>
          <a:lstStyle/>
          <a:p>
            <a:r>
              <a:rPr lang="en-GB" sz="5400" dirty="0"/>
              <a:t>What is the MVC?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A7687-75C9-4772-8BC3-52D82B1D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179" y="1400204"/>
            <a:ext cx="3765640" cy="2794425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GB" sz="2800" dirty="0"/>
              <a:t>MVC Overview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GB" sz="2800" dirty="0"/>
              <a:t>Model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GB" sz="2800" dirty="0"/>
              <a:t>View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GB" sz="2800" dirty="0"/>
              <a:t>Controller</a:t>
            </a:r>
          </a:p>
          <a:p>
            <a:pPr marL="0" indent="0">
              <a:buClrTx/>
              <a:buNone/>
            </a:pPr>
            <a:r>
              <a:rPr lang="en-GB" sz="2800" dirty="0"/>
              <a:t>(Microsoft, © 2018a)</a:t>
            </a:r>
            <a:endParaRPr lang="en-US" sz="28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F1F16E-EDAD-4CC2-9B12-CF345FF41CA9}"/>
              </a:ext>
            </a:extLst>
          </p:cNvPr>
          <p:cNvSpPr txBox="1">
            <a:spLocks/>
          </p:cNvSpPr>
          <p:nvPr/>
        </p:nvSpPr>
        <p:spPr>
          <a:xfrm>
            <a:off x="8450447" y="4770988"/>
            <a:ext cx="2561125" cy="1070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en-GB" dirty="0"/>
              <a:t>MVC Class Structure Diagram</a:t>
            </a:r>
          </a:p>
          <a:p>
            <a:pPr marL="0" indent="0">
              <a:buClrTx/>
              <a:buNone/>
            </a:pPr>
            <a:r>
              <a:rPr lang="en-GB" dirty="0"/>
              <a:t>(Microsoft, © 2018b)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AE2920-59FD-4FDC-B08E-6F1FA25BE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819" y="4194629"/>
            <a:ext cx="4446361" cy="222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52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1640-271C-428B-866A-E2946FB4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989" y="493352"/>
            <a:ext cx="9201622" cy="906852"/>
          </a:xfrm>
        </p:spPr>
        <p:txBody>
          <a:bodyPr>
            <a:noAutofit/>
          </a:bodyPr>
          <a:lstStyle/>
          <a:p>
            <a:r>
              <a:rPr lang="en-GB" sz="5400" dirty="0"/>
              <a:t>Example Usage (Text Form)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A7687-75C9-4772-8BC3-52D82B1D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989" y="1400204"/>
            <a:ext cx="8915400" cy="1808217"/>
          </a:xfrm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GB" sz="2800" dirty="0"/>
              <a:t>Here is an example for Use-Cases, in the context of the Game Café Project (using a table found in ‘Use Case Examples—Effective Samples and Tips’, by Darren Levy (2014d), as a template):</a:t>
            </a:r>
          </a:p>
          <a:p>
            <a:pPr marL="0" indent="0">
              <a:buClrTx/>
              <a:buNone/>
            </a:pPr>
            <a:endParaRPr lang="en-US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88F765-0A16-40B9-ABD5-3EEF12E3D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233047"/>
              </p:ext>
            </p:extLst>
          </p:nvPr>
        </p:nvGraphicFramePr>
        <p:xfrm>
          <a:off x="1636295" y="3429000"/>
          <a:ext cx="10218820" cy="32886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2772">
                  <a:extLst>
                    <a:ext uri="{9D8B030D-6E8A-4147-A177-3AD203B41FA5}">
                      <a16:colId xmlns:a16="http://schemas.microsoft.com/office/drawing/2014/main" val="1866786518"/>
                    </a:ext>
                  </a:extLst>
                </a:gridCol>
                <a:gridCol w="1702772">
                  <a:extLst>
                    <a:ext uri="{9D8B030D-6E8A-4147-A177-3AD203B41FA5}">
                      <a16:colId xmlns:a16="http://schemas.microsoft.com/office/drawing/2014/main" val="4140837633"/>
                    </a:ext>
                  </a:extLst>
                </a:gridCol>
                <a:gridCol w="1702772">
                  <a:extLst>
                    <a:ext uri="{9D8B030D-6E8A-4147-A177-3AD203B41FA5}">
                      <a16:colId xmlns:a16="http://schemas.microsoft.com/office/drawing/2014/main" val="759475018"/>
                    </a:ext>
                  </a:extLst>
                </a:gridCol>
                <a:gridCol w="1702772">
                  <a:extLst>
                    <a:ext uri="{9D8B030D-6E8A-4147-A177-3AD203B41FA5}">
                      <a16:colId xmlns:a16="http://schemas.microsoft.com/office/drawing/2014/main" val="3922114715"/>
                    </a:ext>
                  </a:extLst>
                </a:gridCol>
                <a:gridCol w="1703866">
                  <a:extLst>
                    <a:ext uri="{9D8B030D-6E8A-4147-A177-3AD203B41FA5}">
                      <a16:colId xmlns:a16="http://schemas.microsoft.com/office/drawing/2014/main" val="1971739551"/>
                    </a:ext>
                  </a:extLst>
                </a:gridCol>
                <a:gridCol w="1703866">
                  <a:extLst>
                    <a:ext uri="{9D8B030D-6E8A-4147-A177-3AD203B41FA5}">
                      <a16:colId xmlns:a16="http://schemas.microsoft.com/office/drawing/2014/main" val="45839139"/>
                    </a:ext>
                  </a:extLst>
                </a:gridCol>
              </a:tblGrid>
              <a:tr h="2055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Use Case ID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Use Case Name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Primary Actor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Scope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Complexity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Priority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34216676"/>
                  </a:ext>
                </a:extLst>
              </a:tr>
              <a:tr h="3083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Make a Booking for Myself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Medium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1153377183"/>
                  </a:ext>
                </a:extLst>
              </a:tr>
              <a:tr h="3083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Make a Booking for a Non-Member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Medium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1418513117"/>
                  </a:ext>
                </a:extLst>
              </a:tr>
              <a:tr h="3083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Get Ticket for an eSports Event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Medium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1836965834"/>
                  </a:ext>
                </a:extLst>
              </a:tr>
              <a:tr h="4110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Manage Current Booking Information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Staff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High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2409547349"/>
                  </a:ext>
                </a:extLst>
              </a:tr>
              <a:tr h="3083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Manage Membership Information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Staff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High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3353161836"/>
                  </a:ext>
                </a:extLst>
              </a:tr>
              <a:tr h="3083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Manage eSports Events Information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Staff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High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3804550786"/>
                  </a:ext>
                </a:extLst>
              </a:tr>
              <a:tr h="4110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Manage Hardware and Software information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Staff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High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2717625454"/>
                  </a:ext>
                </a:extLst>
              </a:tr>
              <a:tr h="3083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Associate Bookings with Members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Staff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High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4273262685"/>
                  </a:ext>
                </a:extLst>
              </a:tr>
              <a:tr h="4110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9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Associate eSports Event Tickets with Members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Staff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High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3141040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372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1640-271C-428B-866A-E2946FB4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831" y="493352"/>
            <a:ext cx="9361715" cy="906852"/>
          </a:xfrm>
        </p:spPr>
        <p:txBody>
          <a:bodyPr>
            <a:noAutofit/>
          </a:bodyPr>
          <a:lstStyle/>
          <a:p>
            <a:r>
              <a:rPr lang="en-GB" sz="4800" dirty="0"/>
              <a:t>Example Usage (UML Diagram)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A7687-75C9-4772-8BC3-52D82B1D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989" y="1400204"/>
            <a:ext cx="8915400" cy="906852"/>
          </a:xfrm>
        </p:spPr>
        <p:txBody>
          <a:bodyPr>
            <a:normAutofit lnSpcReduction="10000"/>
          </a:bodyPr>
          <a:lstStyle/>
          <a:p>
            <a:pPr marL="0" indent="0">
              <a:buClrTx/>
              <a:buNone/>
            </a:pPr>
            <a:r>
              <a:rPr lang="en-GB" sz="2800" dirty="0"/>
              <a:t>Usage as a UML Use-Case Diagram for the Game Café, is shown below: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1D553E-EABB-48E1-A2BF-89D1CBDEC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56" y="2731747"/>
            <a:ext cx="11016887" cy="363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1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1640-271C-428B-866A-E2946FB4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4" y="281006"/>
            <a:ext cx="9932669" cy="2238395"/>
          </a:xfrm>
        </p:spPr>
        <p:txBody>
          <a:bodyPr>
            <a:noAutofit/>
          </a:bodyPr>
          <a:lstStyle/>
          <a:p>
            <a:r>
              <a:rPr lang="en-GB" sz="4800" dirty="0"/>
              <a:t>Advantages and Disadvantages of the MVC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A7687-75C9-4772-8BC3-52D82B1D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719517"/>
            <a:ext cx="8915400" cy="5015112"/>
          </a:xfrm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GB" sz="2800" b="1" dirty="0"/>
              <a:t>Advantages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GB" sz="2800" dirty="0"/>
              <a:t>User-centred technique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GB" sz="2800" dirty="0"/>
              <a:t>Easy to understand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GB" sz="2800" dirty="0"/>
              <a:t>Objective Method for Project Tracking</a:t>
            </a:r>
          </a:p>
          <a:p>
            <a:pPr marL="0" indent="0">
              <a:buClrTx/>
              <a:buNone/>
            </a:pPr>
            <a:r>
              <a:rPr lang="en-GB" sz="2800" b="1" dirty="0"/>
              <a:t>D</a:t>
            </a:r>
            <a:r>
              <a:rPr lang="en-US" sz="2800" b="1" dirty="0" err="1"/>
              <a:t>isadvantages</a:t>
            </a:r>
            <a:endParaRPr lang="en-US" sz="2800" b="1" dirty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GB" sz="2800" dirty="0"/>
              <a:t>Potential Redundant Classes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GB" sz="2800" dirty="0"/>
              <a:t>Different Paradigm to Object-Model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GB" sz="2800" dirty="0"/>
              <a:t>Poor Scalability </a:t>
            </a:r>
          </a:p>
          <a:p>
            <a:pPr marL="0" indent="0">
              <a:buClrTx/>
              <a:buNone/>
            </a:pPr>
            <a:r>
              <a:rPr lang="en-GB" sz="2800" dirty="0"/>
              <a:t>(Donald G. </a:t>
            </a:r>
            <a:r>
              <a:rPr lang="en-GB" sz="2800" dirty="0" err="1"/>
              <a:t>Firesmith</a:t>
            </a:r>
            <a:r>
              <a:rPr lang="en-GB" sz="2800" dirty="0"/>
              <a:t>, 2004)</a:t>
            </a:r>
          </a:p>
        </p:txBody>
      </p:sp>
    </p:spTree>
    <p:extLst>
      <p:ext uri="{BB962C8B-B14F-4D97-AF65-F5344CB8AC3E}">
        <p14:creationId xmlns:p14="http://schemas.microsoft.com/office/powerpoint/2010/main" val="239274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C952-E25A-4634-A82D-7FBFC475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291" y="108858"/>
            <a:ext cx="3637417" cy="863600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D5CBC-ECEF-4099-AD9B-DB877F05A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8313" y="1015255"/>
            <a:ext cx="8911687" cy="56903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Clr>
                <a:srgbClr val="000000"/>
              </a:buClr>
              <a:buNone/>
            </a:pPr>
            <a:r>
              <a:rPr lang="en-GB" sz="2000" dirty="0"/>
              <a:t>MICROSOFT, © 2018a. </a:t>
            </a:r>
            <a:r>
              <a:rPr lang="en-GB" sz="2000" i="1" dirty="0"/>
              <a:t>Model-View-Controller </a:t>
            </a:r>
            <a:r>
              <a:rPr lang="en-GB" sz="2000" dirty="0"/>
              <a:t>[Viewed on the 27/03/2018]. Available from: </a:t>
            </a:r>
            <a:r>
              <a:rPr lang="en-GB" sz="2000" dirty="0">
                <a:hlinkClick r:id="rId5"/>
              </a:rPr>
              <a:t>https://msdn.microsoft.com/en-us/library/ff649643.aspx</a:t>
            </a:r>
            <a:r>
              <a:rPr lang="en-GB" sz="2000" dirty="0"/>
              <a:t> 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GB" sz="2000" dirty="0"/>
              <a:t>MICROSOFT, © 2018b. </a:t>
            </a:r>
            <a:r>
              <a:rPr lang="en-GB" sz="2000" i="1" dirty="0"/>
              <a:t>MVC class structure </a:t>
            </a:r>
            <a:r>
              <a:rPr lang="en-GB" sz="2000" dirty="0"/>
              <a:t>[Digital Image]</a:t>
            </a:r>
            <a:r>
              <a:rPr lang="en-GB" sz="2000" i="1" dirty="0"/>
              <a:t> </a:t>
            </a:r>
            <a:r>
              <a:rPr lang="en-GB" sz="2000" dirty="0"/>
              <a:t>[Viewed on the 27/03/2018]. Available from: </a:t>
            </a:r>
            <a:r>
              <a:rPr lang="en-GB" sz="2000" dirty="0">
                <a:hlinkClick r:id="rId5"/>
              </a:rPr>
              <a:t>https://msdn.microsoft.com/en-us/library/ff649643.</a:t>
            </a:r>
            <a:r>
              <a:rPr lang="en-GB" sz="2000">
                <a:hlinkClick r:id="rId5"/>
              </a:rPr>
              <a:t>aspx</a:t>
            </a:r>
            <a:r>
              <a:rPr lang="en-GB" sz="2000"/>
              <a:t> (Figure 1: IC114765.gif)</a:t>
            </a:r>
            <a:endParaRPr lang="en-GB" sz="2000" dirty="0"/>
          </a:p>
          <a:p>
            <a:pPr marL="0" indent="0">
              <a:buClr>
                <a:srgbClr val="000000"/>
              </a:buClr>
              <a:buNone/>
            </a:pPr>
            <a:endParaRPr lang="en-GB" sz="2000" dirty="0"/>
          </a:p>
          <a:p>
            <a:pPr marL="0" indent="0">
              <a:buClr>
                <a:srgbClr val="000000"/>
              </a:buClr>
              <a:buNone/>
            </a:pPr>
            <a:endParaRPr lang="en-GB" sz="28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B6209AFD-2ADA-4567-AF0D-0DBE4E46E8E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5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70"/>
    </mc:Choice>
    <mc:Fallback xmlns="">
      <p:transition spd="slow" advTm="120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192</TotalTime>
  <Words>356</Words>
  <Application>Microsoft Office PowerPoint</Application>
  <PresentationFormat>Widescreen</PresentationFormat>
  <Paragraphs>89</Paragraphs>
  <Slides>6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Model View Controller (MVC) Design Pattern</vt:lpstr>
      <vt:lpstr>What is the MVC?</vt:lpstr>
      <vt:lpstr>Example Usage (Text Form)</vt:lpstr>
      <vt:lpstr>Example Usage (UML Diagram)</vt:lpstr>
      <vt:lpstr>Advantages and Disadvantages of the MVC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moran</dc:creator>
  <cp:lastModifiedBy>james moran</cp:lastModifiedBy>
  <cp:revision>21</cp:revision>
  <dcterms:created xsi:type="dcterms:W3CDTF">2018-03-26T13:22:34Z</dcterms:created>
  <dcterms:modified xsi:type="dcterms:W3CDTF">2018-03-27T11:20:51Z</dcterms:modified>
</cp:coreProperties>
</file>