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High Level Issues in Game AI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More on the what Game AI should 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08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Promising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multiple actions exist</a:t>
            </a:r>
          </a:p>
          <a:p>
            <a:r>
              <a:rPr lang="en-GB" dirty="0" smtClean="0"/>
              <a:t>Choose action most likely to succeed</a:t>
            </a:r>
          </a:p>
          <a:p>
            <a:r>
              <a:rPr lang="en-GB" dirty="0" smtClean="0"/>
              <a:t>For example, </a:t>
            </a:r>
            <a:r>
              <a:rPr lang="en-GB" dirty="0" smtClean="0"/>
              <a:t>a </a:t>
            </a:r>
            <a:r>
              <a:rPr lang="en-GB" dirty="0"/>
              <a:t>Chess playing </a:t>
            </a:r>
            <a:r>
              <a:rPr lang="en-GB" dirty="0" smtClean="0"/>
              <a:t>AI</a:t>
            </a:r>
          </a:p>
          <a:p>
            <a:pPr lvl="1"/>
            <a:r>
              <a:rPr lang="en-GB" smtClean="0"/>
              <a:t>If </a:t>
            </a:r>
            <a:r>
              <a:rPr lang="en-GB" dirty="0" smtClean="0"/>
              <a:t>the next move results in check mate</a:t>
            </a:r>
          </a:p>
          <a:p>
            <a:pPr lvl="1"/>
            <a:r>
              <a:rPr lang="en-GB" dirty="0" smtClean="0"/>
              <a:t>Take this move first</a:t>
            </a:r>
          </a:p>
          <a:p>
            <a:r>
              <a:rPr lang="en-GB" dirty="0" smtClean="0"/>
              <a:t>In FPS</a:t>
            </a:r>
          </a:p>
          <a:p>
            <a:pPr lvl="1"/>
            <a:r>
              <a:rPr lang="en-GB" dirty="0" smtClean="0"/>
              <a:t>Attack most damaged enemy first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98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Hacks / Heuristics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Cannot generalise</a:t>
            </a:r>
          </a:p>
          <a:p>
            <a:pPr lvl="1"/>
            <a:r>
              <a:rPr lang="en-GB" dirty="0" smtClean="0"/>
              <a:t>Most often hacks and heuristics only apply to specific situations</a:t>
            </a:r>
          </a:p>
          <a:p>
            <a:pPr lvl="1"/>
            <a:r>
              <a:rPr lang="en-GB" dirty="0" smtClean="0"/>
              <a:t>Have to be rewritten for each new situation</a:t>
            </a:r>
          </a:p>
          <a:p>
            <a:r>
              <a:rPr lang="en-GB" dirty="0" smtClean="0"/>
              <a:t>Context sensitivity</a:t>
            </a:r>
          </a:p>
          <a:p>
            <a:pPr lvl="1"/>
            <a:r>
              <a:rPr lang="en-GB" dirty="0" smtClean="0"/>
              <a:t>An action that works in one context may be disastrous in another</a:t>
            </a:r>
          </a:p>
          <a:p>
            <a:pPr lvl="1"/>
            <a:r>
              <a:rPr lang="en-GB" dirty="0" smtClean="0"/>
              <a:t>For example, attacking most damaged enemy fist is no good if a less damaged enemy is about to kill the AI</a:t>
            </a:r>
          </a:p>
          <a:p>
            <a:r>
              <a:rPr lang="en-GB" dirty="0" smtClean="0"/>
              <a:t>Can fail spectacularly</a:t>
            </a:r>
          </a:p>
          <a:p>
            <a:pPr lvl="1"/>
            <a:r>
              <a:rPr lang="en-GB" dirty="0" smtClean="0"/>
              <a:t>E.g. move to checkmate when square is threatened</a:t>
            </a:r>
          </a:p>
          <a:p>
            <a:r>
              <a:rPr lang="en-GB" dirty="0" smtClean="0"/>
              <a:t>Too predictable</a:t>
            </a:r>
          </a:p>
          <a:p>
            <a:pPr lvl="1"/>
            <a:r>
              <a:rPr lang="en-GB" dirty="0" smtClean="0"/>
              <a:t>Player can detect heuristic used and act accordingly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89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are precise solutions to problems</a:t>
            </a:r>
          </a:p>
          <a:p>
            <a:r>
              <a:rPr lang="en-GB" dirty="0" smtClean="0"/>
              <a:t>Guaranteed to succeed if success is possible</a:t>
            </a:r>
          </a:p>
          <a:p>
            <a:r>
              <a:rPr lang="en-GB" dirty="0" smtClean="0"/>
              <a:t>Can be generalised to wide variety of situations</a:t>
            </a:r>
          </a:p>
          <a:p>
            <a:r>
              <a:rPr lang="en-GB" dirty="0" smtClean="0"/>
              <a:t>Generally computationally expensive</a:t>
            </a:r>
          </a:p>
          <a:p>
            <a:r>
              <a:rPr lang="en-GB" dirty="0" smtClean="0"/>
              <a:t>A* algorithm is a good example</a:t>
            </a:r>
          </a:p>
          <a:p>
            <a:r>
              <a:rPr lang="en-GB" dirty="0" smtClean="0"/>
              <a:t>Usually harder to implement</a:t>
            </a:r>
          </a:p>
          <a:p>
            <a:r>
              <a:rPr lang="en-GB" dirty="0" smtClean="0"/>
              <a:t>Usually </a:t>
            </a:r>
            <a:r>
              <a:rPr lang="en-GB" smtClean="0"/>
              <a:t>slower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91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in Game 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algorithms used</a:t>
            </a:r>
          </a:p>
          <a:p>
            <a:r>
              <a:rPr lang="en-GB" dirty="0" smtClean="0"/>
              <a:t>Different algorithms used for different situations</a:t>
            </a:r>
          </a:p>
          <a:p>
            <a:pPr lvl="1"/>
            <a:r>
              <a:rPr lang="en-GB" dirty="0" smtClean="0"/>
              <a:t>E.g. path finding</a:t>
            </a:r>
          </a:p>
          <a:p>
            <a:pPr lvl="1"/>
            <a:r>
              <a:rPr lang="en-GB" dirty="0" smtClean="0"/>
              <a:t>Action selection</a:t>
            </a:r>
          </a:p>
          <a:p>
            <a:r>
              <a:rPr lang="en-GB" dirty="0" smtClean="0"/>
              <a:t>Often search algorithms</a:t>
            </a:r>
          </a:p>
          <a:p>
            <a:pPr lvl="1"/>
            <a:r>
              <a:rPr lang="en-GB" dirty="0" smtClean="0"/>
              <a:t>Search is an important aspect of AI, you are searching a problem space for a solution</a:t>
            </a:r>
          </a:p>
          <a:p>
            <a:r>
              <a:rPr lang="en-GB" dirty="0" smtClean="0"/>
              <a:t>Need to know which algorithm suitable for which situation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56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hack is a specific solution to a specific problem</a:t>
            </a:r>
          </a:p>
          <a:p>
            <a:pPr lvl="1"/>
            <a:r>
              <a:rPr lang="en-GB" dirty="0" smtClean="0"/>
              <a:t>Not applicable to any other problem</a:t>
            </a:r>
          </a:p>
          <a:p>
            <a:pPr lvl="1"/>
            <a:r>
              <a:rPr lang="en-GB" dirty="0" smtClean="0"/>
              <a:t>Gives the right appearance</a:t>
            </a:r>
          </a:p>
          <a:p>
            <a:pPr lvl="1"/>
            <a:r>
              <a:rPr lang="en-GB" dirty="0" smtClean="0"/>
              <a:t>No complex code</a:t>
            </a:r>
          </a:p>
          <a:p>
            <a:r>
              <a:rPr lang="en-GB" dirty="0" smtClean="0"/>
              <a:t>A heuristic is a rough solution which will usually give reasonable behaviour in most situations</a:t>
            </a:r>
          </a:p>
          <a:p>
            <a:pPr lvl="1"/>
            <a:r>
              <a:rPr lang="en-GB" dirty="0" smtClean="0"/>
              <a:t>Not certain to work</a:t>
            </a:r>
          </a:p>
          <a:p>
            <a:r>
              <a:rPr lang="en-GB" dirty="0" smtClean="0"/>
              <a:t>An algorithm is a formal method which can generalise to many situations and is guaranteed to succeed if </a:t>
            </a:r>
            <a:r>
              <a:rPr lang="en-GB" dirty="0" smtClean="0"/>
              <a:t>success </a:t>
            </a:r>
            <a:r>
              <a:rPr lang="en-GB" dirty="0" smtClean="0"/>
              <a:t>possible</a:t>
            </a:r>
          </a:p>
          <a:p>
            <a:pPr lvl="1"/>
            <a:r>
              <a:rPr lang="en-GB" dirty="0" smtClean="0"/>
              <a:t>Uses more processing power</a:t>
            </a:r>
          </a:p>
          <a:p>
            <a:pPr lvl="1"/>
            <a:r>
              <a:rPr lang="en-GB" dirty="0" smtClean="0"/>
              <a:t>Many problems impossible to solve with algorithms in realistic time (called NP-hard)</a:t>
            </a:r>
          </a:p>
        </p:txBody>
      </p:sp>
    </p:spTree>
    <p:extLst>
      <p:ext uri="{BB962C8B-B14F-4D97-AF65-F5344CB8AC3E}">
        <p14:creationId xmlns:p14="http://schemas.microsoft.com/office/powerpoint/2010/main" val="33069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Complexity Fallacy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more complex AI lead to more complex behaviour</a:t>
            </a:r>
          </a:p>
          <a:p>
            <a:pPr lvl="1"/>
            <a:r>
              <a:rPr lang="en-GB" dirty="0" smtClean="0"/>
              <a:t>Not necessarily</a:t>
            </a:r>
          </a:p>
          <a:p>
            <a:pPr lvl="1"/>
            <a:r>
              <a:rPr lang="en-GB" dirty="0" smtClean="0"/>
              <a:t>Often leads to more unpredictable behaviour</a:t>
            </a:r>
          </a:p>
          <a:p>
            <a:pPr lvl="1"/>
            <a:r>
              <a:rPr lang="en-GB" dirty="0" smtClean="0"/>
              <a:t>Harder to debug</a:t>
            </a:r>
          </a:p>
          <a:p>
            <a:r>
              <a:rPr lang="en-GB" dirty="0" smtClean="0"/>
              <a:t>Simple can work</a:t>
            </a:r>
          </a:p>
          <a:p>
            <a:pPr lvl="1"/>
            <a:r>
              <a:rPr lang="en-GB" dirty="0" smtClean="0"/>
              <a:t>We have discussed Pac Man</a:t>
            </a:r>
          </a:p>
          <a:p>
            <a:pPr lvl="1"/>
            <a:r>
              <a:rPr lang="en-GB" dirty="0" smtClean="0"/>
              <a:t>Read the article on the SOL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05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Simple hacks can be effective</a:t>
            </a:r>
          </a:p>
          <a:p>
            <a:r>
              <a:rPr lang="en-GB" dirty="0" smtClean="0"/>
              <a:t>Behaviourism</a:t>
            </a:r>
          </a:p>
          <a:p>
            <a:pPr lvl="1"/>
            <a:r>
              <a:rPr lang="en-GB" dirty="0" smtClean="0"/>
              <a:t>If it looks smart, it is smart</a:t>
            </a:r>
          </a:p>
          <a:p>
            <a:pPr lvl="1"/>
            <a:r>
              <a:rPr lang="en-GB" dirty="0" smtClean="0"/>
              <a:t>Work backward from desired behaviour</a:t>
            </a:r>
          </a:p>
          <a:p>
            <a:pPr lvl="1"/>
            <a:r>
              <a:rPr lang="en-GB" dirty="0" smtClean="0"/>
              <a:t>Implement in simplest way in software</a:t>
            </a:r>
          </a:p>
          <a:p>
            <a:r>
              <a:rPr lang="en-GB" dirty="0" smtClean="0"/>
              <a:t>Take advantage of player viewpoint</a:t>
            </a:r>
          </a:p>
          <a:p>
            <a:pPr lvl="1"/>
            <a:r>
              <a:rPr lang="en-GB" dirty="0" smtClean="0"/>
              <a:t>E.g. if a guard is in view for a short period of time, does </a:t>
            </a:r>
            <a:r>
              <a:rPr lang="en-GB" dirty="0"/>
              <a:t>not have to do much</a:t>
            </a:r>
          </a:p>
          <a:p>
            <a:r>
              <a:rPr lang="en-GB" dirty="0"/>
              <a:t>Fast execution</a:t>
            </a:r>
          </a:p>
          <a:p>
            <a:r>
              <a:rPr lang="en-GB" dirty="0"/>
              <a:t>Easy to implement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5790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Hacks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Occasional random actions</a:t>
            </a:r>
          </a:p>
          <a:p>
            <a:pPr lvl="1"/>
            <a:r>
              <a:rPr lang="en-GB" dirty="0" smtClean="0"/>
              <a:t>E.g. random head scratch</a:t>
            </a:r>
          </a:p>
          <a:p>
            <a:pPr lvl="1"/>
            <a:r>
              <a:rPr lang="en-GB" dirty="0" smtClean="0"/>
              <a:t>Give lifelike appearance</a:t>
            </a:r>
          </a:p>
          <a:p>
            <a:r>
              <a:rPr lang="en-GB" dirty="0" smtClean="0"/>
              <a:t>Prebuilt actions</a:t>
            </a:r>
          </a:p>
          <a:p>
            <a:pPr lvl="1"/>
            <a:r>
              <a:rPr lang="en-GB" dirty="0" err="1" smtClean="0"/>
              <a:t>E.g</a:t>
            </a:r>
            <a:r>
              <a:rPr lang="en-GB" dirty="0" smtClean="0"/>
              <a:t> racing game will have racing line built into track</a:t>
            </a:r>
          </a:p>
          <a:p>
            <a:pPr lvl="1"/>
            <a:r>
              <a:rPr lang="en-GB" dirty="0" smtClean="0"/>
              <a:t>Guards will have patrol routes built in to map</a:t>
            </a:r>
          </a:p>
          <a:p>
            <a:pPr lvl="1"/>
            <a:r>
              <a:rPr lang="en-GB" dirty="0" smtClean="0"/>
              <a:t>Important encounters will spawn when player reaches specific location</a:t>
            </a:r>
          </a:p>
          <a:p>
            <a:pPr lvl="1"/>
            <a:r>
              <a:rPr lang="en-GB" dirty="0" smtClean="0"/>
              <a:t>Animations triggered by locations or objects e.g. The Sims</a:t>
            </a:r>
          </a:p>
        </p:txBody>
      </p:sp>
    </p:spTree>
    <p:extLst>
      <p:ext uri="{BB962C8B-B14F-4D97-AF65-F5344CB8AC3E}">
        <p14:creationId xmlns:p14="http://schemas.microsoft.com/office/powerpoint/2010/main" val="340770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Heuristics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heuristic is a ‘rule of thumb’</a:t>
            </a:r>
          </a:p>
          <a:p>
            <a:r>
              <a:rPr lang="en-GB" dirty="0" smtClean="0"/>
              <a:t>Approximation of a solution</a:t>
            </a:r>
          </a:p>
          <a:p>
            <a:r>
              <a:rPr lang="en-GB" dirty="0" smtClean="0"/>
              <a:t>Not guaranteed to give correct result</a:t>
            </a:r>
          </a:p>
          <a:p>
            <a:r>
              <a:rPr lang="en-GB" dirty="0" smtClean="0"/>
              <a:t>Usually fast execution</a:t>
            </a:r>
          </a:p>
          <a:p>
            <a:r>
              <a:rPr lang="en-GB" dirty="0" smtClean="0"/>
              <a:t>Relatively 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3420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Heuristic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Estimated ‘goodness’ values</a:t>
            </a:r>
            <a:endParaRPr lang="en-GB" dirty="0"/>
          </a:p>
          <a:p>
            <a:r>
              <a:rPr lang="en-GB" dirty="0" smtClean="0"/>
              <a:t>Most constrained action first</a:t>
            </a:r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ost </a:t>
            </a:r>
            <a:r>
              <a:rPr lang="en-GB" dirty="0"/>
              <a:t>difficult </a:t>
            </a:r>
            <a:r>
              <a:rPr lang="en-GB" dirty="0" smtClean="0"/>
              <a:t>action first</a:t>
            </a:r>
            <a:endParaRPr lang="en-GB" dirty="0"/>
          </a:p>
          <a:p>
            <a:r>
              <a:rPr lang="en-GB" dirty="0" smtClean="0"/>
              <a:t>Most </a:t>
            </a:r>
            <a:r>
              <a:rPr lang="en-GB" dirty="0"/>
              <a:t>promising action </a:t>
            </a:r>
            <a:r>
              <a:rPr lang="en-GB" dirty="0" smtClean="0"/>
              <a:t>first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Goodness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World can be in many states</a:t>
            </a:r>
          </a:p>
          <a:p>
            <a:pPr lvl="1"/>
            <a:r>
              <a:rPr lang="en-GB" dirty="0" smtClean="0"/>
              <a:t>E.g. board positions, enemy alive </a:t>
            </a:r>
            <a:r>
              <a:rPr lang="en-GB" dirty="0"/>
              <a:t>e</a:t>
            </a:r>
            <a:r>
              <a:rPr lang="en-GB" dirty="0" smtClean="0"/>
              <a:t>tc.</a:t>
            </a:r>
          </a:p>
          <a:p>
            <a:r>
              <a:rPr lang="en-GB" dirty="0" smtClean="0"/>
              <a:t>These states can be given numeric values representing goodness or badness from AI perspective</a:t>
            </a:r>
          </a:p>
          <a:p>
            <a:r>
              <a:rPr lang="en-GB" dirty="0" smtClean="0"/>
              <a:t>These values can be estimated by AI designer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Specific board positions in Tic-Tac-Toe can be given high values</a:t>
            </a:r>
          </a:p>
          <a:p>
            <a:pPr lvl="1"/>
            <a:r>
              <a:rPr lang="en-GB" dirty="0" smtClean="0"/>
              <a:t>Specific enemies can be given ‘danger’ values while alive</a:t>
            </a:r>
          </a:p>
          <a:p>
            <a:r>
              <a:rPr lang="en-GB" dirty="0" smtClean="0"/>
              <a:t>Saves lots of calculations</a:t>
            </a:r>
          </a:p>
          <a:p>
            <a:r>
              <a:rPr lang="en-GB" dirty="0" smtClean="0"/>
              <a:t>Not context sensitive</a:t>
            </a:r>
          </a:p>
          <a:p>
            <a:pPr lvl="1"/>
            <a:r>
              <a:rPr lang="en-GB" dirty="0" smtClean="0"/>
              <a:t>Value of an action can vary in different situations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5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</a:t>
            </a:r>
            <a:r>
              <a:rPr lang="en-GB" dirty="0" smtClean="0"/>
              <a:t>Constrained </a:t>
            </a:r>
            <a:r>
              <a:rPr lang="en-GB" dirty="0"/>
              <a:t>A</a:t>
            </a:r>
            <a:r>
              <a:rPr lang="en-GB" dirty="0" smtClean="0"/>
              <a:t>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world state least likely to occur</a:t>
            </a:r>
          </a:p>
          <a:p>
            <a:r>
              <a:rPr lang="en-GB" dirty="0" smtClean="0"/>
              <a:t>For example:</a:t>
            </a:r>
          </a:p>
          <a:p>
            <a:pPr lvl="1"/>
            <a:r>
              <a:rPr lang="en-GB" dirty="0" smtClean="0"/>
              <a:t>An enemy with very strong armour</a:t>
            </a:r>
          </a:p>
          <a:p>
            <a:pPr lvl="1"/>
            <a:r>
              <a:rPr lang="en-GB" dirty="0" smtClean="0"/>
              <a:t>AI with best armour piercing weapon</a:t>
            </a:r>
          </a:p>
          <a:p>
            <a:pPr lvl="1"/>
            <a:r>
              <a:rPr lang="en-GB" dirty="0" smtClean="0"/>
              <a:t>Should choose to </a:t>
            </a:r>
            <a:r>
              <a:rPr lang="en-GB" dirty="0" smtClean="0"/>
              <a:t>attack </a:t>
            </a:r>
            <a:r>
              <a:rPr lang="en-GB" dirty="0" smtClean="0"/>
              <a:t>enemy with armour</a:t>
            </a:r>
          </a:p>
          <a:p>
            <a:pPr lvl="1"/>
            <a:r>
              <a:rPr lang="en-GB" dirty="0" smtClean="0"/>
              <a:t>This is the most constrained action</a:t>
            </a:r>
          </a:p>
          <a:p>
            <a:r>
              <a:rPr lang="en-GB" dirty="0" smtClean="0"/>
              <a:t>Again, context is important</a:t>
            </a:r>
          </a:p>
          <a:p>
            <a:pPr lvl="1"/>
            <a:r>
              <a:rPr lang="en-GB" dirty="0" smtClean="0"/>
              <a:t>Not useful if the AI is under attack by another enemy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8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Difficult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multiple </a:t>
            </a:r>
            <a:r>
              <a:rPr lang="en-GB" dirty="0" smtClean="0"/>
              <a:t>actions need to be performed</a:t>
            </a:r>
            <a:endParaRPr lang="en-GB" dirty="0" smtClean="0"/>
          </a:p>
          <a:p>
            <a:r>
              <a:rPr lang="en-GB" dirty="0" smtClean="0"/>
              <a:t>Try to satisfy the most difficult first</a:t>
            </a:r>
          </a:p>
          <a:p>
            <a:r>
              <a:rPr lang="en-GB" dirty="0" smtClean="0"/>
              <a:t>Saves trying easy actions only to discover harder one cannot be done</a:t>
            </a:r>
          </a:p>
          <a:p>
            <a:r>
              <a:rPr lang="en-GB" dirty="0" smtClean="0"/>
              <a:t>Saves wasted actions</a:t>
            </a:r>
          </a:p>
          <a:p>
            <a:r>
              <a:rPr lang="en-GB" dirty="0" smtClean="0"/>
              <a:t>For example, when balancing squads with different valued member, place highest valued member first</a:t>
            </a:r>
          </a:p>
          <a:p>
            <a:r>
              <a:rPr lang="en-GB" dirty="0" smtClean="0"/>
              <a:t>Lower valued members can then be placed to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796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620</TotalTime>
  <Words>689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High Level Issues in Game AI</vt:lpstr>
      <vt:lpstr>The Complexity Fallacy</vt:lpstr>
      <vt:lpstr>Hacks</vt:lpstr>
      <vt:lpstr>Example Hacks</vt:lpstr>
      <vt:lpstr>Heuristics</vt:lpstr>
      <vt:lpstr>Heuristic Examples</vt:lpstr>
      <vt:lpstr>Goodness Values</vt:lpstr>
      <vt:lpstr>Most Constrained Action</vt:lpstr>
      <vt:lpstr>Most Difficult First</vt:lpstr>
      <vt:lpstr>Most Promising First</vt:lpstr>
      <vt:lpstr>Problems With Hacks / Heuristics</vt:lpstr>
      <vt:lpstr>Algorithms</vt:lpstr>
      <vt:lpstr>Algorithms in Game AI</vt:lpstr>
      <vt:lpstr>In Summary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Issues in Game AI</dc:title>
  <dc:creator>Mark Bennett</dc:creator>
  <cp:lastModifiedBy>Mark Bennett</cp:lastModifiedBy>
  <cp:revision>67</cp:revision>
  <dcterms:created xsi:type="dcterms:W3CDTF">2016-09-29T07:29:33Z</dcterms:created>
  <dcterms:modified xsi:type="dcterms:W3CDTF">2016-09-30T09:39:17Z</dcterms:modified>
</cp:coreProperties>
</file>