
<file path=[Content_Types].xml><?xml version="1.0" encoding="utf-8"?>
<Types xmlns="http://schemas.openxmlformats.org/package/2006/content-types">
  <Default Extension="png" ContentType="image/png"/>
  <Default Extension="emf" ContentType="image/x-emf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moran" initials="jm" lastIdx="1" clrIdx="0">
    <p:extLst>
      <p:ext uri="{19B8F6BF-5375-455C-9EA6-DF929625EA0E}">
        <p15:presenceInfo xmlns:p15="http://schemas.microsoft.com/office/powerpoint/2012/main" userId="9e04013268ef5d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21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6139C-AEBC-44A9-926C-43966503E9B1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4FF48-E28D-479A-B7F4-15F5FF5D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1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details the references used in this presentation, thank-you for watching this presentation.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DA2A1-2BCF-4A5E-8B0A-ADB10B89E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4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796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163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42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8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4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5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9E40-0DCE-4227-8722-F8B472ECA16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997EB76-3DA4-462C-A2B2-A4EA1326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hyperlink" Target="http://www.gatherspace.com/static/use_case_example.html" TargetMode="Externa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456" y="509336"/>
            <a:ext cx="7950450" cy="2262781"/>
          </a:xfrm>
        </p:spPr>
        <p:txBody>
          <a:bodyPr>
            <a:normAutofit/>
          </a:bodyPr>
          <a:lstStyle/>
          <a:p>
            <a:r>
              <a:rPr lang="en-GB" sz="12400" dirty="0"/>
              <a:t>Use Cases</a:t>
            </a:r>
            <a:endParaRPr lang="en-US" sz="1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4565" y="4312158"/>
            <a:ext cx="5062870" cy="757147"/>
          </a:xfrm>
        </p:spPr>
        <p:txBody>
          <a:bodyPr>
            <a:normAutofit lnSpcReduction="10000"/>
          </a:bodyPr>
          <a:lstStyle/>
          <a:p>
            <a:r>
              <a:rPr lang="en-GB" sz="4800" dirty="0"/>
              <a:t>By James Moran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0135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989" y="493352"/>
            <a:ext cx="7270021" cy="906852"/>
          </a:xfrm>
        </p:spPr>
        <p:txBody>
          <a:bodyPr>
            <a:noAutofit/>
          </a:bodyPr>
          <a:lstStyle/>
          <a:p>
            <a:r>
              <a:rPr lang="en-GB" sz="5400" dirty="0"/>
              <a:t>What are Use Cases?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989" y="1400204"/>
            <a:ext cx="8915400" cy="3777622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Use cases are, according to Darren Levy (2014a), a particular scenario-set, for certain activities (e.g. a customer purchasing a product and a customer searching for a product to purchase)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Actors: Entities in the proposed system that have a role (this may include other systems)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GB" sz="2800" dirty="0"/>
              <a:t>Use-Cases: Either Primary Use-Cases (encountered most often) or Edge-Cases (encountered least often)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F75BA-B292-473A-923C-6DDF5A839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89" y="5177826"/>
            <a:ext cx="2048347" cy="107361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AF1F16E-EDAD-4CC2-9B12-CF345FF41CA9}"/>
              </a:ext>
            </a:extLst>
          </p:cNvPr>
          <p:cNvSpPr txBox="1">
            <a:spLocks/>
          </p:cNvSpPr>
          <p:nvPr/>
        </p:nvSpPr>
        <p:spPr>
          <a:xfrm>
            <a:off x="4563395" y="4925954"/>
            <a:ext cx="2561125" cy="157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GB" dirty="0"/>
              <a:t>Use-Case </a:t>
            </a:r>
          </a:p>
          <a:p>
            <a:pPr marL="0" indent="0">
              <a:buClrTx/>
              <a:buNone/>
            </a:pPr>
            <a:r>
              <a:rPr lang="en-GB" dirty="0"/>
              <a:t>Actors UML</a:t>
            </a:r>
          </a:p>
          <a:p>
            <a:pPr marL="0" indent="0">
              <a:buClrTx/>
              <a:buNone/>
            </a:pPr>
            <a:r>
              <a:rPr lang="en-GB" dirty="0"/>
              <a:t>Representation</a:t>
            </a:r>
          </a:p>
          <a:p>
            <a:pPr marL="0" indent="0">
              <a:buClrTx/>
              <a:buNone/>
            </a:pPr>
            <a:r>
              <a:rPr lang="en-GB" dirty="0"/>
              <a:t>(Darren Levy, 2014b)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4F03F-47A6-4FD7-9C97-615E33754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89" y="5037663"/>
            <a:ext cx="2561124" cy="131456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EDF8C8C-0449-4C84-8EE7-38759BE6D504}"/>
              </a:ext>
            </a:extLst>
          </p:cNvPr>
          <p:cNvSpPr txBox="1">
            <a:spLocks/>
          </p:cNvSpPr>
          <p:nvPr/>
        </p:nvSpPr>
        <p:spPr>
          <a:xfrm>
            <a:off x="9630876" y="4906262"/>
            <a:ext cx="2204232" cy="1784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GB" dirty="0"/>
              <a:t>Use-Case </a:t>
            </a:r>
          </a:p>
          <a:p>
            <a:pPr marL="0" indent="0">
              <a:buClrTx/>
              <a:buNone/>
            </a:pPr>
            <a:r>
              <a:rPr lang="en-GB" dirty="0"/>
              <a:t>Activity UML</a:t>
            </a:r>
          </a:p>
          <a:p>
            <a:pPr marL="0" indent="0">
              <a:buClrTx/>
              <a:buNone/>
            </a:pPr>
            <a:r>
              <a:rPr lang="en-GB" dirty="0"/>
              <a:t>Representation</a:t>
            </a:r>
          </a:p>
          <a:p>
            <a:pPr marL="0" indent="0">
              <a:buClrTx/>
              <a:buNone/>
            </a:pPr>
            <a:r>
              <a:rPr lang="en-GB" dirty="0"/>
              <a:t>(Darren Levy, 2014c)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2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989" y="493352"/>
            <a:ext cx="9201622" cy="906852"/>
          </a:xfrm>
        </p:spPr>
        <p:txBody>
          <a:bodyPr>
            <a:noAutofit/>
          </a:bodyPr>
          <a:lstStyle/>
          <a:p>
            <a:r>
              <a:rPr lang="en-GB" sz="5400" dirty="0"/>
              <a:t>Example Usage (Text Form)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989" y="1400204"/>
            <a:ext cx="8915400" cy="1808217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GB" sz="2800" dirty="0"/>
              <a:t>Here is an example for Use-Cases, in the context of the Game Café Project (using a table found in ‘Use Case Examples—Effective Samples and Tips’, by Darren Levy (2014d), as a template):</a:t>
            </a:r>
          </a:p>
          <a:p>
            <a:pPr marL="0" indent="0">
              <a:buClrTx/>
              <a:buNone/>
            </a:pP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88F765-0A16-40B9-ABD5-3EEF12E3D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33047"/>
              </p:ext>
            </p:extLst>
          </p:nvPr>
        </p:nvGraphicFramePr>
        <p:xfrm>
          <a:off x="1636295" y="3429000"/>
          <a:ext cx="10218820" cy="3288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2772">
                  <a:extLst>
                    <a:ext uri="{9D8B030D-6E8A-4147-A177-3AD203B41FA5}">
                      <a16:colId xmlns:a16="http://schemas.microsoft.com/office/drawing/2014/main" val="1866786518"/>
                    </a:ext>
                  </a:extLst>
                </a:gridCol>
                <a:gridCol w="1702772">
                  <a:extLst>
                    <a:ext uri="{9D8B030D-6E8A-4147-A177-3AD203B41FA5}">
                      <a16:colId xmlns:a16="http://schemas.microsoft.com/office/drawing/2014/main" val="4140837633"/>
                    </a:ext>
                  </a:extLst>
                </a:gridCol>
                <a:gridCol w="1702772">
                  <a:extLst>
                    <a:ext uri="{9D8B030D-6E8A-4147-A177-3AD203B41FA5}">
                      <a16:colId xmlns:a16="http://schemas.microsoft.com/office/drawing/2014/main" val="759475018"/>
                    </a:ext>
                  </a:extLst>
                </a:gridCol>
                <a:gridCol w="1702772">
                  <a:extLst>
                    <a:ext uri="{9D8B030D-6E8A-4147-A177-3AD203B41FA5}">
                      <a16:colId xmlns:a16="http://schemas.microsoft.com/office/drawing/2014/main" val="3922114715"/>
                    </a:ext>
                  </a:extLst>
                </a:gridCol>
                <a:gridCol w="1703866">
                  <a:extLst>
                    <a:ext uri="{9D8B030D-6E8A-4147-A177-3AD203B41FA5}">
                      <a16:colId xmlns:a16="http://schemas.microsoft.com/office/drawing/2014/main" val="1971739551"/>
                    </a:ext>
                  </a:extLst>
                </a:gridCol>
                <a:gridCol w="1703866">
                  <a:extLst>
                    <a:ext uri="{9D8B030D-6E8A-4147-A177-3AD203B41FA5}">
                      <a16:colId xmlns:a16="http://schemas.microsoft.com/office/drawing/2014/main" val="45839139"/>
                    </a:ext>
                  </a:extLst>
                </a:gridCol>
              </a:tblGrid>
              <a:tr h="2055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 Case ID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Use Case Name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Primary Actor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Scope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Complexity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Priority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4216676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Make a Booking for Myself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1153377183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Make a Booking for a Non-Member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1418513117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Get Ticket for an eSports Event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Medium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1836965834"/>
                  </a:ext>
                </a:extLst>
              </a:tr>
              <a:tr h="411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Current Booking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2409547349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Membership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353161836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eSports Events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804550786"/>
                  </a:ext>
                </a:extLst>
              </a:tr>
              <a:tr h="411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Manage Hardware and Software information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2717625454"/>
                  </a:ext>
                </a:extLst>
              </a:tr>
              <a:tr h="3083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Associate Bookings with Members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4273262685"/>
                  </a:ext>
                </a:extLst>
              </a:tr>
              <a:tr h="4110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Associate eSports Event Tickets with Members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Game Café Staff Member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In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High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428" marR="46428" marT="0" marB="0" anchor="ctr"/>
                </a:tc>
                <a:extLst>
                  <a:ext uri="{0D108BD9-81ED-4DB2-BD59-A6C34878D82A}">
                    <a16:rowId xmlns:a16="http://schemas.microsoft.com/office/drawing/2014/main" val="3141040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37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1640-271C-428B-866A-E2946FB4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31" y="493352"/>
            <a:ext cx="9361715" cy="906852"/>
          </a:xfrm>
        </p:spPr>
        <p:txBody>
          <a:bodyPr>
            <a:noAutofit/>
          </a:bodyPr>
          <a:lstStyle/>
          <a:p>
            <a:r>
              <a:rPr lang="en-GB" sz="4800" dirty="0"/>
              <a:t>Example Usage (UML Diagram)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7687-75C9-4772-8BC3-52D82B1D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989" y="1400204"/>
            <a:ext cx="8915400" cy="906852"/>
          </a:xfrm>
        </p:spPr>
        <p:txBody>
          <a:bodyPr>
            <a:normAutofit lnSpcReduction="10000"/>
          </a:bodyPr>
          <a:lstStyle/>
          <a:p>
            <a:pPr marL="0" indent="0">
              <a:buClrTx/>
              <a:buNone/>
            </a:pPr>
            <a:r>
              <a:rPr lang="en-GB" sz="2800" dirty="0"/>
              <a:t>Usage as a UML Use-Case Diagram for the Game Café, is shown below: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D553E-EABB-48E1-A2BF-89D1CBDEC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56" y="2731747"/>
            <a:ext cx="11016887" cy="363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1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C952-E25A-4634-A82D-7FBFC475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5CBC-ECEF-4099-AD9B-DB877F05A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7"/>
            <a:ext cx="8911687" cy="508074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LEVY, D., 2014a. </a:t>
            </a:r>
            <a:r>
              <a:rPr lang="en-GB" sz="2000" i="1" dirty="0"/>
              <a:t>Use Case Examples – Effective Samples and Tips </a:t>
            </a:r>
            <a:r>
              <a:rPr lang="en-GB" sz="2000" dirty="0"/>
              <a:t>[Viewed on the 26/03/2018]. Available from: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>
                <a:hlinkClick r:id="rId5"/>
              </a:rPr>
              <a:t>www.gatherspace.com/static/use_case_example.html</a:t>
            </a:r>
            <a:r>
              <a:rPr lang="en-US" sz="2000" dirty="0"/>
              <a:t> </a:t>
            </a: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LEVY, D., 2014b. </a:t>
            </a:r>
            <a:r>
              <a:rPr lang="en-GB" sz="2000" i="1" dirty="0"/>
              <a:t>UML Sample Use-Case Actors </a:t>
            </a:r>
            <a:r>
              <a:rPr lang="en-GB" sz="2000" dirty="0"/>
              <a:t>[Digital Image] [Viewed on the 26/03/2018]. Available from: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>
                <a:hlinkClick r:id="rId5"/>
              </a:rPr>
              <a:t>www.gatherspace.com/static/use_case_example.html</a:t>
            </a:r>
            <a:r>
              <a:rPr lang="en-US" sz="2000" dirty="0"/>
              <a:t> (use-case-example-ebay1[1].gif)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LEVY, D., 2014c. </a:t>
            </a:r>
            <a:r>
              <a:rPr lang="en-GB" sz="2000" i="1" dirty="0"/>
              <a:t>Sample Use-Case Diagram </a:t>
            </a:r>
            <a:r>
              <a:rPr lang="en-GB" sz="2000" dirty="0"/>
              <a:t>[Digital Image] [Viewed on the 26/03/2018]. Available from: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>
                <a:hlinkClick r:id="rId5"/>
              </a:rPr>
              <a:t>www.gatherspace.com/static/use_case_example.html</a:t>
            </a:r>
            <a:r>
              <a:rPr lang="en-US" sz="2000" dirty="0"/>
              <a:t> (use-case-example-ebay3[1].gif)</a:t>
            </a: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r>
              <a:rPr lang="en-GB" sz="2000" dirty="0"/>
              <a:t>LEVY, D., 2014d. </a:t>
            </a:r>
            <a:r>
              <a:rPr lang="en-GB" sz="2000" i="1" dirty="0"/>
              <a:t>Sample Use-Case Index Grid </a:t>
            </a:r>
            <a:r>
              <a:rPr lang="en-GB" sz="2000" dirty="0"/>
              <a:t>[Digital Image] [Viewed on the 26/03/2018]. Available from: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>
                <a:hlinkClick r:id="rId5"/>
              </a:rPr>
              <a:t>www.gatherspace.com/static/use_case_example.html</a:t>
            </a:r>
            <a:r>
              <a:rPr lang="en-US" sz="2000" dirty="0"/>
              <a:t> (use-case-example-ebay5[1].gif)</a:t>
            </a: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r>
              <a:rPr lang="en-US" sz="2000" dirty="0"/>
              <a:t> </a:t>
            </a:r>
            <a:endParaRPr lang="en-GB" sz="2000" dirty="0"/>
          </a:p>
          <a:p>
            <a:pPr marL="0" indent="0">
              <a:buClr>
                <a:srgbClr val="000000"/>
              </a:buClr>
              <a:buNone/>
            </a:pPr>
            <a:endParaRPr lang="en-GB" sz="2800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6209AFD-2ADA-4567-AF0D-0DBE4E46E8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70"/>
    </mc:Choice>
    <mc:Fallback xmlns="">
      <p:transition spd="slow" advTm="120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</TotalTime>
  <Words>479</Words>
  <Application>Microsoft Office PowerPoint</Application>
  <PresentationFormat>Widescreen</PresentationFormat>
  <Paragraphs>90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Use Cases</vt:lpstr>
      <vt:lpstr>What are Use Cases?</vt:lpstr>
      <vt:lpstr>Example Usage (Text Form)</vt:lpstr>
      <vt:lpstr>Example Usage (UML Diagram)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moran</dc:creator>
  <cp:lastModifiedBy>james moran</cp:lastModifiedBy>
  <cp:revision>14</cp:revision>
  <dcterms:created xsi:type="dcterms:W3CDTF">2018-03-26T13:22:34Z</dcterms:created>
  <dcterms:modified xsi:type="dcterms:W3CDTF">2018-03-26T15:42:12Z</dcterms:modified>
</cp:coreProperties>
</file>