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2" r:id="rId11"/>
    <p:sldId id="281" r:id="rId12"/>
    <p:sldId id="283" r:id="rId13"/>
    <p:sldId id="284" r:id="rId14"/>
    <p:sldId id="287" r:id="rId15"/>
    <p:sldId id="285" r:id="rId16"/>
    <p:sldId id="286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9/19/2017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942392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9550" y="2307632"/>
            <a:ext cx="10472928" cy="597015"/>
          </a:xfrm>
        </p:spPr>
        <p:txBody>
          <a:bodyPr/>
          <a:lstStyle/>
          <a:p>
            <a:pPr algn="ctr"/>
            <a:r>
              <a:rPr lang="en-US" dirty="0"/>
              <a:t>Advanced Games Programming (CGP600)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552" y="2941058"/>
            <a:ext cx="1365392" cy="1343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573" y="2904647"/>
            <a:ext cx="2275602" cy="1345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5024" y="4291712"/>
            <a:ext cx="2622296" cy="16389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b="9685"/>
          <a:stretch/>
        </p:blipFill>
        <p:spPr>
          <a:xfrm>
            <a:off x="2087566" y="4284545"/>
            <a:ext cx="2500536" cy="16937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3793" y="2977016"/>
            <a:ext cx="2409124" cy="1353125"/>
          </a:xfrm>
          <a:prstGeom prst="rect">
            <a:avLst/>
          </a:prstGeom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17271" y="4330142"/>
            <a:ext cx="2096901" cy="159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2917" y="4233901"/>
            <a:ext cx="1485099" cy="19260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0"/>
          <a:srcRect l="5716" t="7066" r="5716" b="10164"/>
          <a:stretch/>
        </p:blipFill>
        <p:spPr>
          <a:xfrm>
            <a:off x="7671792" y="2966100"/>
            <a:ext cx="2016224" cy="13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79385"/>
          </a:xfrm>
        </p:spPr>
        <p:txBody>
          <a:bodyPr/>
          <a:lstStyle/>
          <a:p>
            <a:pPr algn="ctr"/>
            <a:r>
              <a:rPr lang="en-US" dirty="0">
                <a:cs typeface="Arial"/>
              </a:rPr>
              <a:t>Focus of the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74605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Game framework design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Initially we will focus on different technical game mechanics and show how we can use these in real-world situations</a:t>
            </a:r>
          </a:p>
          <a:p>
            <a:r>
              <a:rPr lang="en-GB" dirty="0"/>
              <a:t>Software modelling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Applying common modelling techniques to games development</a:t>
            </a:r>
          </a:p>
          <a:p>
            <a:r>
              <a:rPr lang="en-GB" dirty="0"/>
              <a:t>Games mechanics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Develop the underlying rules and procedures for games system</a:t>
            </a:r>
          </a:p>
          <a:p>
            <a:r>
              <a:rPr lang="en-GB" dirty="0"/>
              <a:t>Software development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Design and modelling, and </a:t>
            </a:r>
            <a:r>
              <a:rPr lang="en-GB" dirty="0" err="1"/>
              <a:t>mechanistics</a:t>
            </a:r>
            <a:r>
              <a:rPr lang="en-GB" dirty="0"/>
              <a:t> of different games</a:t>
            </a:r>
          </a:p>
          <a:p>
            <a:r>
              <a:rPr lang="en-GB" dirty="0"/>
              <a:t>Watching games</a:t>
            </a:r>
          </a:p>
          <a:p>
            <a:pPr lvl="1"/>
            <a:r>
              <a:rPr lang="en-GB" dirty="0"/>
              <a:t>Yes, you will have to watch and play games.  However, you will start to analyse game-workings more closely and understand what is happening within them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55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45932"/>
          </a:xfrm>
        </p:spPr>
        <p:txBody>
          <a:bodyPr/>
          <a:lstStyle/>
          <a:p>
            <a:pPr algn="ctr"/>
            <a:r>
              <a:rPr lang="en-GB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0020"/>
            <a:ext cx="10972800" cy="5910146"/>
          </a:xfrm>
        </p:spPr>
        <p:txBody>
          <a:bodyPr/>
          <a:lstStyle/>
          <a:p>
            <a:r>
              <a:rPr lang="en-GB" sz="2400" dirty="0">
                <a:solidFill>
                  <a:srgbClr val="FF0000"/>
                </a:solidFill>
              </a:rPr>
              <a:t>ALWAYS </a:t>
            </a:r>
            <a:r>
              <a:rPr lang="en-GB" sz="2400" dirty="0"/>
              <a:t>come to lectures. </a:t>
            </a:r>
            <a:r>
              <a:rPr lang="en-GB" sz="2400" dirty="0">
                <a:solidFill>
                  <a:srgbClr val="FF0000"/>
                </a:solidFill>
              </a:rPr>
              <a:t>ALWAYS </a:t>
            </a:r>
            <a:r>
              <a:rPr lang="en-GB" sz="2400" dirty="0"/>
              <a:t>attempt the work.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/>
              <a:t>Even If you are struggling, </a:t>
            </a:r>
            <a:r>
              <a:rPr lang="en-GB" sz="2200" dirty="0">
                <a:solidFill>
                  <a:srgbClr val="FF0000"/>
                </a:solidFill>
              </a:rPr>
              <a:t>bring your work </a:t>
            </a:r>
            <a:r>
              <a:rPr lang="en-GB" sz="2200" dirty="0"/>
              <a:t>and your </a:t>
            </a:r>
            <a:r>
              <a:rPr lang="en-GB" sz="2200" dirty="0">
                <a:solidFill>
                  <a:srgbClr val="FF0000"/>
                </a:solidFill>
              </a:rPr>
              <a:t>notes on the problems </a:t>
            </a:r>
            <a:r>
              <a:rPr lang="en-GB" sz="2200" dirty="0"/>
              <a:t>encountered  and how you tried to resolve them.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/>
              <a:t>We can’t help you if we can’t see what you tried.</a:t>
            </a:r>
          </a:p>
          <a:p>
            <a:endParaRPr lang="en-GB" sz="2400" dirty="0"/>
          </a:p>
          <a:p>
            <a:r>
              <a:rPr lang="en-GB" sz="2400" dirty="0">
                <a:solidFill>
                  <a:srgbClr val="FF0000"/>
                </a:solidFill>
              </a:rPr>
              <a:t>DON’T </a:t>
            </a:r>
            <a:r>
              <a:rPr lang="en-GB" sz="2400" dirty="0"/>
              <a:t>just not turn up if you’re struggling.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It’s the </a:t>
            </a:r>
            <a:r>
              <a:rPr lang="en-GB" sz="2400" dirty="0">
                <a:solidFill>
                  <a:srgbClr val="FF0000"/>
                </a:solidFill>
              </a:rPr>
              <a:t>worst thing you can do </a:t>
            </a:r>
            <a:r>
              <a:rPr lang="en-GB" sz="2400" dirty="0"/>
              <a:t>– Problems will quickly accumulate to a point that’s difficult to recover from.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Got a problem? </a:t>
            </a:r>
            <a:r>
              <a:rPr lang="en-GB" sz="2400" dirty="0">
                <a:solidFill>
                  <a:srgbClr val="FF0000"/>
                </a:solidFill>
              </a:rPr>
              <a:t>Come talk to us as soon as possible</a:t>
            </a:r>
            <a:r>
              <a:rPr lang="en-GB" sz="2400" dirty="0"/>
              <a:t>. We’re friendly and approachable and catching it early is the best way to sort it out quickly.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37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901688"/>
          </a:xfrm>
        </p:spPr>
        <p:txBody>
          <a:bodyPr/>
          <a:lstStyle/>
          <a:p>
            <a:pPr algn="ctr"/>
            <a:r>
              <a:rPr lang="en-GB" dirty="0"/>
              <a:t>Academic Misconduct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5948432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You are encouraged to help each other – it’s a great way to learn!</a:t>
            </a:r>
          </a:p>
          <a:p>
            <a:endParaRPr lang="en-GB" sz="2400" dirty="0"/>
          </a:p>
          <a:p>
            <a:r>
              <a:rPr lang="en-GB" sz="2400" dirty="0"/>
              <a:t>However, </a:t>
            </a:r>
            <a:r>
              <a:rPr lang="en-GB" sz="2400" dirty="0">
                <a:solidFill>
                  <a:srgbClr val="FF0000"/>
                </a:solidFill>
              </a:rPr>
              <a:t>be careful </a:t>
            </a:r>
            <a:r>
              <a:rPr lang="en-GB" sz="2400" dirty="0"/>
              <a:t>how you do it: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/>
              <a:t>Stick to verbal explanations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/>
              <a:t>Encourage thinking – don’t just give the answer.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/>
              <a:t>Never ever share work, especially source code.</a:t>
            </a:r>
          </a:p>
          <a:p>
            <a:endParaRPr lang="en-GB" dirty="0"/>
          </a:p>
          <a:p>
            <a:r>
              <a:rPr lang="en-GB" sz="2400" dirty="0">
                <a:solidFill>
                  <a:srgbClr val="FF0000"/>
                </a:solidFill>
              </a:rPr>
              <a:t>Work that has been copied is called </a:t>
            </a:r>
            <a:r>
              <a:rPr lang="en-GB" sz="2400" b="1" dirty="0">
                <a:solidFill>
                  <a:srgbClr val="FF0000"/>
                </a:solidFill>
              </a:rPr>
              <a:t>collusion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/>
              <a:t>Both the person that copied and the person copied from are equally liable.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200" dirty="0"/>
          </a:p>
          <a:p>
            <a:r>
              <a:rPr lang="en-GB" sz="2400" dirty="0"/>
              <a:t>Read the chapter on academic misconduct in the student handbook very carefully, and ask if you’re not sure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64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901688"/>
          </a:xfrm>
        </p:spPr>
        <p:txBody>
          <a:bodyPr/>
          <a:lstStyle/>
          <a:p>
            <a:pPr algn="ctr"/>
            <a:r>
              <a:rPr lang="en-GB" dirty="0"/>
              <a:t>Recommended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4193"/>
            <a:ext cx="4508810" cy="4718824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Sherrod, A. and Jones, W. (2011), Beginning DirectX 11 Game Programming. Course Technology, Cengage Learning. (ISBN: 978-1435458956)</a:t>
            </a:r>
          </a:p>
          <a:p>
            <a:endParaRPr lang="en-GB" dirty="0"/>
          </a:p>
          <a:p>
            <a:r>
              <a:rPr lang="en-GB" dirty="0"/>
              <a:t>Dunn, F. and </a:t>
            </a:r>
            <a:r>
              <a:rPr lang="en-GB" dirty="0" err="1"/>
              <a:t>Parberry</a:t>
            </a:r>
            <a:r>
              <a:rPr lang="en-GB" dirty="0"/>
              <a:t>, I. (2002), 3D Math Primer for Graphics and Game Development. </a:t>
            </a:r>
            <a:r>
              <a:rPr lang="en-GB" dirty="0" err="1"/>
              <a:t>Wordware</a:t>
            </a:r>
            <a:r>
              <a:rPr lang="en-GB" dirty="0"/>
              <a:t> Publishing </a:t>
            </a:r>
            <a:r>
              <a:rPr lang="en-GB" dirty="0" err="1"/>
              <a:t>Inc</a:t>
            </a:r>
            <a:r>
              <a:rPr lang="en-GB" dirty="0"/>
              <a:t>, US (ISBN: 978-1568817231)</a:t>
            </a:r>
          </a:p>
          <a:p>
            <a:endParaRPr lang="en-GB" dirty="0"/>
          </a:p>
          <a:p>
            <a:r>
              <a:rPr lang="en-GB" dirty="0"/>
              <a:t>Frank D. Luna, (2016), Introduction to 3D Game Programming with DirectX12 (Computer Science) Paperback (ISBN: 978-1942270065)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146" y="1631704"/>
            <a:ext cx="1872345" cy="23063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076" y="2936072"/>
            <a:ext cx="1928812" cy="2375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9857" y="4409505"/>
            <a:ext cx="1898933" cy="244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2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946292"/>
          </a:xfrm>
        </p:spPr>
        <p:txBody>
          <a:bodyPr/>
          <a:lstStyle/>
          <a:p>
            <a:pPr algn="ctr"/>
            <a:r>
              <a:rPr lang="en-GB" dirty="0"/>
              <a:t>Recommended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94931"/>
            <a:ext cx="4664927" cy="4674220"/>
          </a:xfrm>
        </p:spPr>
        <p:txBody>
          <a:bodyPr/>
          <a:lstStyle/>
          <a:p>
            <a:r>
              <a:rPr lang="en-GB" dirty="0"/>
              <a:t>Tomas </a:t>
            </a:r>
            <a:r>
              <a:rPr lang="en-GB" dirty="0" err="1"/>
              <a:t>Akenine-Möller</a:t>
            </a:r>
            <a:r>
              <a:rPr lang="en-GB" dirty="0"/>
              <a:t> et al.  Real-Time Rendering, Third Edition Hardcover (2008). (ISBN: 978-1568814247)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296" y="2266311"/>
            <a:ext cx="1614487" cy="241458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5296829"/>
            <a:ext cx="10972799" cy="156117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GB"/>
              <a:t>Students are expected to read around the subject in order to solidify their understanding of the material and help them complete on-going assessments/courseworks and classroom activities.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30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57083"/>
          </a:xfrm>
        </p:spPr>
        <p:txBody>
          <a:bodyPr/>
          <a:lstStyle/>
          <a:p>
            <a:pPr algn="ctr"/>
            <a:r>
              <a:rPr lang="en-US" dirty="0">
                <a:cs typeface="Arial"/>
              </a:rPr>
              <a:t>Contacting the Unit Leader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1171"/>
            <a:ext cx="10972800" cy="4763429"/>
          </a:xfrm>
        </p:spPr>
        <p:txBody>
          <a:bodyPr/>
          <a:lstStyle/>
          <a:p>
            <a:r>
              <a:rPr lang="en-US" dirty="0"/>
              <a:t>Contact details:</a:t>
            </a:r>
          </a:p>
          <a:p>
            <a:pPr lvl="1"/>
            <a:r>
              <a:rPr lang="en-US" dirty="0"/>
              <a:t>Philip.alassad@solent.ac.uk</a:t>
            </a:r>
          </a:p>
          <a:p>
            <a:pPr lvl="1"/>
            <a:r>
              <a:rPr lang="en-US" dirty="0"/>
              <a:t>JM505</a:t>
            </a:r>
          </a:p>
          <a:p>
            <a:pPr lvl="1"/>
            <a:endParaRPr lang="en-US" dirty="0"/>
          </a:p>
          <a:p>
            <a:r>
              <a:rPr lang="en-US" dirty="0"/>
              <a:t>Open door policy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Come along and see me whenever – but try not to exploit it</a:t>
            </a:r>
          </a:p>
          <a:p>
            <a:endParaRPr lang="en-US" dirty="0"/>
          </a:p>
          <a:p>
            <a:r>
              <a:rPr lang="en-US" dirty="0"/>
              <a:t>The best time to ask for help is during the practical sessions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Try the practical before the class, and then ask for clarification during the practical</a:t>
            </a:r>
          </a:p>
        </p:txBody>
      </p:sp>
    </p:spTree>
    <p:extLst>
      <p:ext uri="{BB962C8B-B14F-4D97-AF65-F5344CB8AC3E}">
        <p14:creationId xmlns:p14="http://schemas.microsoft.com/office/powerpoint/2010/main" val="179584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57083"/>
          </a:xfrm>
        </p:spPr>
        <p:txBody>
          <a:bodyPr/>
          <a:lstStyle/>
          <a:p>
            <a:pPr algn="ctr"/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1171"/>
            <a:ext cx="10972800" cy="4763429"/>
          </a:xfrm>
        </p:spPr>
        <p:txBody>
          <a:bodyPr/>
          <a:lstStyle/>
          <a:p>
            <a:r>
              <a:rPr lang="en-GB" dirty="0"/>
              <a:t>Start early</a:t>
            </a:r>
          </a:p>
          <a:p>
            <a:r>
              <a:rPr lang="en-GB" dirty="0"/>
              <a:t>Practical sessions</a:t>
            </a:r>
          </a:p>
          <a:p>
            <a:r>
              <a:rPr lang="en-GB" dirty="0"/>
              <a:t>Demonstrate both theoretical and practical technical ability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through implementation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report </a:t>
            </a:r>
            <a:r>
              <a:rPr lang="en-GB" dirty="0"/>
              <a:t>(i.e., citations, equations, formatting, mechanics, )</a:t>
            </a:r>
          </a:p>
          <a:p>
            <a:r>
              <a:rPr lang="en-GB" u="sng" dirty="0">
                <a:solidFill>
                  <a:srgbClr val="FF0000"/>
                </a:solidFill>
              </a:rPr>
              <a:t>8+ hours self-study (remember that this is a minimum)</a:t>
            </a:r>
          </a:p>
        </p:txBody>
      </p:sp>
    </p:spTree>
    <p:extLst>
      <p:ext uri="{BB962C8B-B14F-4D97-AF65-F5344CB8AC3E}">
        <p14:creationId xmlns:p14="http://schemas.microsoft.com/office/powerpoint/2010/main" val="11377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To do this week…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over the lectures</a:t>
            </a:r>
          </a:p>
          <a:p>
            <a:r>
              <a:rPr lang="en-GB" dirty="0" err="1"/>
              <a:t>Practicals</a:t>
            </a: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Challenging – hence, start early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Setup source control – (i.e., </a:t>
            </a:r>
            <a:r>
              <a:rPr lang="en-GB" dirty="0" err="1"/>
              <a:t>Github</a:t>
            </a:r>
            <a:r>
              <a:rPr lang="en-GB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Work through tutorial </a:t>
            </a:r>
            <a:r>
              <a:rPr lang="en-GB" dirty="0" err="1"/>
              <a:t>practicals</a:t>
            </a:r>
            <a:endParaRPr lang="en-GB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Guide 01, 02, Tutorial 01, 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Experiment (get into good habits)</a:t>
            </a:r>
          </a:p>
        </p:txBody>
      </p:sp>
    </p:spTree>
    <p:extLst>
      <p:ext uri="{BB962C8B-B14F-4D97-AF65-F5344CB8AC3E}">
        <p14:creationId xmlns:p14="http://schemas.microsoft.com/office/powerpoint/2010/main" val="201845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834288"/>
          </a:xfrm>
        </p:spPr>
        <p:txBody>
          <a:bodyPr>
            <a:normAutofit lnSpcReduction="10000"/>
            <a:scene3d>
              <a:camera prst="orthographicFront"/>
              <a:lightRig rig="threePt" dir="t"/>
            </a:scene3d>
            <a:sp3d>
              <a:bevelT w="12700"/>
            </a:sp3d>
          </a:bodyPr>
          <a:lstStyle/>
          <a:p>
            <a:r>
              <a:rPr lang="en-US" dirty="0"/>
              <a:t>First off – Please remember to </a:t>
            </a:r>
            <a:r>
              <a:rPr lang="en-US" sz="3600" dirty="0">
                <a:solidFill>
                  <a:srgbClr val="FF0000"/>
                </a:solidFill>
              </a:rPr>
              <a:t>SWIPE IN !!!!</a:t>
            </a:r>
          </a:p>
          <a:p>
            <a:r>
              <a:rPr lang="en-US" dirty="0"/>
              <a:t>What this module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Graphics Modelling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Learning/Working with pre-built engines</a:t>
            </a:r>
          </a:p>
          <a:p>
            <a:r>
              <a:rPr lang="en-US" dirty="0"/>
              <a:t>Module </a:t>
            </a:r>
            <a:r>
              <a:rPr lang="en-US" dirty="0">
                <a:solidFill>
                  <a:srgbClr val="FF0000"/>
                </a:solidFill>
              </a:rPr>
              <a:t>WILL</a:t>
            </a:r>
            <a:r>
              <a:rPr lang="en-US" dirty="0"/>
              <a:t> include: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/>
              <a:t>3D maths and techniques (Remember Physics?)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/>
              <a:t>OOP (C++) and Direct X 11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/>
              <a:t>Hands-on Practical Implementation (High-Performance Graphics, Memory management, Pointers, Optimisation Considerations)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/>
              <a:t>Focus on Software Design, Algorithms and Implementation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/>
              <a:t>Software Techniques </a:t>
            </a:r>
            <a:r>
              <a:rPr lang="en-GB" sz="2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(emphasis on an interactive game to demonstrate your understanding of concepts)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GB" sz="2200" dirty="0"/>
          </a:p>
          <a:p>
            <a:endParaRPr lang="en-GB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45932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083420"/>
            <a:ext cx="10972800" cy="477458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What do we mean by software design?  Start thinking about a game you’d like to write, what would be the main components for your game and why?</a:t>
            </a:r>
          </a:p>
          <a:p>
            <a:r>
              <a:rPr lang="en-GB" dirty="0"/>
              <a:t>For example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Graphics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Particles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Artificial Intelligence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Rigid Body Dynamics (e.g., cloth, collisions)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Constraints (e.g., ragdolls)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Fur/Hair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Fracturing/ Smashables (yes, that’s a word… honest)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cs typeface="Arial"/>
              </a:rPr>
              <a:t>About Advanced Games Programming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process of designing and developing a video game from the ground up</a:t>
            </a:r>
          </a:p>
          <a:p>
            <a:endParaRPr lang="en-GB" dirty="0"/>
          </a:p>
          <a:p>
            <a:r>
              <a:rPr lang="en-GB" dirty="0"/>
              <a:t>Learn essential concepts common in video games, software engineering, medical software,...</a:t>
            </a:r>
          </a:p>
          <a:p>
            <a:endParaRPr lang="en-GB" dirty="0"/>
          </a:p>
          <a:p>
            <a:r>
              <a:rPr lang="en-GB" dirty="0"/>
              <a:t>Enormous software engineering challenges</a:t>
            </a:r>
          </a:p>
          <a:p>
            <a:endParaRPr lang="en-GB" dirty="0"/>
          </a:p>
          <a:p>
            <a:r>
              <a:rPr lang="en-GB" dirty="0"/>
              <a:t>Create demonstrate various techniques during the unit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Graphics, Particles, Object Orientated Design, Collision,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90536"/>
          </a:xfrm>
        </p:spPr>
        <p:txBody>
          <a:bodyPr/>
          <a:lstStyle/>
          <a:p>
            <a:pPr algn="ctr"/>
            <a:r>
              <a:rPr lang="en-US" dirty="0"/>
              <a:t>Unit Aims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94624"/>
            <a:ext cx="10972800" cy="4729976"/>
          </a:xfrm>
        </p:spPr>
        <p:txBody>
          <a:bodyPr/>
          <a:lstStyle/>
          <a:p>
            <a:r>
              <a:rPr lang="en-GB" dirty="0"/>
              <a:t>Gain experience in developing in managing a complex project while learning core game components, particularly the technical aspects (e.g., 3-dimensional graphics, real-time performance, stability, ..)</a:t>
            </a:r>
          </a:p>
          <a:p>
            <a:endParaRPr lang="en-US" dirty="0"/>
          </a:p>
          <a:p>
            <a:r>
              <a:rPr lang="en-GB" dirty="0"/>
              <a:t>Put together various gaming elements</a:t>
            </a:r>
          </a:p>
          <a:p>
            <a:endParaRPr lang="en-US" dirty="0"/>
          </a:p>
          <a:p>
            <a:r>
              <a:rPr lang="en-GB" dirty="0"/>
              <a:t>Examine some of the fundamental techniques used in game development, such as, the underpinning maths, graphics, performance bottlenecks, particles, collisions...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/>
              </a:rPr>
              <a:t>Structure – Lectures/ Practicals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8423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Formal lecture followed by a practical tutorial session</a:t>
            </a:r>
          </a:p>
          <a:p>
            <a:r>
              <a:rPr lang="en-US" dirty="0"/>
              <a:t>Attendance is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mandatory</a:t>
            </a:r>
            <a:r>
              <a:rPr lang="en-US" dirty="0"/>
              <a:t> at all sessions – remember to </a:t>
            </a:r>
            <a:r>
              <a:rPr lang="en-US" sz="3200" dirty="0">
                <a:solidFill>
                  <a:srgbClr val="FF0000"/>
                </a:solidFill>
              </a:rPr>
              <a:t>SWIPE IN!</a:t>
            </a:r>
          </a:p>
          <a:p>
            <a:r>
              <a:rPr lang="en-US" dirty="0">
                <a:cs typeface="Arial"/>
              </a:rPr>
              <a:t>Practical Lab Sessions: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cs typeface="Arial"/>
              </a:rPr>
              <a:t>Takes place in the </a:t>
            </a:r>
            <a:r>
              <a:rPr lang="en-US" dirty="0">
                <a:solidFill>
                  <a:srgbClr val="FF0000"/>
                </a:solidFill>
                <a:cs typeface="Arial"/>
              </a:rPr>
              <a:t>Games </a:t>
            </a:r>
            <a:r>
              <a:rPr lang="en-US" dirty="0" smtClean="0">
                <a:solidFill>
                  <a:srgbClr val="FF0000"/>
                </a:solidFill>
                <a:cs typeface="Arial"/>
              </a:rPr>
              <a:t>Lab </a:t>
            </a:r>
            <a:r>
              <a:rPr lang="en-US" dirty="0" smtClean="0">
                <a:cs typeface="Arial"/>
              </a:rPr>
              <a:t>(JM311/JM306)</a:t>
            </a:r>
            <a:endParaRPr lang="en-US" dirty="0">
              <a:solidFill>
                <a:srgbClr val="FF0000"/>
              </a:solidFill>
              <a:cs typeface="Arial"/>
            </a:endParaRPr>
          </a:p>
          <a:p>
            <a:pPr lvl="1"/>
            <a:r>
              <a:rPr lang="en-US" dirty="0"/>
              <a:t>Work on developing the supporting games development concepts</a:t>
            </a:r>
          </a:p>
          <a:p>
            <a:pPr lvl="2"/>
            <a:r>
              <a:rPr lang="en-US" dirty="0"/>
              <a:t>C++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clear, computationally fast, elegant code </a:t>
            </a:r>
          </a:p>
          <a:p>
            <a:pPr lvl="2"/>
            <a:r>
              <a:rPr lang="en-US" dirty="0"/>
              <a:t>Visual Studio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More than just a glorified editor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Use additional features (profiler)</a:t>
            </a:r>
          </a:p>
          <a:p>
            <a:pPr lvl="2"/>
            <a:r>
              <a:rPr lang="en-US" dirty="0"/>
              <a:t>Version Control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GitHub or Mercurial (more than just an online hard drive)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812478"/>
          </a:xfrm>
        </p:spPr>
        <p:txBody>
          <a:bodyPr/>
          <a:lstStyle/>
          <a:p>
            <a:pPr algn="ctr"/>
            <a:r>
              <a:rPr lang="en-US" dirty="0"/>
              <a:t>Practical Lab sessions continued..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16566"/>
            <a:ext cx="10972800" cy="51810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all about exploring and extending solutions to tutorials you have done beforehand </a:t>
            </a:r>
            <a:r>
              <a:rPr lang="en-US" dirty="0">
                <a:solidFill>
                  <a:srgbClr val="FF0000"/>
                </a:solidFill>
              </a:rPr>
              <a:t>in your own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rgbClr val="FF0000"/>
                </a:solidFill>
              </a:rPr>
              <a:t>You are responsible </a:t>
            </a:r>
            <a:r>
              <a:rPr lang="en-GB" sz="2200" dirty="0"/>
              <a:t>for making a credible attempt at the work.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/>
              <a:t>We are happy to help you if you attempt it and are struggling, but you have to </a:t>
            </a:r>
            <a:r>
              <a:rPr lang="en-GB" sz="2200" dirty="0">
                <a:solidFill>
                  <a:srgbClr val="FF0000"/>
                </a:solidFill>
              </a:rPr>
              <a:t>show/explain</a:t>
            </a:r>
            <a:r>
              <a:rPr lang="en-GB" sz="2200" dirty="0"/>
              <a:t> what you’ve tried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/>
              <a:t>I think it’s a good idea to point out now that the </a:t>
            </a:r>
            <a:r>
              <a:rPr lang="en-GB" sz="2200" dirty="0">
                <a:solidFill>
                  <a:srgbClr val="FF0000"/>
                </a:solidFill>
              </a:rPr>
              <a:t>extra/advanced</a:t>
            </a:r>
            <a:r>
              <a:rPr lang="en-GB" sz="2200" dirty="0"/>
              <a:t> exercises are where you will do </a:t>
            </a:r>
            <a:r>
              <a:rPr lang="en-GB" sz="2200" dirty="0">
                <a:solidFill>
                  <a:srgbClr val="FF0000"/>
                </a:solidFill>
              </a:rPr>
              <a:t>most of the real learning </a:t>
            </a:r>
            <a:r>
              <a:rPr lang="en-GB" sz="2200" dirty="0"/>
              <a:t>and therefore it’s a really good idea to at least attempt these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200" dirty="0"/>
              <a:t>I will be regularly checking how many commits you make on version control and will use this as an indication of engagement (so long as the work is actually done!!)</a:t>
            </a:r>
          </a:p>
          <a:p>
            <a:endParaRPr lang="en-GB" sz="2400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Working Through the </a:t>
            </a:r>
            <a:br>
              <a:rPr lang="en-GB" dirty="0"/>
            </a:br>
            <a:r>
              <a:rPr lang="en-GB" dirty="0"/>
              <a:t>Tutorial </a:t>
            </a:r>
            <a:r>
              <a:rPr lang="en-GB" dirty="0" err="1"/>
              <a:t>Practicals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79"/>
            <a:ext cx="10972800" cy="4681889"/>
          </a:xfrm>
        </p:spPr>
        <p:txBody>
          <a:bodyPr>
            <a:normAutofit/>
          </a:bodyPr>
          <a:lstStyle/>
          <a:p>
            <a:r>
              <a:rPr lang="en-GB" dirty="0"/>
              <a:t>Regularly check in your work to </a:t>
            </a:r>
            <a:r>
              <a:rPr lang="en-GB" b="1" dirty="0">
                <a:solidFill>
                  <a:srgbClr val="FF0000"/>
                </a:solidFill>
              </a:rPr>
              <a:t>GitHub/Mercurial </a:t>
            </a:r>
            <a:r>
              <a:rPr lang="en-GB" dirty="0"/>
              <a:t>(did I mention that?…)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I can help with getting you set up if you need it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videos of your working practical simulations (good habits)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put the course title, title of your demo and your name at the start of the video</a:t>
            </a:r>
          </a:p>
          <a:p>
            <a:r>
              <a:rPr lang="en-GB" dirty="0"/>
              <a:t>Write modular readable code</a:t>
            </a:r>
          </a:p>
          <a:p>
            <a:r>
              <a:rPr lang="en-GB" dirty="0"/>
              <a:t>Experiment – and try different things (remember the extra/advanced stuff?)</a:t>
            </a:r>
          </a:p>
          <a:p>
            <a:r>
              <a:rPr lang="en-GB" dirty="0"/>
              <a:t>Challenging but you should remember to have fun and enjoy the unit!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7"/>
            <a:ext cx="10972800" cy="87938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cs typeface="Arial"/>
              </a:rPr>
              <a:t>Work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5602744"/>
          </a:xfrm>
        </p:spPr>
        <p:txBody>
          <a:bodyPr>
            <a:normAutofit/>
          </a:bodyPr>
          <a:lstStyle/>
          <a:p>
            <a:r>
              <a:rPr lang="en-GB" dirty="0"/>
              <a:t>You </a:t>
            </a:r>
            <a:r>
              <a:rPr lang="en-GB" b="1" u="sng" dirty="0"/>
              <a:t>WILL</a:t>
            </a:r>
            <a:r>
              <a:rPr lang="en-GB" dirty="0"/>
              <a:t> have to work around </a:t>
            </a:r>
            <a:r>
              <a:rPr lang="en-GB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8+ hours a week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/>
              <a:t>on the module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4 hours contact (lectures and </a:t>
            </a:r>
            <a:r>
              <a:rPr lang="en-GB" dirty="0" err="1"/>
              <a:t>practicals</a:t>
            </a:r>
            <a:r>
              <a:rPr lang="en-GB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hours self study (seriously, this is a bare minimum)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/>
          </a:p>
          <a:p>
            <a:r>
              <a:rPr lang="en-GB" dirty="0"/>
              <a:t>Coursework will require some organisation outside class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Use the Games Lab – it’s what it is there for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Keep up with practical work!</a:t>
            </a:r>
          </a:p>
          <a:p>
            <a:pPr lvl="1"/>
            <a:r>
              <a:rPr lang="en-GB" dirty="0"/>
              <a:t>We won’t be pausing – so falling behind at any stage means it will be difficult to catch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7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233</TotalTime>
  <Words>1191</Words>
  <Application>Microsoft Office PowerPoint</Application>
  <PresentationFormat>Widescreen</PresentationFormat>
  <Paragraphs>146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Palatino Linotype</vt:lpstr>
      <vt:lpstr>Wingdings</vt:lpstr>
      <vt:lpstr>Wingdings 2</vt:lpstr>
      <vt:lpstr>Presentation on brainstorming</vt:lpstr>
      <vt:lpstr>Introduction</vt:lpstr>
      <vt:lpstr>Overview</vt:lpstr>
      <vt:lpstr>Activity 1</vt:lpstr>
      <vt:lpstr>About Advanced Games Programming</vt:lpstr>
      <vt:lpstr>Unit Aims</vt:lpstr>
      <vt:lpstr>Structure – Lectures/ Practicals</vt:lpstr>
      <vt:lpstr>Practical Lab sessions continued..</vt:lpstr>
      <vt:lpstr>Working Through the  Tutorial Practicals</vt:lpstr>
      <vt:lpstr>Work Plan</vt:lpstr>
      <vt:lpstr>Focus of the Module</vt:lpstr>
      <vt:lpstr>Problems</vt:lpstr>
      <vt:lpstr>Academic Misconduct</vt:lpstr>
      <vt:lpstr>Recommended Reading</vt:lpstr>
      <vt:lpstr>Recommended Reading</vt:lpstr>
      <vt:lpstr>Contacting the Unit Leader</vt:lpstr>
      <vt:lpstr>Summary</vt:lpstr>
      <vt:lpstr>To do this week…</vt:lpstr>
    </vt:vector>
  </TitlesOfParts>
  <Company>Southampton Solent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Philip Alassad</dc:creator>
  <cp:lastModifiedBy>Philip Alassad</cp:lastModifiedBy>
  <cp:revision>11</cp:revision>
  <dcterms:created xsi:type="dcterms:W3CDTF">2017-09-18T11:48:11Z</dcterms:created>
  <dcterms:modified xsi:type="dcterms:W3CDTF">2017-09-19T14:34:44Z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