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41" r:id="rId3"/>
    <p:sldId id="344" r:id="rId4"/>
    <p:sldId id="342" r:id="rId5"/>
    <p:sldId id="343" r:id="rId6"/>
    <p:sldId id="355" r:id="rId7"/>
    <p:sldId id="346" r:id="rId8"/>
    <p:sldId id="345" r:id="rId9"/>
    <p:sldId id="353" r:id="rId10"/>
    <p:sldId id="347" r:id="rId11"/>
    <p:sldId id="348" r:id="rId12"/>
    <p:sldId id="354" r:id="rId13"/>
    <p:sldId id="349" r:id="rId14"/>
    <p:sldId id="350" r:id="rId15"/>
    <p:sldId id="351" r:id="rId16"/>
    <p:sldId id="356" r:id="rId17"/>
    <p:sldId id="352" r:id="rId18"/>
    <p:sldId id="357" r:id="rId19"/>
    <p:sldId id="358" r:id="rId20"/>
    <p:sldId id="359" r:id="rId21"/>
    <p:sldId id="36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4C1"/>
    <a:srgbClr val="00974D"/>
    <a:srgbClr val="E72E2D"/>
    <a:srgbClr val="4500C0"/>
    <a:srgbClr val="5400EA"/>
    <a:srgbClr val="360096"/>
    <a:srgbClr val="E7D9FF"/>
    <a:srgbClr val="919293"/>
    <a:srgbClr val="639729"/>
    <a:srgbClr val="E7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CE161-61BB-41D0-946F-5093D5445419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13D3-B323-4505-ADAE-3B2D0E446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7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8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2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0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60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2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97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3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97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8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8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2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8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0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3D3-B323-4505-ADAE-3B2D0E446B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0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88FF-168E-4EBB-9A5F-4FB6C8E7439D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9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36DF-5037-4DA6-988C-9E4ACFA47DD0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AFDD-716B-45D0-BD19-777F6483EAA7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C64C-750C-411A-9D88-3552E5F59261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6735-7251-4C53-911E-731E5962A7D5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EB9B-A433-4F7D-B224-8C750B9B1138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B70-E886-46A1-8849-749DBD4756FF}" type="datetime1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43CA-3BC7-4CB6-8155-E4D6E082B66A}" type="datetime1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5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1F45-F01D-40E6-9B4D-A22348243316}" type="datetime1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DB85-9249-4D46-BF9B-1013112A9DD7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53F5-6625-40A4-B938-13B5F7B404F3}" type="datetime1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4AA-CAF7-45E2-A385-A75E57CE2BF5}" type="datetime1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bla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769A-88B5-49FD-AB0E-F7659EB16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262" y="4955582"/>
            <a:ext cx="5961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Constantia" panose="02030602050306030303" pitchFamily="18" charset="0"/>
                <a:cs typeface="Calibri" panose="020F0502020204030204" pitchFamily="34" charset="0"/>
              </a:rPr>
              <a:t>Presenters:</a:t>
            </a:r>
          </a:p>
          <a:p>
            <a:r>
              <a:rPr lang="en-US" sz="2000" b="1" dirty="0" smtClean="0">
                <a:latin typeface="Constantia" panose="02030602050306030303" pitchFamily="18" charset="0"/>
                <a:cs typeface="Calibri" panose="020F0502020204030204" pitchFamily="34" charset="0"/>
              </a:rPr>
              <a:t>Fyodor </a:t>
            </a:r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Morozko</a:t>
            </a:r>
            <a:endParaRPr lang="en-US" sz="2000" b="1" dirty="0" smtClean="0">
              <a:latin typeface="Constantia" panose="02030602050306030303" pitchFamily="18" charset="0"/>
              <a:cs typeface="Calibri" panose="020F0502020204030204" pitchFamily="34" charset="0"/>
            </a:endParaRPr>
          </a:p>
          <a:p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Roza</a:t>
            </a:r>
            <a:r>
              <a:rPr lang="en-US" sz="2000" b="1" dirty="0" smtClean="0">
                <a:latin typeface="Constantia" panose="02030602050306030303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onstantia" panose="02030602050306030303" pitchFamily="18" charset="0"/>
                <a:cs typeface="Calibri" panose="020F0502020204030204" pitchFamily="34" charset="0"/>
              </a:rPr>
              <a:t>Navitskaya</a:t>
            </a:r>
            <a:endParaRPr lang="en-GB" sz="2000" b="1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pic>
        <p:nvPicPr>
          <p:cNvPr id="8" name="image2.png" descr="sop-resize-200-BGU-LOGO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499" y="143050"/>
            <a:ext cx="1067435" cy="771525"/>
          </a:xfrm>
          <a:prstGeom prst="rect">
            <a:avLst/>
          </a:prstGeom>
          <a:ln/>
        </p:spPr>
      </p:pic>
      <p:pic>
        <p:nvPicPr>
          <p:cNvPr id="9" name="image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80728" y="143050"/>
            <a:ext cx="1657350" cy="600075"/>
          </a:xfrm>
          <a:prstGeom prst="rect">
            <a:avLst/>
          </a:prstGeom>
          <a:ln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62" y="2774635"/>
            <a:ext cx="10577701" cy="1725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62" y="1044926"/>
            <a:ext cx="3842891" cy="17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This </a:t>
            </a:r>
            <a:r>
              <a:rPr lang="en-US" i="1" dirty="0">
                <a:latin typeface="Constantia" panose="02030602050306030303" pitchFamily="18" charset="0"/>
              </a:rPr>
              <a:t>network structure overcomes the issue </a:t>
            </a:r>
            <a:r>
              <a:rPr lang="en-US" i="1" dirty="0" smtClean="0">
                <a:latin typeface="Constantia" panose="02030602050306030303" pitchFamily="18" charset="0"/>
              </a:rPr>
              <a:t>of </a:t>
            </a:r>
            <a:r>
              <a:rPr lang="en-US" i="1" dirty="0" err="1" smtClean="0">
                <a:latin typeface="Constantia" panose="02030602050306030303" pitchFamily="18" charset="0"/>
              </a:rPr>
              <a:t>nonuniqueness</a:t>
            </a:r>
            <a:r>
              <a:rPr lang="en-US" i="1" dirty="0" smtClean="0">
                <a:latin typeface="Constantia" panose="02030602050306030303" pitchFamily="18" charset="0"/>
              </a:rPr>
              <a:t> </a:t>
            </a:r>
            <a:r>
              <a:rPr lang="en-US" i="1" dirty="0">
                <a:latin typeface="Constantia" panose="02030602050306030303" pitchFamily="18" charset="0"/>
              </a:rPr>
              <a:t>in the inverse scattering of </a:t>
            </a:r>
            <a:r>
              <a:rPr lang="en-US" i="1" dirty="0" smtClean="0">
                <a:latin typeface="Constantia" panose="02030602050306030303" pitchFamily="18" charset="0"/>
              </a:rPr>
              <a:t>electromagnetic waves </a:t>
            </a:r>
            <a:r>
              <a:rPr lang="en-US" i="1" dirty="0">
                <a:latin typeface="Constantia" panose="02030602050306030303" pitchFamily="18" charset="0"/>
              </a:rPr>
              <a:t>because the design by the neural network is not </a:t>
            </a:r>
            <a:r>
              <a:rPr lang="en-US" i="1" dirty="0" smtClean="0">
                <a:latin typeface="Constantia" panose="02030602050306030303" pitchFamily="18" charset="0"/>
              </a:rPr>
              <a:t>required to </a:t>
            </a:r>
            <a:r>
              <a:rPr lang="en-US" i="1" dirty="0">
                <a:latin typeface="Constantia" panose="02030602050306030303" pitchFamily="18" charset="0"/>
              </a:rPr>
              <a:t>be the same as the real design in training samples. </a:t>
            </a:r>
            <a:endParaRPr lang="en-US" i="1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Instead, the </a:t>
            </a:r>
            <a:r>
              <a:rPr lang="en-US" i="1" dirty="0">
                <a:latin typeface="Constantia" panose="02030602050306030303" pitchFamily="18" charset="0"/>
              </a:rPr>
              <a:t>cost function would be low as long as the generated </a:t>
            </a:r>
            <a:r>
              <a:rPr lang="en-US" i="1" dirty="0" smtClean="0">
                <a:latin typeface="Constantia" panose="02030602050306030303" pitchFamily="18" charset="0"/>
              </a:rPr>
              <a:t>design and </a:t>
            </a:r>
            <a:r>
              <a:rPr lang="en-US" i="1" dirty="0">
                <a:latin typeface="Constantia" panose="02030602050306030303" pitchFamily="18" charset="0"/>
              </a:rPr>
              <a:t>the real design have similar response.</a:t>
            </a:r>
            <a:endParaRPr lang="en-US" i="1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342776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</a:t>
            </a:r>
            <a:r>
              <a:rPr lang="en-US" dirty="0" smtClean="0">
                <a:latin typeface="Constantia" panose="02030602050306030303" pitchFamily="18" charset="0"/>
              </a:rPr>
              <a:t>inverse network </a:t>
            </a:r>
            <a:r>
              <a:rPr lang="en-US" dirty="0">
                <a:latin typeface="Constantia" panose="02030602050306030303" pitchFamily="18" charset="0"/>
              </a:rPr>
              <a:t>architecture is set to have four layers with each </a:t>
            </a:r>
            <a:r>
              <a:rPr lang="en-US" dirty="0" smtClean="0">
                <a:latin typeface="Constantia" panose="02030602050306030303" pitchFamily="18" charset="0"/>
              </a:rPr>
              <a:t>layer having </a:t>
            </a:r>
            <a:r>
              <a:rPr lang="en-US" dirty="0">
                <a:latin typeface="Constantia" panose="02030602050306030303" pitchFamily="18" charset="0"/>
              </a:rPr>
              <a:t>200−500−200−20 units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  <a:endParaRPr lang="ru-RU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Training set: 500 000 instances, test set: 50000 instances.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1236"/>
          <a:stretch/>
        </p:blipFill>
        <p:spPr>
          <a:xfrm>
            <a:off x="594510" y="2638696"/>
            <a:ext cx="10949651" cy="3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number of hidden layers and weights in them can be varied</a:t>
            </a:r>
            <a:r>
              <a:rPr lang="en-US" i="1" dirty="0" smtClean="0">
                <a:latin typeface="Constantia" panose="02030602050306030303" pitchFamily="18" charset="0"/>
              </a:rPr>
              <a:t>.</a:t>
            </a:r>
            <a:endParaRPr lang="en-US" sz="2000" b="1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Tandem Neural Network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7188" y="2120382"/>
            <a:ext cx="4998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1: 20 − 500 − 200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2: 20 − 500 − 200 − 200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3: 20 − 500 − 200 − 200 − 200</a:t>
            </a:r>
          </a:p>
          <a:p>
            <a:r>
              <a:rPr lang="ru-RU" dirty="0" err="1" smtClean="0">
                <a:latin typeface="Constantia" panose="02030602050306030303" pitchFamily="18" charset="0"/>
              </a:rPr>
              <a:t>Architecture</a:t>
            </a:r>
            <a:r>
              <a:rPr lang="ru-RU" dirty="0" smtClean="0">
                <a:latin typeface="Constantia" panose="02030602050306030303" pitchFamily="18" charset="0"/>
              </a:rPr>
              <a:t> 4: 20 − 500 − 200 − 200 − 200 − 200</a:t>
            </a:r>
            <a:endParaRPr lang="ru-RU" dirty="0">
              <a:latin typeface="Constantia" panose="0203060205030603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99654" y="2397381"/>
            <a:ext cx="5436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4: 20 − 500 − 200 − 200 − 200 −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5: 20 − 500 − 500 − 200 − 200 −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ru-RU" dirty="0" err="1">
                <a:latin typeface="Constantia" panose="02030602050306030303" pitchFamily="18" charset="0"/>
              </a:rPr>
              <a:t>Architecture</a:t>
            </a:r>
            <a:r>
              <a:rPr lang="ru-RU" dirty="0">
                <a:latin typeface="Constantia" panose="02030602050306030303" pitchFamily="18" charset="0"/>
              </a:rPr>
              <a:t> 6: 20 − 500 − 500 − 500 − 200 − 200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21" y="3505619"/>
            <a:ext cx="9130829" cy="41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of 1D Multilayer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Design of 1D multilayer structures: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Designing </a:t>
                </a:r>
                <a:r>
                  <a:rPr lang="en-US" dirty="0">
                    <a:latin typeface="Constantia" panose="02030602050306030303" pitchFamily="18" charset="0"/>
                  </a:rPr>
                  <a:t>the </a:t>
                </a:r>
                <a:r>
                  <a:rPr lang="en-US" dirty="0" smtClean="0">
                    <a:latin typeface="Constantia" panose="02030602050306030303" pitchFamily="18" charset="0"/>
                  </a:rPr>
                  <a:t>structure of </a:t>
                </a:r>
                <a:r>
                  <a:rPr lang="en-US" dirty="0">
                    <a:latin typeface="Constantia" panose="02030602050306030303" pitchFamily="18" charset="0"/>
                  </a:rPr>
                  <a:t>16-layer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SiO2 </a:t>
                </a:r>
                <a:r>
                  <a:rPr lang="en-US" dirty="0">
                    <a:latin typeface="Constantia" panose="02030602050306030303" pitchFamily="18" charset="0"/>
                  </a:rPr>
                  <a:t>and </a:t>
                </a:r>
                <a:r>
                  <a:rPr lang="en-US" dirty="0" smtClean="0">
                    <a:latin typeface="Constantia" panose="02030602050306030303" pitchFamily="18" charset="0"/>
                  </a:rPr>
                  <a:t>Si3N4 </a:t>
                </a:r>
                <a:r>
                  <a:rPr lang="en-US" dirty="0">
                    <a:latin typeface="Constantia" panose="02030602050306030303" pitchFamily="18" charset="0"/>
                  </a:rPr>
                  <a:t>thin film for </a:t>
                </a:r>
                <a:r>
                  <a:rPr lang="en-US" dirty="0" smtClean="0">
                    <a:latin typeface="Constantia" panose="02030602050306030303" pitchFamily="18" charset="0"/>
                  </a:rPr>
                  <a:t>target transmission spectra </a:t>
                </a:r>
                <a:r>
                  <a:rPr lang="en-US" dirty="0">
                    <a:latin typeface="Constantia" panose="02030602050306030303" pitchFamily="18" charset="0"/>
                  </a:rPr>
                  <a:t>of a Gaussian </a:t>
                </a:r>
                <a:r>
                  <a:rPr lang="en-US" dirty="0" smtClean="0">
                    <a:latin typeface="Constantia" panose="02030602050306030303" pitchFamily="18" charset="0"/>
                  </a:rPr>
                  <a:t>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The </a:t>
                </a:r>
                <a:r>
                  <a:rPr lang="en-US" dirty="0">
                    <a:latin typeface="Constantia" panose="02030602050306030303" pitchFamily="18" charset="0"/>
                  </a:rPr>
                  <a:t>maximum thickness of each 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is set </a:t>
                </a:r>
                <a:r>
                  <a:rPr lang="en-US" dirty="0">
                    <a:latin typeface="Constantia" panose="02030602050306030303" pitchFamily="18" charset="0"/>
                  </a:rPr>
                  <a:t>to be 150 nm. The response is the transmission </a:t>
                </a:r>
                <a:r>
                  <a:rPr lang="en-US" dirty="0" smtClean="0">
                    <a:latin typeface="Constantia" panose="02030602050306030303" pitchFamily="18" charset="0"/>
                  </a:rPr>
                  <a:t>spectrum within </a:t>
                </a:r>
                <a:r>
                  <a:rPr lang="en-US" dirty="0">
                    <a:latin typeface="Constantia" panose="02030602050306030303" pitchFamily="18" charset="0"/>
                  </a:rPr>
                  <a:t>the range of 300 to 750 </a:t>
                </a:r>
                <a:r>
                  <a:rPr lang="en-US" dirty="0" smtClean="0">
                    <a:latin typeface="Constantia" panose="02030602050306030303" pitchFamily="18" charset="0"/>
                  </a:rPr>
                  <a:t>THz.</a:t>
                </a: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5153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r="-506" b="-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853593" y="3222686"/>
            <a:ext cx="10484814" cy="3782438"/>
            <a:chOff x="853593" y="3222686"/>
            <a:chExt cx="10484814" cy="378243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/>
            <a:srcRect t="51140" b="-425"/>
            <a:stretch/>
          </p:blipFill>
          <p:spPr>
            <a:xfrm>
              <a:off x="853593" y="3406924"/>
              <a:ext cx="10484814" cy="3598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Прямоугольник 1"/>
                <p:cNvSpPr/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2" name="Прямоугольник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226" y="3222686"/>
                  <a:ext cx="127060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/>
                <p:cNvSpPr/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=37.5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0" name="Прямоугольник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40" y="3222686"/>
                  <a:ext cx="142609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Прямоугольник 10"/>
                <p:cNvSpPr/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=18.75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𝑇𝐻𝑧</m:t>
                        </m:r>
                      </m:oMath>
                    </m:oMathPara>
                  </a14:m>
                  <a:endParaRPr lang="ru-RU" sz="1600" dirty="0"/>
                </a:p>
              </p:txBody>
            </p:sp>
          </mc:Choice>
          <mc:Fallback xmlns="">
            <p:sp>
              <p:nvSpPr>
                <p:cNvPr id="11" name="Прямоугольник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146" y="3222686"/>
                  <a:ext cx="1539909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68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</a:t>
            </a:r>
            <a:r>
              <a:rPr lang="en-US" sz="2000" b="1" dirty="0" smtClean="0">
                <a:latin typeface="Constantia" panose="02030602050306030303" pitchFamily="18" charset="0"/>
              </a:rPr>
              <a:t>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Designing 2D structures </a:t>
            </a:r>
            <a:r>
              <a:rPr lang="en-US" dirty="0">
                <a:latin typeface="Constantia" panose="02030602050306030303" pitchFamily="18" charset="0"/>
              </a:rPr>
              <a:t>to modulate transmission phase delay </a:t>
            </a:r>
            <a:r>
              <a:rPr lang="en-US" dirty="0" smtClean="0">
                <a:latin typeface="Constantia" panose="02030602050306030303" pitchFamily="18" charset="0"/>
              </a:rPr>
              <a:t>independently at </a:t>
            </a:r>
            <a:r>
              <a:rPr lang="en-US" dirty="0">
                <a:latin typeface="Constantia" panose="02030602050306030303" pitchFamily="18" charset="0"/>
              </a:rPr>
              <a:t>three wavelengths: R (470 nm), G (540 nm), B (667.5 nm</a:t>
            </a:r>
            <a:r>
              <a:rPr lang="en-US" dirty="0" smtClean="0">
                <a:latin typeface="Constantia" panose="02030602050306030303" pitchFamily="18" charset="0"/>
              </a:rPr>
              <a:t>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designed units </a:t>
            </a:r>
            <a:r>
              <a:rPr lang="en-US" dirty="0" smtClean="0">
                <a:latin typeface="Constantia" panose="02030602050306030303" pitchFamily="18" charset="0"/>
              </a:rPr>
              <a:t>are composed </a:t>
            </a:r>
            <a:r>
              <a:rPr lang="en-US" dirty="0">
                <a:latin typeface="Constantia" panose="02030602050306030303" pitchFamily="18" charset="0"/>
              </a:rPr>
              <a:t>of 3 layers of Si and </a:t>
            </a:r>
            <a:r>
              <a:rPr lang="en-US" dirty="0" smtClean="0">
                <a:latin typeface="Constantia" panose="02030602050306030303" pitchFamily="18" charset="0"/>
              </a:rPr>
              <a:t>SiO2. </a:t>
            </a:r>
            <a:r>
              <a:rPr lang="en-US" i="1" dirty="0" smtClean="0">
                <a:latin typeface="Constantia" panose="02030602050306030303" pitchFamily="18" charset="0"/>
              </a:rPr>
              <a:t>Within </a:t>
            </a:r>
            <a:r>
              <a:rPr lang="en-US" i="1" dirty="0">
                <a:latin typeface="Constantia" panose="02030602050306030303" pitchFamily="18" charset="0"/>
              </a:rPr>
              <a:t>each layer, part of Si or </a:t>
            </a:r>
            <a:r>
              <a:rPr lang="en-US" i="1" dirty="0" smtClean="0">
                <a:latin typeface="Constantia" panose="02030602050306030303" pitchFamily="18" charset="0"/>
              </a:rPr>
              <a:t>SiO2 </a:t>
            </a:r>
            <a:r>
              <a:rPr lang="en-US" i="1" dirty="0">
                <a:latin typeface="Constantia" panose="02030602050306030303" pitchFamily="18" charset="0"/>
              </a:rPr>
              <a:t>is removed to form </a:t>
            </a:r>
            <a:r>
              <a:rPr lang="en-US" i="1" dirty="0" smtClean="0">
                <a:latin typeface="Constantia" panose="02030602050306030303" pitchFamily="18" charset="0"/>
              </a:rPr>
              <a:t>a rectangular </a:t>
            </a:r>
            <a:r>
              <a:rPr lang="en-US" i="1" dirty="0">
                <a:latin typeface="Constantia" panose="02030602050306030303" pitchFamily="18" charset="0"/>
              </a:rPr>
              <a:t>slot. </a:t>
            </a:r>
            <a:r>
              <a:rPr lang="en-US" dirty="0">
                <a:latin typeface="Constantia" panose="02030602050306030303" pitchFamily="18" charset="0"/>
              </a:rPr>
              <a:t>The design parameters are thicknesses of the </a:t>
            </a:r>
            <a:r>
              <a:rPr lang="en-US" dirty="0" smtClean="0">
                <a:latin typeface="Constantia" panose="02030602050306030303" pitchFamily="18" charset="0"/>
              </a:rPr>
              <a:t>3 layers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3), the location </a:t>
            </a:r>
            <a:r>
              <a:rPr lang="en-US" i="1" dirty="0" smtClean="0">
                <a:latin typeface="Constantia" panose="02030602050306030303" pitchFamily="18" charset="0"/>
              </a:rPr>
              <a:t>x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and width </a:t>
            </a:r>
            <a:r>
              <a:rPr lang="en-US" i="1" dirty="0" smtClean="0">
                <a:latin typeface="Constantia" panose="02030602050306030303" pitchFamily="18" charset="0"/>
              </a:rPr>
              <a:t>w</a:t>
            </a:r>
            <a:r>
              <a:rPr lang="en-US" i="1" baseline="-25000" dirty="0" smtClean="0">
                <a:latin typeface="Constantia" panose="02030602050306030303" pitchFamily="18" charset="0"/>
              </a:rPr>
              <a:t>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of the </a:t>
            </a:r>
            <a:r>
              <a:rPr lang="en-US" dirty="0" smtClean="0">
                <a:latin typeface="Constantia" panose="02030602050306030303" pitchFamily="18" charset="0"/>
              </a:rPr>
              <a:t>vacuum slot </a:t>
            </a:r>
            <a:r>
              <a:rPr lang="en-US" dirty="0">
                <a:latin typeface="Constantia" panose="02030602050306030303" pitchFamily="18" charset="0"/>
              </a:rPr>
              <a:t>in the </a:t>
            </a:r>
            <a:r>
              <a:rPr lang="en-US" dirty="0" err="1">
                <a:latin typeface="Constantia" panose="02030602050306030303" pitchFamily="18" charset="0"/>
              </a:rPr>
              <a:t>ith</a:t>
            </a:r>
            <a:r>
              <a:rPr lang="en-US" dirty="0">
                <a:latin typeface="Constantia" panose="02030602050306030303" pitchFamily="18" charset="0"/>
              </a:rPr>
              <a:t> layer (</a:t>
            </a:r>
            <a:r>
              <a:rPr lang="en-US" dirty="0" err="1">
                <a:latin typeface="Constantia" panose="02030602050306030303" pitchFamily="18" charset="0"/>
              </a:rPr>
              <a:t>i</a:t>
            </a:r>
            <a:r>
              <a:rPr lang="en-US" dirty="0">
                <a:latin typeface="Constantia" panose="02030602050306030303" pitchFamily="18" charset="0"/>
              </a:rPr>
              <a:t> = 1, 2, 3). </a:t>
            </a:r>
            <a:endParaRPr lang="en-US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This meta </a:t>
            </a:r>
            <a:r>
              <a:rPr lang="en-US" dirty="0">
                <a:latin typeface="Constantia" panose="02030602050306030303" pitchFamily="18" charset="0"/>
              </a:rPr>
              <a:t>unit can be used in a </a:t>
            </a:r>
            <a:r>
              <a:rPr lang="en-US" dirty="0" err="1">
                <a:latin typeface="Constantia" panose="02030602050306030303" pitchFamily="18" charset="0"/>
              </a:rPr>
              <a:t>metasurface</a:t>
            </a:r>
            <a:r>
              <a:rPr lang="en-US" dirty="0">
                <a:latin typeface="Constantia" panose="02030602050306030303" pitchFamily="18" charset="0"/>
              </a:rPr>
              <a:t> to create </a:t>
            </a:r>
            <a:r>
              <a:rPr lang="en-US" dirty="0" smtClean="0">
                <a:latin typeface="Constantia" panose="02030602050306030303" pitchFamily="18" charset="0"/>
              </a:rPr>
              <a:t>three-color holograms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6" y="3966371"/>
            <a:ext cx="6286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training data </a:t>
            </a:r>
            <a:r>
              <a:rPr lang="en-US" dirty="0">
                <a:latin typeface="Constantia" panose="02030602050306030303" pitchFamily="18" charset="0"/>
              </a:rPr>
              <a:t>set includes 750 000 instances and test data set </a:t>
            </a:r>
            <a:r>
              <a:rPr lang="en-US" dirty="0" smtClean="0">
                <a:latin typeface="Constantia" panose="02030602050306030303" pitchFamily="18" charset="0"/>
              </a:rPr>
              <a:t>includes 5000 </a:t>
            </a:r>
            <a:r>
              <a:rPr lang="en-US" dirty="0">
                <a:latin typeface="Constantia" panose="02030602050306030303" pitchFamily="18" charset="0"/>
              </a:rPr>
              <a:t>instances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phase delay of the designed structure has an </a:t>
            </a:r>
            <a:r>
              <a:rPr lang="en-US" dirty="0" smtClean="0">
                <a:latin typeface="Constantia" panose="02030602050306030303" pitchFamily="18" charset="0"/>
              </a:rPr>
              <a:t>average error </a:t>
            </a:r>
            <a:r>
              <a:rPr lang="en-US" dirty="0">
                <a:latin typeface="Constantia" panose="02030602050306030303" pitchFamily="18" charset="0"/>
              </a:rPr>
              <a:t>of 16.0°.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8" y="4633625"/>
            <a:ext cx="5032362" cy="21501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898" y="2627543"/>
            <a:ext cx="5175587" cy="41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2D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i="1" dirty="0">
                <a:latin typeface="Constantia" panose="02030602050306030303" pitchFamily="18" charset="0"/>
              </a:rPr>
              <a:t>Design of 2D structures: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The </a:t>
            </a:r>
            <a:r>
              <a:rPr lang="en-US" i="1" dirty="0">
                <a:latin typeface="Constantia" panose="02030602050306030303" pitchFamily="18" charset="0"/>
              </a:rPr>
              <a:t>forward </a:t>
            </a:r>
            <a:r>
              <a:rPr lang="en-US" i="1" dirty="0" smtClean="0">
                <a:latin typeface="Constantia" panose="02030602050306030303" pitchFamily="18" charset="0"/>
              </a:rPr>
              <a:t>modeling neural </a:t>
            </a:r>
            <a:r>
              <a:rPr lang="en-US" i="1" dirty="0">
                <a:latin typeface="Constantia" panose="02030602050306030303" pitchFamily="18" charset="0"/>
              </a:rPr>
              <a:t>network has 6 hidden layers with each layer having 1024 – 512 – 512 – 256 – 256 – </a:t>
            </a:r>
            <a:r>
              <a:rPr lang="en-US" i="1" dirty="0" smtClean="0">
                <a:latin typeface="Constantia" panose="02030602050306030303" pitchFamily="18" charset="0"/>
              </a:rPr>
              <a:t>128 hidden </a:t>
            </a:r>
            <a:r>
              <a:rPr lang="en-US" i="1" dirty="0">
                <a:latin typeface="Constantia" panose="02030602050306030303" pitchFamily="18" charset="0"/>
              </a:rPr>
              <a:t>units. </a:t>
            </a:r>
            <a:endParaRPr lang="en-US" i="1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The </a:t>
            </a:r>
            <a:r>
              <a:rPr lang="en-US" i="1" dirty="0">
                <a:latin typeface="Constantia" panose="02030602050306030303" pitchFamily="18" charset="0"/>
              </a:rPr>
              <a:t>inverse design network has 2 hidden layers with 512 and 256 hidden units.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904542"/>
            <a:ext cx="76104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Conclusion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88" y="1027533"/>
            <a:ext cx="108412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Shown that </a:t>
            </a:r>
            <a:r>
              <a:rPr lang="en-US" sz="2000" dirty="0">
                <a:latin typeface="Constantia" panose="02030602050306030303" pitchFamily="18" charset="0"/>
              </a:rPr>
              <a:t>using neural networks for </a:t>
            </a:r>
            <a:r>
              <a:rPr lang="en-US" sz="2000" dirty="0" smtClean="0">
                <a:latin typeface="Constantia" panose="02030602050306030303" pitchFamily="18" charset="0"/>
              </a:rPr>
              <a:t>the inverse </a:t>
            </a:r>
            <a:r>
              <a:rPr lang="en-US" sz="2000" dirty="0">
                <a:latin typeface="Constantia" panose="02030602050306030303" pitchFamily="18" charset="0"/>
              </a:rPr>
              <a:t>design suffers from the problem of </a:t>
            </a:r>
            <a:r>
              <a:rPr lang="en-US" sz="2000" dirty="0" err="1" smtClean="0">
                <a:latin typeface="Constantia" panose="02030602050306030303" pitchFamily="18" charset="0"/>
              </a:rPr>
              <a:t>nonuniqueness</a:t>
            </a:r>
            <a:r>
              <a:rPr lang="en-US" sz="2000" i="1" dirty="0" smtClean="0">
                <a:latin typeface="Constantia" panose="02030602050306030303" pitchFamily="18" charset="0"/>
              </a:rPr>
              <a:t>, </a:t>
            </a:r>
            <a:r>
              <a:rPr lang="en-US" sz="2000" dirty="0" smtClean="0">
                <a:latin typeface="Constantia" panose="02030602050306030303" pitchFamily="18" charset="0"/>
              </a:rPr>
              <a:t>a typical issue in the inverse scattering problem.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This </a:t>
            </a:r>
            <a:r>
              <a:rPr lang="en-US" sz="2000" dirty="0">
                <a:latin typeface="Constantia" panose="02030602050306030303" pitchFamily="18" charset="0"/>
              </a:rPr>
              <a:t>issue </a:t>
            </a:r>
            <a:r>
              <a:rPr lang="en-US" sz="2000" dirty="0" smtClean="0">
                <a:latin typeface="Constantia" panose="02030602050306030303" pitchFamily="18" charset="0"/>
              </a:rPr>
              <a:t>makes it </a:t>
            </a:r>
            <a:r>
              <a:rPr lang="en-US" sz="2000" dirty="0">
                <a:latin typeface="Constantia" panose="02030602050306030303" pitchFamily="18" charset="0"/>
              </a:rPr>
              <a:t>very difficult to train neural networks on a large training </a:t>
            </a:r>
            <a:r>
              <a:rPr lang="en-US" sz="2000" dirty="0" smtClean="0">
                <a:latin typeface="Constantia" panose="02030602050306030303" pitchFamily="18" charset="0"/>
              </a:rPr>
              <a:t>data set</a:t>
            </a:r>
            <a:r>
              <a:rPr lang="en-US" sz="2000" dirty="0">
                <a:latin typeface="Constantia" panose="02030602050306030303" pitchFamily="18" charset="0"/>
              </a:rPr>
              <a:t>, which is often needed to model complex </a:t>
            </a:r>
            <a:r>
              <a:rPr lang="en-US" sz="2000" dirty="0" smtClean="0">
                <a:latin typeface="Constantia" panose="02030602050306030303" pitchFamily="18" charset="0"/>
              </a:rPr>
              <a:t>photonic structures</a:t>
            </a:r>
            <a:r>
              <a:rPr lang="en-US" sz="2000" dirty="0">
                <a:latin typeface="Constantia" panose="02030602050306030303" pitchFamily="18" charset="0"/>
              </a:rPr>
              <a:t>. 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nstantia" panose="02030602050306030303" pitchFamily="18" charset="0"/>
              </a:rPr>
              <a:t>Demonstrated </a:t>
            </a:r>
            <a:r>
              <a:rPr lang="en-US" sz="2000" dirty="0">
                <a:latin typeface="Constantia" panose="02030602050306030303" pitchFamily="18" charset="0"/>
              </a:rPr>
              <a:t>a tandem architecture </a:t>
            </a:r>
            <a:r>
              <a:rPr lang="en-US" sz="2000" dirty="0" smtClean="0">
                <a:latin typeface="Constantia" panose="02030602050306030303" pitchFamily="18" charset="0"/>
              </a:rPr>
              <a:t>that tolerates </a:t>
            </a:r>
            <a:r>
              <a:rPr lang="en-US" sz="2000" dirty="0">
                <a:latin typeface="Constantia" panose="02030602050306030303" pitchFamily="18" charset="0"/>
              </a:rPr>
              <a:t>both explicit and implicit </a:t>
            </a:r>
            <a:r>
              <a:rPr lang="en-US" sz="2000" dirty="0" err="1">
                <a:latin typeface="Constantia" panose="02030602050306030303" pitchFamily="18" charset="0"/>
              </a:rPr>
              <a:t>nonunique</a:t>
            </a:r>
            <a:r>
              <a:rPr lang="en-US" sz="2000" dirty="0"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latin typeface="Constantia" panose="02030602050306030303" pitchFamily="18" charset="0"/>
              </a:rPr>
              <a:t>training instances</a:t>
            </a:r>
            <a:r>
              <a:rPr lang="en-US" sz="2000" dirty="0">
                <a:latin typeface="Constantia" panose="02030602050306030303" pitchFamily="18" charset="0"/>
              </a:rPr>
              <a:t>. </a:t>
            </a:r>
            <a:r>
              <a:rPr lang="en-US" sz="2000" dirty="0" smtClean="0">
                <a:latin typeface="Constantia" panose="02030602050306030303" pitchFamily="18" charset="0"/>
              </a:rPr>
              <a:t>It </a:t>
            </a:r>
            <a:r>
              <a:rPr lang="en-US" sz="2000" dirty="0">
                <a:latin typeface="Constantia" panose="02030602050306030303" pitchFamily="18" charset="0"/>
              </a:rPr>
              <a:t>provides a way to train large neural networks </a:t>
            </a:r>
            <a:r>
              <a:rPr lang="en-US" sz="2000" dirty="0" smtClean="0">
                <a:latin typeface="Constantia" panose="02030602050306030303" pitchFamily="18" charset="0"/>
              </a:rPr>
              <a:t>for the </a:t>
            </a:r>
            <a:r>
              <a:rPr lang="en-US" sz="2000" dirty="0">
                <a:latin typeface="Constantia" panose="02030602050306030303" pitchFamily="18" charset="0"/>
              </a:rPr>
              <a:t>inverse design of complex photonic structures.</a:t>
            </a:r>
          </a:p>
        </p:txBody>
      </p:sp>
    </p:spTree>
    <p:extLst>
      <p:ext uri="{BB962C8B-B14F-4D97-AF65-F5344CB8AC3E}">
        <p14:creationId xmlns:p14="http://schemas.microsoft.com/office/powerpoint/2010/main" val="28410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>
                <a:latin typeface="Constantia" panose="02030602050306030303" pitchFamily="18" charset="0"/>
              </a:rPr>
              <a:t>O</a:t>
            </a:r>
            <a:r>
              <a:rPr lang="en-US" sz="2000" b="1" dirty="0" smtClean="0">
                <a:latin typeface="Constantia" panose="02030602050306030303" pitchFamily="18" charset="0"/>
              </a:rPr>
              <a:t>ur model: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tantia" panose="02030602050306030303" pitchFamily="18" charset="0"/>
              </a:rPr>
              <a:t>Nanophotonic</a:t>
            </a:r>
            <a:r>
              <a:rPr lang="en-US" dirty="0" smtClean="0">
                <a:latin typeface="Constantia" panose="02030602050306030303" pitchFamily="18" charset="0"/>
              </a:rPr>
              <a:t> structures: multilayer films </a:t>
            </a:r>
            <a:r>
              <a:rPr lang="en-US" dirty="0">
                <a:latin typeface="Constantia" panose="02030602050306030303" pitchFamily="18" charset="0"/>
              </a:rPr>
              <a:t>consisting of </a:t>
            </a:r>
            <a:r>
              <a:rPr lang="en-US" dirty="0" smtClean="0">
                <a:latin typeface="Constantia" panose="02030602050306030303" pitchFamily="18" charset="0"/>
              </a:rPr>
              <a:t>15 alternating </a:t>
            </a:r>
            <a:r>
              <a:rPr lang="en-US" dirty="0">
                <a:latin typeface="Constantia" panose="02030602050306030303" pitchFamily="18" charset="0"/>
              </a:rPr>
              <a:t>layers of SiO2 and </a:t>
            </a:r>
            <a:r>
              <a:rPr lang="en-US" dirty="0" smtClean="0">
                <a:latin typeface="Constantia" panose="02030602050306030303" pitchFamily="18" charset="0"/>
              </a:rPr>
              <a:t>Si. </a:t>
            </a:r>
            <a:r>
              <a:rPr lang="en-US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The thicknesses of layers are random from 0 to </a:t>
            </a:r>
            <a:r>
              <a:rPr lang="en-US" i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=1 (um?).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Responses: transmission spectra at 200 frequencies from 0.15/</a:t>
            </a:r>
            <a:r>
              <a:rPr lang="en-US" i="1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 to 0.25/</a:t>
            </a:r>
            <a:r>
              <a:rPr lang="en-US" i="1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responses are calculated analytically using equations describing the plain wave propagation through a multilayer film.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798375" y="3571036"/>
            <a:ext cx="3898319" cy="3017214"/>
            <a:chOff x="3608904" y="3677326"/>
            <a:chExt cx="3898319" cy="301721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l="18672" t="10429" r="15458" b="6135"/>
            <a:stretch/>
          </p:blipFill>
          <p:spPr>
            <a:xfrm>
              <a:off x="4544944" y="4193060"/>
              <a:ext cx="2962279" cy="25014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364446" y="367982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nstantia" panose="02030602050306030303" pitchFamily="18" charset="0"/>
                </a:rPr>
                <a:t>Si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31850" y="367732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nstantia" panose="02030602050306030303" pitchFamily="18" charset="0"/>
                </a:rPr>
                <a:t>SiO2</a:t>
              </a:r>
              <a:endParaRPr lang="ru-RU" sz="1600" b="1" dirty="0">
                <a:latin typeface="Constantia" panose="02030602050306030303" pitchFamily="18" charset="0"/>
              </a:endParaRPr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4670854" y="3962400"/>
              <a:ext cx="141085" cy="2207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5118347" y="3978876"/>
              <a:ext cx="77432" cy="214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3608904" y="5418806"/>
              <a:ext cx="755542" cy="0"/>
            </a:xfrm>
            <a:prstGeom prst="straightConnector1">
              <a:avLst/>
            </a:prstGeom>
            <a:ln w="28575">
              <a:solidFill>
                <a:srgbClr val="3C74C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3C74C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oMath>
                    </m:oMathPara>
                  </a14:m>
                  <a:endParaRPr lang="ru-RU" b="1" dirty="0">
                    <a:solidFill>
                      <a:srgbClr val="3C74C1"/>
                    </a:solidFill>
                    <a:latin typeface="Constantia" panose="02030602050306030303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559" y="5008309"/>
                  <a:ext cx="380232" cy="4104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forward-modeling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Architecture 4 is used with 4 hidden layers and weights 15</a:t>
            </a:r>
            <a:r>
              <a:rPr lang="ru-RU" dirty="0" smtClean="0">
                <a:latin typeface="Constantia" panose="02030602050306030303" pitchFamily="18" charset="0"/>
              </a:rPr>
              <a:t> </a:t>
            </a:r>
            <a:r>
              <a:rPr lang="ru-RU" dirty="0">
                <a:latin typeface="Constantia" panose="02030602050306030303" pitchFamily="18" charset="0"/>
              </a:rPr>
              <a:t>− 500 − 200 − 200 − 200 − </a:t>
            </a:r>
            <a:r>
              <a:rPr lang="ru-RU" dirty="0" smtClean="0">
                <a:latin typeface="Constantia" panose="02030602050306030303" pitchFamily="18" charset="0"/>
              </a:rPr>
              <a:t>200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Activation function: sigmoid.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Number of designs: training set = </a:t>
            </a:r>
            <a:r>
              <a:rPr lang="ru-RU" dirty="0">
                <a:latin typeface="Constantia" panose="02030602050306030303" pitchFamily="18" charset="0"/>
              </a:rPr>
              <a:t>588429</a:t>
            </a:r>
            <a:r>
              <a:rPr lang="en-US" dirty="0" smtClean="0">
                <a:latin typeface="Constantia" panose="02030602050306030303" pitchFamily="18" charset="0"/>
              </a:rPr>
              <a:t>, testing set = </a:t>
            </a:r>
            <a:r>
              <a:rPr lang="ru-RU" dirty="0">
                <a:latin typeface="Constantia" panose="02030602050306030303" pitchFamily="18" charset="0"/>
              </a:rPr>
              <a:t>65381</a:t>
            </a:r>
            <a:r>
              <a:rPr lang="en-US" dirty="0" smtClean="0">
                <a:latin typeface="Constantia" panose="02030602050306030303" pitchFamily="18" charset="0"/>
              </a:rPr>
              <a:t> (0.1 of all data)</a:t>
            </a:r>
            <a:endParaRPr lang="ru-RU" dirty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27188" y="3065661"/>
            <a:ext cx="4777946" cy="3739693"/>
            <a:chOff x="727188" y="3065661"/>
            <a:chExt cx="4777946" cy="373969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27188" y="3238369"/>
              <a:ext cx="4777946" cy="3566985"/>
              <a:chOff x="3558932" y="3105664"/>
              <a:chExt cx="4777946" cy="3566985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 rotWithShape="1">
              <a:blip r:embed="rId3"/>
              <a:srcRect l="5288" t="10115" r="8872" b="4440"/>
              <a:stretch/>
            </p:blipFill>
            <p:spPr>
              <a:xfrm>
                <a:off x="3558932" y="3105664"/>
                <a:ext cx="4777946" cy="3566985"/>
              </a:xfrm>
              <a:prstGeom prst="rect">
                <a:avLst/>
              </a:prstGeom>
            </p:spPr>
          </p:pic>
          <p:pic>
            <p:nvPicPr>
              <p:cNvPr id="2" name="Рисунок 1"/>
              <p:cNvPicPr>
                <a:picLocks noChangeAspect="1"/>
              </p:cNvPicPr>
              <p:nvPr/>
            </p:nvPicPr>
            <p:blipFill rotWithShape="1">
              <a:blip r:embed="rId4"/>
              <a:srcRect l="18781" t="10179" r="15403" b="5854"/>
              <a:stretch/>
            </p:blipFill>
            <p:spPr>
              <a:xfrm>
                <a:off x="6565555" y="4094948"/>
                <a:ext cx="1687731" cy="1435443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748534" y="3854706"/>
                <a:ext cx="1321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onstantia" panose="02030602050306030303" pitchFamily="18" charset="0"/>
                  </a:rPr>
                  <a:t>Grating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53167" y="3065661"/>
              <a:ext cx="1573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onstantia" panose="02030602050306030303" pitchFamily="18" charset="0"/>
                </a:rPr>
                <a:t>Random seed = 18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7807" y="3060911"/>
            <a:ext cx="5649991" cy="3744443"/>
            <a:chOff x="6294707" y="3064215"/>
            <a:chExt cx="5649991" cy="374444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5"/>
            <a:srcRect l="5316" t="10738" r="8976" b="4263"/>
            <a:stretch/>
          </p:blipFill>
          <p:spPr>
            <a:xfrm>
              <a:off x="6294707" y="3238369"/>
              <a:ext cx="4800058" cy="357028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8672" t="10429" r="15458" b="6135"/>
            <a:stretch/>
          </p:blipFill>
          <p:spPr>
            <a:xfrm>
              <a:off x="10244831" y="4230957"/>
              <a:ext cx="1699867" cy="143544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433879" y="3985047"/>
              <a:ext cx="1321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tantia" panose="02030602050306030303" pitchFamily="18" charset="0"/>
                </a:rPr>
                <a:t>Grating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54992" y="3064215"/>
              <a:ext cx="14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onstantia" panose="02030602050306030303" pitchFamily="18" charset="0"/>
                </a:rPr>
                <a:t>Random seed = 8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8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Outline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8" y="1242490"/>
            <a:ext cx="1067587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Design 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of </a:t>
            </a:r>
            <a:r>
              <a:rPr lang="en-US" sz="2800" b="1" dirty="0" err="1" smtClean="0">
                <a:solidFill>
                  <a:srgbClr val="3C74C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Inverse design problem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Tandem </a:t>
            </a: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n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eural network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Design of 1D multilayer structures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3C74C1"/>
                </a:solidFill>
                <a:latin typeface="Constantia" panose="02030602050306030303" pitchFamily="18" charset="0"/>
              </a:rPr>
              <a:t>Design of </a:t>
            </a: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2D structures</a:t>
            </a:r>
            <a:endParaRPr lang="en-US" sz="2800" b="1" dirty="0">
              <a:solidFill>
                <a:srgbClr val="3C74C1"/>
              </a:solidFill>
              <a:latin typeface="Constantia" panose="02030602050306030303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Conclusion</a:t>
            </a:r>
            <a:endParaRPr lang="ru-RU" sz="2800" b="1" dirty="0" smtClean="0">
              <a:solidFill>
                <a:srgbClr val="3C74C1"/>
              </a:solidFill>
              <a:latin typeface="Constantia" panose="02030602050306030303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3033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387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Training a tandem network: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Inverse-modeling NN architecture: 2 hidden layers, weights 200</a:t>
            </a:r>
            <a:r>
              <a:rPr lang="ru-RU" dirty="0" smtClean="0">
                <a:latin typeface="Constantia" panose="02030602050306030303" pitchFamily="18" charset="0"/>
              </a:rPr>
              <a:t> </a:t>
            </a:r>
            <a:r>
              <a:rPr lang="ru-RU" dirty="0">
                <a:latin typeface="Constantia" panose="02030602050306030303" pitchFamily="18" charset="0"/>
              </a:rPr>
              <a:t>− 500 − 200 − </a:t>
            </a:r>
            <a:r>
              <a:rPr lang="en-US" dirty="0" smtClean="0">
                <a:latin typeface="Constantia" panose="02030602050306030303" pitchFamily="18" charset="0"/>
              </a:rPr>
              <a:t>15.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Epochs: 400.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6096000" y="2627543"/>
            <a:ext cx="5836444" cy="4097538"/>
            <a:chOff x="6484255" y="3006434"/>
            <a:chExt cx="5409330" cy="379767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7702072" y="3006434"/>
              <a:ext cx="4191513" cy="3584010"/>
              <a:chOff x="7702072" y="3006434"/>
              <a:chExt cx="4191513" cy="3584010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7702072" y="3006434"/>
                <a:ext cx="3534891" cy="2299495"/>
                <a:chOff x="7898972" y="4113615"/>
                <a:chExt cx="3534891" cy="22994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0346706" y="6105333"/>
                  <a:ext cx="10871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Constantia" panose="02030602050306030303" pitchFamily="18" charset="0"/>
                    </a:rPr>
                    <a:t>True design</a:t>
                  </a:r>
                  <a:endParaRPr lang="ru-RU" sz="1400" dirty="0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898972" y="4113615"/>
                  <a:ext cx="1472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latin typeface="Constantia" panose="02030602050306030303" pitchFamily="18" charset="0"/>
                    </a:rPr>
                    <a:t>Random seed = 8</a:t>
                  </a:r>
                  <a:endParaRPr lang="ru-RU" sz="1400" i="1" dirty="0">
                    <a:latin typeface="Constantia" panose="02030602050306030303" pitchFamily="18" charset="0"/>
                  </a:endParaRPr>
                </a:p>
              </p:txBody>
            </p:sp>
          </p:grpSp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3"/>
              <a:srcRect l="16933" t="11216" r="14435" b="6305"/>
              <a:stretch/>
            </p:blipFill>
            <p:spPr>
              <a:xfrm>
                <a:off x="10238189" y="5264152"/>
                <a:ext cx="1655396" cy="1326292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0150411" y="3205052"/>
                <a:ext cx="1478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Constantia" panose="02030602050306030303" pitchFamily="18" charset="0"/>
                  </a:rPr>
                  <a:t>Predicted design</a:t>
                </a:r>
                <a:endParaRPr lang="ru-RU" sz="1400" dirty="0">
                  <a:latin typeface="Constantia" panose="02030602050306030303" pitchFamily="18" charset="0"/>
                </a:endParaRPr>
              </a:p>
            </p:txBody>
          </p:sp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4"/>
              <a:srcRect l="27074" t="11114" r="24625" b="6345"/>
              <a:stretch/>
            </p:blipFill>
            <p:spPr>
              <a:xfrm>
                <a:off x="10238189" y="3469977"/>
                <a:ext cx="1160576" cy="1322216"/>
              </a:xfrm>
              <a:prstGeom prst="rect">
                <a:avLst/>
              </a:prstGeom>
            </p:spPr>
          </p:pic>
        </p:grpSp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5"/>
            <a:srcRect l="3223" t="10796" r="9050" b="4363"/>
            <a:stretch/>
          </p:blipFill>
          <p:spPr>
            <a:xfrm>
              <a:off x="6484255" y="3240238"/>
              <a:ext cx="3685095" cy="3563874"/>
            </a:xfrm>
            <a:prstGeom prst="rect">
              <a:avLst/>
            </a:prstGeom>
          </p:spPr>
        </p:pic>
      </p:grpSp>
      <p:grpSp>
        <p:nvGrpSpPr>
          <p:cNvPr id="30" name="Группа 29"/>
          <p:cNvGrpSpPr/>
          <p:nvPr/>
        </p:nvGrpSpPr>
        <p:grpSpPr>
          <a:xfrm>
            <a:off x="444201" y="2627543"/>
            <a:ext cx="5538116" cy="4098094"/>
            <a:chOff x="206922" y="2626987"/>
            <a:chExt cx="5538116" cy="4098094"/>
          </a:xfrm>
        </p:grpSpPr>
        <p:sp>
          <p:nvSpPr>
            <p:cNvPr id="11" name="TextBox 10"/>
            <p:cNvSpPr txBox="1"/>
            <p:nvPr/>
          </p:nvSpPr>
          <p:spPr>
            <a:xfrm>
              <a:off x="1538767" y="2626987"/>
              <a:ext cx="1538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Constantia" panose="02030602050306030303" pitchFamily="18" charset="0"/>
                </a:rPr>
                <a:t>Random seed = 33</a:t>
              </a:r>
              <a:endParaRPr lang="ru-RU" sz="1400" i="1" dirty="0">
                <a:latin typeface="Constantia" panose="02030602050306030303" pitchFamily="18" charset="0"/>
              </a:endParaRPr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/>
            <a:srcRect l="3579" t="11408" r="9430" b="4824"/>
            <a:stretch/>
          </p:blipFill>
          <p:spPr>
            <a:xfrm>
              <a:off x="206922" y="2910378"/>
              <a:ext cx="3961423" cy="381470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150024" y="2841288"/>
              <a:ext cx="1595014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tantia" panose="02030602050306030303" pitchFamily="18" charset="0"/>
                </a:rPr>
                <a:t>Predicted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 rotWithShape="1">
            <a:blip r:embed="rId7"/>
            <a:srcRect l="28576" t="11070" r="26188" b="6645"/>
            <a:stretch/>
          </p:blipFill>
          <p:spPr>
            <a:xfrm>
              <a:off x="4244733" y="3124123"/>
              <a:ext cx="1178907" cy="142962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0024" y="4775968"/>
              <a:ext cx="1172998" cy="332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tantia" panose="02030602050306030303" pitchFamily="18" charset="0"/>
                </a:rPr>
                <a:t>True design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pic>
          <p:nvPicPr>
            <p:cNvPr id="29" name="Рисунок 28"/>
            <p:cNvPicPr>
              <a:picLocks noChangeAspect="1"/>
            </p:cNvPicPr>
            <p:nvPr/>
          </p:nvPicPr>
          <p:blipFill rotWithShape="1">
            <a:blip r:embed="rId8"/>
            <a:srcRect l="29869" t="10679" r="26892" b="6245"/>
            <a:stretch/>
          </p:blipFill>
          <p:spPr>
            <a:xfrm>
              <a:off x="4249638" y="5064361"/>
              <a:ext cx="1116109" cy="1429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14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Design of multilayer structures</a:t>
                </a:r>
                <a:r>
                  <a:rPr lang="en-US" sz="2000" b="1" dirty="0">
                    <a:latin typeface="Constantia" panose="02030602050306030303" pitchFamily="18" charset="0"/>
                  </a:rPr>
                  <a:t>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Target </a:t>
                </a:r>
                <a:r>
                  <a:rPr lang="en-US" dirty="0">
                    <a:latin typeface="Constantia" panose="02030602050306030303" pitchFamily="18" charset="0"/>
                  </a:rPr>
                  <a:t>transmission spectra of a Gaussian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The maximum thickness of each layer is </a:t>
                </a:r>
                <a:r>
                  <a:rPr lang="en-US" i="1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  <a:latin typeface="Constantia" panose="02030602050306030303" pitchFamily="18" charset="0"/>
                  </a:rPr>
                  <a:t>=1 um.</a:t>
                </a:r>
                <a:endParaRPr lang="en-US" dirty="0">
                  <a:solidFill>
                    <a:srgbClr val="FF0000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38736" cy="1576265"/>
              </a:xfrm>
              <a:prstGeom prst="rect">
                <a:avLst/>
              </a:prstGeom>
              <a:blipFill rotWithShape="0">
                <a:blip r:embed="rId3"/>
                <a:stretch>
                  <a:fillRect l="-562" t="-2326" b="-5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Simulation Results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269" t="7711" r="9013" b="4744"/>
          <a:stretch/>
        </p:blipFill>
        <p:spPr>
          <a:xfrm>
            <a:off x="461319" y="2947085"/>
            <a:ext cx="3597453" cy="3590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l="3551" t="7963" r="9321" b="5025"/>
          <a:stretch/>
        </p:blipFill>
        <p:spPr>
          <a:xfrm>
            <a:off x="4310199" y="2947085"/>
            <a:ext cx="3595257" cy="3590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6"/>
          <a:srcRect l="3151" t="8277" r="9123" b="5048"/>
          <a:stretch/>
        </p:blipFill>
        <p:spPr>
          <a:xfrm>
            <a:off x="8155797" y="2947085"/>
            <a:ext cx="3633946" cy="35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Design: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The goal is to generate a target transmission </a:t>
                </a:r>
                <a:r>
                  <a:rPr lang="en-US" dirty="0" smtClean="0">
                    <a:latin typeface="Constantia" panose="02030602050306030303" pitchFamily="18" charset="0"/>
                  </a:rPr>
                  <a:t>spectrum using a multilayer </a:t>
                </a:r>
                <a:r>
                  <a:rPr lang="en-US" dirty="0">
                    <a:latin typeface="Constantia" panose="02030602050306030303" pitchFamily="18" charset="0"/>
                  </a:rPr>
                  <a:t>film </a:t>
                </a:r>
                <a:r>
                  <a:rPr lang="en-US" dirty="0" smtClean="0">
                    <a:latin typeface="Constantia" panose="02030602050306030303" pitchFamily="18" charset="0"/>
                  </a:rPr>
                  <a:t>consisting of</a:t>
                </a:r>
                <a:r>
                  <a:rPr lang="ru-RU" dirty="0" smtClean="0">
                    <a:latin typeface="Constantia" panose="02030602050306030303" pitchFamily="18" charset="0"/>
                  </a:rPr>
                  <a:t> 20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>
                    <a:latin typeface="Constantia" panose="02030602050306030303" pitchFamily="18" charset="0"/>
                  </a:rPr>
                  <a:t>alternating layers of </a:t>
                </a:r>
                <a:r>
                  <a:rPr lang="en-US" dirty="0" smtClean="0">
                    <a:latin typeface="Constantia" panose="02030602050306030303" pitchFamily="18" charset="0"/>
                  </a:rPr>
                  <a:t>SiO2 and Si3N4.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</a:t>
                </a:r>
                <a:r>
                  <a:rPr lang="en-US" dirty="0" smtClean="0">
                    <a:latin typeface="Constantia" panose="02030602050306030303" pitchFamily="18" charset="0"/>
                  </a:rPr>
                  <a:t>he </a:t>
                </a:r>
                <a:r>
                  <a:rPr lang="en-US" dirty="0">
                    <a:latin typeface="Constantia" panose="02030602050306030303" pitchFamily="18" charset="0"/>
                  </a:rPr>
                  <a:t>design space is the </a:t>
                </a:r>
                <a:r>
                  <a:rPr lang="en-US" dirty="0" smtClean="0">
                    <a:latin typeface="Constantia" panose="02030602050306030303" pitchFamily="18" charset="0"/>
                  </a:rPr>
                  <a:t>thickness </a:t>
                </a:r>
                <a:r>
                  <a:rPr lang="en-US" dirty="0">
                    <a:latin typeface="Constantia" panose="02030602050306030303" pitchFamily="18" charset="0"/>
                  </a:rPr>
                  <a:t>of each layer. </a:t>
                </a:r>
                <a:r>
                  <a:rPr lang="en-US" dirty="0" smtClean="0">
                    <a:latin typeface="Constantia" panose="02030602050306030303" pitchFamily="18" charset="0"/>
                  </a:rPr>
                  <a:t>The maximal </a:t>
                </a:r>
                <a:r>
                  <a:rPr lang="en-US" dirty="0">
                    <a:latin typeface="Constantia" panose="02030602050306030303" pitchFamily="18" charset="0"/>
                  </a:rPr>
                  <a:t>layer thickness </a:t>
                </a:r>
                <a:r>
                  <a:rPr lang="en-US" dirty="0" smtClean="0">
                    <a:latin typeface="Constantia" panose="02030602050306030303" pitchFamily="18" charset="0"/>
                  </a:rPr>
                  <a:t>is defined </a:t>
                </a:r>
                <a:r>
                  <a:rPr lang="en-US" dirty="0">
                    <a:latin typeface="Constantia" panose="02030602050306030303" pitchFamily="18" charset="0"/>
                  </a:rPr>
                  <a:t>by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a.</a:t>
                </a:r>
                <a:endParaRPr lang="ru-RU" i="1" dirty="0" smtClean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Response is a </a:t>
                </a:r>
                <a:r>
                  <a:rPr lang="en-US" dirty="0">
                    <a:latin typeface="Constantia" panose="02030602050306030303" pitchFamily="18" charset="0"/>
                  </a:rPr>
                  <a:t>transmission spectrum of </a:t>
                </a:r>
                <a:r>
                  <a:rPr lang="en-US" dirty="0" smtClean="0">
                    <a:latin typeface="Constantia" panose="02030602050306030303" pitchFamily="18" charset="0"/>
                  </a:rPr>
                  <a:t>the multilayer film discretized </a:t>
                </a:r>
                <a:r>
                  <a:rPr lang="en-US" dirty="0">
                    <a:latin typeface="Constantia" panose="02030602050306030303" pitchFamily="18" charset="0"/>
                  </a:rPr>
                  <a:t>by </a:t>
                </a:r>
                <a:r>
                  <a:rPr lang="en-US" dirty="0" smtClean="0">
                    <a:latin typeface="Constantia" panose="02030602050306030303" pitchFamily="18" charset="0"/>
                  </a:rPr>
                  <a:t>200 points </a:t>
                </a:r>
                <a:r>
                  <a:rPr lang="en-US" dirty="0">
                    <a:latin typeface="Constantia" panose="02030602050306030303" pitchFamily="18" charset="0"/>
                  </a:rPr>
                  <a:t>(frequencies </a:t>
                </a:r>
                <a:r>
                  <a:rPr lang="en-US" dirty="0" smtClean="0">
                    <a:latin typeface="Constantia" panose="02030602050306030303" pitchFamily="18" charset="0"/>
                  </a:rPr>
                  <a:t>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0.25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). 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985433"/>
              </a:xfrm>
              <a:prstGeom prst="rect">
                <a:avLst/>
              </a:prstGeom>
              <a:blipFill rotWithShape="0">
                <a:blip r:embed="rId3"/>
                <a:stretch>
                  <a:fillRect l="-562" t="-1227" r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Design of </a:t>
            </a:r>
            <a:r>
              <a:rPr lang="en-US" sz="40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846" t="5977" r="42108" b="30170"/>
          <a:stretch/>
        </p:blipFill>
        <p:spPr>
          <a:xfrm>
            <a:off x="2205791" y="3903867"/>
            <a:ext cx="3410464" cy="23065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65065" r="3712" b="62110"/>
          <a:stretch/>
        </p:blipFill>
        <p:spPr>
          <a:xfrm>
            <a:off x="6447099" y="3612717"/>
            <a:ext cx="3418703" cy="28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Approaches in </a:t>
            </a:r>
            <a:r>
              <a:rPr lang="en-US" sz="2000" b="1" dirty="0" err="1" smtClean="0">
                <a:latin typeface="Constantia" panose="02030602050306030303" pitchFamily="18" charset="0"/>
              </a:rPr>
              <a:t>nanophotonic</a:t>
            </a:r>
            <a:r>
              <a:rPr lang="en-US" sz="2000" b="1" dirty="0" smtClean="0">
                <a:latin typeface="Constantia" panose="02030602050306030303" pitchFamily="18" charset="0"/>
              </a:rPr>
              <a:t> structures design:</a:t>
            </a:r>
          </a:p>
          <a:p>
            <a:pPr marL="457200" indent="-457200">
              <a:spcBef>
                <a:spcPts val="12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Conventional: </a:t>
            </a:r>
            <a:r>
              <a:rPr lang="en-US" sz="2000" dirty="0" smtClean="0">
                <a:latin typeface="Constantia" panose="02030602050306030303" pitchFamily="18" charset="0"/>
              </a:rPr>
              <a:t>iteratively performed </a:t>
            </a:r>
            <a:r>
              <a:rPr lang="en-US" sz="2000" dirty="0">
                <a:latin typeface="Constantia" panose="02030602050306030303" pitchFamily="18" charset="0"/>
              </a:rPr>
              <a:t>optimization </a:t>
            </a:r>
            <a:r>
              <a:rPr lang="en-US" sz="2000" i="1" dirty="0">
                <a:latin typeface="Constantia" panose="02030602050306030303" pitchFamily="18" charset="0"/>
              </a:rPr>
              <a:t>(</a:t>
            </a:r>
            <a:r>
              <a:rPr lang="en-US" sz="2000" i="1" dirty="0" smtClean="0">
                <a:latin typeface="Constantia" panose="02030602050306030303" pitchFamily="18" charset="0"/>
              </a:rPr>
              <a:t>evolutionary algorithms</a:t>
            </a:r>
            <a:r>
              <a:rPr lang="en-US" sz="2000" i="1" dirty="0">
                <a:latin typeface="Constantia" panose="02030602050306030303" pitchFamily="18" charset="0"/>
              </a:rPr>
              <a:t>, </a:t>
            </a:r>
            <a:r>
              <a:rPr lang="en-US" sz="2000" i="1" dirty="0" smtClean="0">
                <a:latin typeface="Constantia" panose="02030602050306030303" pitchFamily="18" charset="0"/>
              </a:rPr>
              <a:t>level </a:t>
            </a:r>
            <a:r>
              <a:rPr lang="en-US" sz="2000" i="1" dirty="0">
                <a:latin typeface="Constantia" panose="02030602050306030303" pitchFamily="18" charset="0"/>
              </a:rPr>
              <a:t>set </a:t>
            </a:r>
            <a:r>
              <a:rPr lang="en-US" sz="2000" i="1" dirty="0" smtClean="0">
                <a:latin typeface="Constantia" panose="02030602050306030303" pitchFamily="18" charset="0"/>
              </a:rPr>
              <a:t>methods, </a:t>
            </a:r>
            <a:r>
              <a:rPr lang="en-US" sz="2000" i="1" dirty="0" err="1">
                <a:latin typeface="Constantia" panose="02030602050306030303" pitchFamily="18" charset="0"/>
              </a:rPr>
              <a:t>adjoint</a:t>
            </a:r>
            <a:r>
              <a:rPr lang="en-US" sz="2000" i="1" dirty="0">
                <a:latin typeface="Constantia" panose="02030602050306030303" pitchFamily="18" charset="0"/>
              </a:rPr>
              <a:t> methods, </a:t>
            </a:r>
            <a:r>
              <a:rPr lang="en-US" sz="2000" i="1" dirty="0" smtClean="0">
                <a:latin typeface="Constantia" panose="02030602050306030303" pitchFamily="18" charset="0"/>
              </a:rPr>
              <a:t>optimization </a:t>
            </a:r>
            <a:r>
              <a:rPr lang="en-US" sz="2000" i="1" dirty="0">
                <a:latin typeface="Constantia" panose="02030602050306030303" pitchFamily="18" charset="0"/>
              </a:rPr>
              <a:t>of specific geometric </a:t>
            </a:r>
            <a:r>
              <a:rPr lang="en-US" sz="2000" i="1" dirty="0" smtClean="0">
                <a:latin typeface="Constantia" panose="02030602050306030303" pitchFamily="18" charset="0"/>
              </a:rPr>
              <a:t>parameters)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 smtClean="0">
                <a:latin typeface="Constantia" panose="02030602050306030303" pitchFamily="18" charset="0"/>
              </a:rPr>
              <a:t>straightforward methods based </a:t>
            </a:r>
            <a:r>
              <a:rPr lang="en-US" dirty="0">
                <a:latin typeface="Constantia" panose="02030602050306030303" pitchFamily="18" charset="0"/>
              </a:rPr>
              <a:t>on </a:t>
            </a:r>
            <a:r>
              <a:rPr lang="en-US" dirty="0" smtClean="0">
                <a:latin typeface="Constantia" panose="02030602050306030303" pitchFamily="18" charset="0"/>
              </a:rPr>
              <a:t>electromagnetic </a:t>
            </a:r>
            <a:r>
              <a:rPr lang="en-US" dirty="0">
                <a:latin typeface="Constantia" panose="02030602050306030303" pitchFamily="18" charset="0"/>
              </a:rPr>
              <a:t>simulations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 smtClean="0">
                <a:latin typeface="Constantia" panose="02030602050306030303" pitchFamily="18" charset="0"/>
              </a:rPr>
              <a:t>computationally expensive and slow, as each design requires a large amount of simulations</a:t>
            </a: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AutoNum type="arabicPeriod"/>
            </a:pPr>
            <a:r>
              <a:rPr lang="en-US" sz="2000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Data-driven: </a:t>
            </a:r>
            <a:r>
              <a:rPr lang="en-US" sz="2000" dirty="0" smtClean="0">
                <a:latin typeface="Constantia" panose="02030602050306030303" pitchFamily="18" charset="0"/>
              </a:rPr>
              <a:t>based on machine learning </a:t>
            </a:r>
            <a:r>
              <a:rPr lang="en-US" sz="2000" dirty="0">
                <a:latin typeface="Constantia" panose="02030602050306030303" pitchFamily="18" charset="0"/>
              </a:rPr>
              <a:t>techniques </a:t>
            </a:r>
            <a:r>
              <a:rPr lang="en-US" sz="2000" i="1" dirty="0">
                <a:latin typeface="Constantia" panose="02030602050306030303" pitchFamily="18" charset="0"/>
              </a:rPr>
              <a:t>(</a:t>
            </a:r>
            <a:r>
              <a:rPr lang="en-US" sz="2000" i="1" dirty="0" smtClean="0">
                <a:latin typeface="Constantia" panose="02030602050306030303" pitchFamily="18" charset="0"/>
              </a:rPr>
              <a:t>NNs </a:t>
            </a:r>
            <a:r>
              <a:rPr lang="en-US" sz="2000" i="1" dirty="0">
                <a:latin typeface="Constantia" panose="02030602050306030303" pitchFamily="18" charset="0"/>
              </a:rPr>
              <a:t>are trained to </a:t>
            </a:r>
            <a:r>
              <a:rPr lang="en-US" sz="2000" i="1" dirty="0" smtClean="0">
                <a:latin typeface="Constantia" panose="02030602050306030303" pitchFamily="18" charset="0"/>
              </a:rPr>
              <a:t>assist in </a:t>
            </a:r>
            <a:r>
              <a:rPr lang="en-US" sz="2000" i="1" dirty="0">
                <a:latin typeface="Constantia" panose="02030602050306030303" pitchFamily="18" charset="0"/>
              </a:rPr>
              <a:t>the design </a:t>
            </a:r>
            <a:r>
              <a:rPr lang="en-US" sz="2000" i="1" dirty="0" smtClean="0">
                <a:latin typeface="Constantia" panose="02030602050306030303" pitchFamily="18" charset="0"/>
              </a:rPr>
              <a:t>process)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onstantia" panose="02030602050306030303" pitchFamily="18" charset="0"/>
              </a:rPr>
              <a:t>a large amount of training instances </a:t>
            </a:r>
            <a:r>
              <a:rPr lang="en-US" i="1" dirty="0">
                <a:latin typeface="Constantia" panose="02030602050306030303" pitchFamily="18" charset="0"/>
              </a:rPr>
              <a:t>is </a:t>
            </a:r>
            <a:r>
              <a:rPr lang="en-US" i="1" dirty="0" smtClean="0">
                <a:latin typeface="Constantia" panose="02030602050306030303" pitchFamily="18" charset="0"/>
              </a:rPr>
              <a:t>needed, which requires </a:t>
            </a:r>
            <a:r>
              <a:rPr lang="en-US" i="1" dirty="0">
                <a:latin typeface="Constantia" panose="02030602050306030303" pitchFamily="18" charset="0"/>
              </a:rPr>
              <a:t>significant amounts </a:t>
            </a:r>
            <a:r>
              <a:rPr lang="en-US" i="1" dirty="0" smtClean="0">
                <a:latin typeface="Constantia" panose="02030602050306030303" pitchFamily="18" charset="0"/>
              </a:rPr>
              <a:t>of computational </a:t>
            </a:r>
            <a:r>
              <a:rPr lang="en-US" i="1" dirty="0">
                <a:latin typeface="Constantia" panose="02030602050306030303" pitchFamily="18" charset="0"/>
              </a:rPr>
              <a:t>resources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dirty="0" smtClean="0">
                <a:latin typeface="Constantia" panose="02030602050306030303" pitchFamily="18" charset="0"/>
              </a:rPr>
              <a:t>greatly reduced </a:t>
            </a:r>
            <a:r>
              <a:rPr lang="en-US" dirty="0">
                <a:latin typeface="Constantia" panose="02030602050306030303" pitchFamily="18" charset="0"/>
              </a:rPr>
              <a:t>design </a:t>
            </a:r>
            <a:r>
              <a:rPr lang="en-US" dirty="0" smtClean="0">
                <a:latin typeface="Constantia" panose="02030602050306030303" pitchFamily="18" charset="0"/>
              </a:rPr>
              <a:t>time, as simulations are performed only once before training the NN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Blip>
                <a:blip r:embed="rId4"/>
              </a:buBlip>
            </a:pPr>
            <a:r>
              <a:rPr lang="en-US" dirty="0" smtClean="0">
                <a:latin typeface="Constantia" panose="02030602050306030303" pitchFamily="18" charset="0"/>
              </a:rPr>
              <a:t>inverse design problem can lead to bad convergence of the NN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of </a:t>
            </a:r>
            <a:r>
              <a:rPr lang="en-US" sz="4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4500C0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NNs </a:t>
            </a:r>
            <a:r>
              <a:rPr lang="en-US" sz="2000" b="1" dirty="0">
                <a:latin typeface="Constantia" panose="02030602050306030303" pitchFamily="18" charset="0"/>
              </a:rPr>
              <a:t>can be used in two different </a:t>
            </a:r>
            <a:r>
              <a:rPr lang="en-US" sz="2000" b="1" dirty="0" smtClean="0">
                <a:latin typeface="Constantia" panose="02030602050306030303" pitchFamily="18" charset="0"/>
              </a:rPr>
              <a:t>ways: 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 smtClean="0">
                <a:latin typeface="Constantia" panose="02030602050306030303" pitchFamily="18" charset="0"/>
              </a:rPr>
              <a:t>(a) </a:t>
            </a:r>
            <a:r>
              <a:rPr lang="en-US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Forward-modeling networks: </a:t>
            </a:r>
            <a:r>
              <a:rPr lang="en-US" dirty="0" smtClean="0">
                <a:latin typeface="Constantia" panose="02030602050306030303" pitchFamily="18" charset="0"/>
              </a:rPr>
              <a:t>take </a:t>
            </a:r>
            <a:r>
              <a:rPr lang="en-US" dirty="0">
                <a:latin typeface="Constantia" panose="02030602050306030303" pitchFamily="18" charset="0"/>
              </a:rPr>
              <a:t>the input </a:t>
            </a:r>
            <a:r>
              <a:rPr lang="en-US" dirty="0" smtClean="0">
                <a:latin typeface="Constantia" panose="02030602050306030303" pitchFamily="18" charset="0"/>
              </a:rPr>
              <a:t>of the </a:t>
            </a:r>
            <a:r>
              <a:rPr lang="en-US" dirty="0">
                <a:latin typeface="Constantia" panose="02030602050306030303" pitchFamily="18" charset="0"/>
              </a:rPr>
              <a:t>structural parameter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 (such </a:t>
            </a:r>
            <a:r>
              <a:rPr lang="en-US" dirty="0">
                <a:latin typeface="Constantia" panose="02030602050306030303" pitchFamily="18" charset="0"/>
              </a:rPr>
              <a:t>as the geometrical shape of </a:t>
            </a:r>
            <a:r>
              <a:rPr lang="en-US" dirty="0" smtClean="0">
                <a:latin typeface="Constantia" panose="02030602050306030303" pitchFamily="18" charset="0"/>
              </a:rPr>
              <a:t>a nanostructure</a:t>
            </a:r>
            <a:r>
              <a:rPr lang="en-US" dirty="0">
                <a:latin typeface="Constantia" panose="02030602050306030303" pitchFamily="18" charset="0"/>
              </a:rPr>
              <a:t>) and </a:t>
            </a:r>
            <a:r>
              <a:rPr lang="en-US" dirty="0" smtClean="0">
                <a:latin typeface="Constantia" panose="02030602050306030303" pitchFamily="18" charset="0"/>
              </a:rPr>
              <a:t>predict </a:t>
            </a:r>
            <a:r>
              <a:rPr lang="en-US" dirty="0">
                <a:latin typeface="Constantia" panose="02030602050306030303" pitchFamily="18" charset="0"/>
              </a:rPr>
              <a:t>the electromagnetic </a:t>
            </a:r>
            <a:r>
              <a:rPr lang="en-US" dirty="0" smtClean="0">
                <a:latin typeface="Constantia" panose="02030602050306030303" pitchFamily="18" charset="0"/>
              </a:rPr>
              <a:t>response 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 of the device.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dirty="0" smtClean="0">
                <a:latin typeface="Constantia" panose="02030602050306030303" pitchFamily="18" charset="0"/>
              </a:rPr>
              <a:t>(b) </a:t>
            </a:r>
            <a:r>
              <a:rPr lang="en-US" dirty="0" smtClean="0">
                <a:solidFill>
                  <a:srgbClr val="3C74C1"/>
                </a:solidFill>
                <a:latin typeface="Constantia" panose="02030602050306030303" pitchFamily="18" charset="0"/>
              </a:rPr>
              <a:t>Inverse-design networks: </a:t>
            </a:r>
            <a:r>
              <a:rPr lang="en-US" dirty="0" smtClean="0">
                <a:latin typeface="Constantia" panose="02030602050306030303" pitchFamily="18" charset="0"/>
              </a:rPr>
              <a:t>take </a:t>
            </a:r>
            <a:r>
              <a:rPr lang="en-US" dirty="0">
                <a:latin typeface="Constantia" panose="02030602050306030303" pitchFamily="18" charset="0"/>
              </a:rPr>
              <a:t>the EM response </a:t>
            </a:r>
            <a:r>
              <a:rPr lang="en-US" i="1" dirty="0" smtClean="0">
                <a:latin typeface="Constantia" panose="02030602050306030303" pitchFamily="18" charset="0"/>
              </a:rPr>
              <a:t>R </a:t>
            </a:r>
            <a:r>
              <a:rPr lang="en-US" dirty="0" smtClean="0">
                <a:latin typeface="Constantia" panose="02030602050306030303" pitchFamily="18" charset="0"/>
              </a:rPr>
              <a:t>as the input </a:t>
            </a:r>
            <a:r>
              <a:rPr lang="en-US" dirty="0">
                <a:latin typeface="Constantia" panose="02030602050306030303" pitchFamily="18" charset="0"/>
              </a:rPr>
              <a:t>and directly output the </a:t>
            </a:r>
            <a:r>
              <a:rPr lang="en-US" dirty="0" smtClean="0">
                <a:latin typeface="Constantia" panose="02030602050306030303" pitchFamily="18" charset="0"/>
              </a:rPr>
              <a:t>structure</a:t>
            </a:r>
            <a:r>
              <a:rPr lang="ru-RU" dirty="0" smtClean="0">
                <a:latin typeface="Constantia" panose="02030602050306030303" pitchFamily="18" charset="0"/>
              </a:rPr>
              <a:t>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Design </a:t>
            </a:r>
            <a:r>
              <a:rPr lang="en-US" sz="4000" b="1" dirty="0">
                <a:solidFill>
                  <a:schemeClr val="bg1"/>
                </a:solidFill>
                <a:latin typeface="Constantia" panose="02030602050306030303" pitchFamily="18" charset="0"/>
              </a:rPr>
              <a:t>of </a:t>
            </a:r>
            <a:r>
              <a:rPr lang="en-US" sz="4000" b="1" dirty="0" err="1" smtClean="0">
                <a:solidFill>
                  <a:schemeClr val="bg1"/>
                </a:solidFill>
                <a:latin typeface="Constantia" panose="02030602050306030303" pitchFamily="18" charset="0"/>
              </a:rPr>
              <a:t>Nanophotonic</a:t>
            </a:r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 Structures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65" y="3061982"/>
            <a:ext cx="7715098" cy="32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8412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Inverse Design Problem: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The </a:t>
            </a:r>
            <a:r>
              <a:rPr lang="en-US" dirty="0">
                <a:latin typeface="Constantia" panose="02030602050306030303" pitchFamily="18" charset="0"/>
              </a:rPr>
              <a:t>same EM response </a:t>
            </a:r>
            <a:r>
              <a:rPr lang="en-US" i="1" dirty="0" smtClean="0">
                <a:latin typeface="Constantia" panose="02030602050306030303" pitchFamily="18" charset="0"/>
              </a:rPr>
              <a:t>R </a:t>
            </a:r>
            <a:r>
              <a:rPr lang="en-US" dirty="0">
                <a:latin typeface="Constantia" panose="02030602050306030303" pitchFamily="18" charset="0"/>
              </a:rPr>
              <a:t>can be </a:t>
            </a:r>
            <a:r>
              <a:rPr lang="en-US" dirty="0" smtClean="0">
                <a:latin typeface="Constantia" panose="02030602050306030303" pitchFamily="18" charset="0"/>
              </a:rPr>
              <a:t>created by </a:t>
            </a:r>
            <a:r>
              <a:rPr lang="en-US" dirty="0">
                <a:latin typeface="Constantia" panose="02030602050306030303" pitchFamily="18" charset="0"/>
              </a:rPr>
              <a:t>many different designs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 This </a:t>
            </a:r>
            <a:r>
              <a:rPr lang="en-US" dirty="0" err="1">
                <a:latin typeface="Constantia" panose="02030602050306030303" pitchFamily="18" charset="0"/>
              </a:rPr>
              <a:t>nonunique</a:t>
            </a:r>
            <a:r>
              <a:rPr lang="en-US" dirty="0">
                <a:latin typeface="Constantia" panose="02030602050306030303" pitchFamily="18" charset="0"/>
              </a:rPr>
              <a:t> </a:t>
            </a:r>
            <a:r>
              <a:rPr lang="en-US" dirty="0" smtClean="0">
                <a:latin typeface="Constantia" panose="02030602050306030303" pitchFamily="18" charset="0"/>
              </a:rPr>
              <a:t>response-to-design </a:t>
            </a:r>
            <a:r>
              <a:rPr lang="en-US" dirty="0">
                <a:latin typeface="Constantia" panose="02030602050306030303" pitchFamily="18" charset="0"/>
              </a:rPr>
              <a:t>mapping creates conflicting training instances, such </a:t>
            </a:r>
            <a:r>
              <a:rPr lang="en-US" dirty="0" smtClean="0">
                <a:latin typeface="Constantia" panose="02030602050306030303" pitchFamily="18" charset="0"/>
              </a:rPr>
              <a:t>as (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,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30000" dirty="0" smtClean="0">
                <a:latin typeface="Constantia" panose="02030602050306030303" pitchFamily="18" charset="0"/>
              </a:rPr>
              <a:t>A</a:t>
            </a:r>
            <a:r>
              <a:rPr lang="en-US" dirty="0" smtClean="0">
                <a:latin typeface="Constantia" panose="02030602050306030303" pitchFamily="18" charset="0"/>
              </a:rPr>
              <a:t>) </a:t>
            </a:r>
            <a:r>
              <a:rPr lang="en-US" dirty="0">
                <a:latin typeface="Constantia" panose="02030602050306030303" pitchFamily="18" charset="0"/>
              </a:rPr>
              <a:t>and </a:t>
            </a:r>
            <a:r>
              <a:rPr lang="en-US" dirty="0" smtClean="0">
                <a:latin typeface="Constantia" panose="02030602050306030303" pitchFamily="18" charset="0"/>
              </a:rPr>
              <a:t>(</a:t>
            </a:r>
            <a:r>
              <a:rPr lang="en-US" i="1" dirty="0" smtClean="0">
                <a:latin typeface="Constantia" panose="02030602050306030303" pitchFamily="18" charset="0"/>
              </a:rPr>
              <a:t>R</a:t>
            </a:r>
            <a:r>
              <a:rPr lang="en-US" dirty="0" smtClean="0">
                <a:latin typeface="Constantia" panose="02030602050306030303" pitchFamily="18" charset="0"/>
              </a:rPr>
              <a:t>,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i="1" baseline="30000" dirty="0" smtClean="0">
                <a:latin typeface="Constantia" panose="02030602050306030303" pitchFamily="18" charset="0"/>
              </a:rPr>
              <a:t>B</a:t>
            </a:r>
            <a:r>
              <a:rPr lang="en-US" dirty="0" smtClean="0">
                <a:latin typeface="Constantia" panose="02030602050306030303" pitchFamily="18" charset="0"/>
              </a:rPr>
              <a:t>).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When </a:t>
            </a:r>
            <a:r>
              <a:rPr lang="en-US" dirty="0">
                <a:latin typeface="Constantia" panose="02030602050306030303" pitchFamily="18" charset="0"/>
              </a:rPr>
              <a:t>such conflicting instances </a:t>
            </a:r>
            <a:r>
              <a:rPr lang="en-US" dirty="0" smtClean="0">
                <a:latin typeface="Constantia" panose="02030602050306030303" pitchFamily="18" charset="0"/>
              </a:rPr>
              <a:t>with the </a:t>
            </a:r>
            <a:r>
              <a:rPr lang="en-US" dirty="0">
                <a:latin typeface="Constantia" panose="02030602050306030303" pitchFamily="18" charset="0"/>
              </a:rPr>
              <a:t>same input but different output labels exist in the </a:t>
            </a:r>
            <a:r>
              <a:rPr lang="en-US" dirty="0" smtClean="0">
                <a:latin typeface="Constantia" panose="02030602050306030303" pitchFamily="18" charset="0"/>
              </a:rPr>
              <a:t>training data </a:t>
            </a:r>
            <a:r>
              <a:rPr lang="en-US" dirty="0">
                <a:latin typeface="Constantia" panose="02030602050306030303" pitchFamily="18" charset="0"/>
              </a:rPr>
              <a:t>set, the neural network would be hard to converge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48" y="3120414"/>
            <a:ext cx="8111248" cy="36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841230" cy="219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dirty="0" smtClean="0">
                    <a:latin typeface="Constantia" panose="02030602050306030303" pitchFamily="18" charset="0"/>
                  </a:rPr>
                  <a:t>Example of an inverse-design network training: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nstantia" panose="02030602050306030303" pitchFamily="18" charset="0"/>
                  </a:rPr>
                  <a:t>Training is done by minimizing a cost </a:t>
                </a:r>
                <a:r>
                  <a:rPr lang="en-US" dirty="0" smtClean="0">
                    <a:latin typeface="Constantia" panose="02030602050306030303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dirty="0">
                    <a:latin typeface="Constantia" panose="0203060205030603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is </a:t>
                </a:r>
                <a:r>
                  <a:rPr lang="en-US" dirty="0">
                    <a:latin typeface="Constantia" panose="02030602050306030303" pitchFamily="18" charset="0"/>
                  </a:rPr>
                  <a:t>the layer </a:t>
                </a:r>
                <a:r>
                  <a:rPr lang="en-US" dirty="0" smtClean="0">
                    <a:latin typeface="Constantia" panose="02030602050306030303" pitchFamily="18" charset="0"/>
                  </a:rPr>
                  <a:t>thickness designed </a:t>
                </a:r>
                <a:r>
                  <a:rPr lang="en-US" dirty="0">
                    <a:latin typeface="Constantia" panose="02030602050306030303" pitchFamily="18" charset="0"/>
                  </a:rPr>
                  <a:t>by the neural network given the input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R</a:t>
                </a:r>
                <a:r>
                  <a:rPr lang="en-US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dirty="0">
                    <a:latin typeface="Constantia" panose="020306020503060303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onstantia" panose="02030602050306030303" pitchFamily="18" charset="0"/>
                  </a:rPr>
                  <a:t> is </a:t>
                </a:r>
                <a:r>
                  <a:rPr lang="en-US" dirty="0" smtClean="0">
                    <a:latin typeface="Constantia" panose="02030602050306030303" pitchFamily="18" charset="0"/>
                  </a:rPr>
                  <a:t>the ground </a:t>
                </a:r>
                <a:r>
                  <a:rPr lang="en-US" dirty="0">
                    <a:latin typeface="Constantia" panose="02030602050306030303" pitchFamily="18" charset="0"/>
                  </a:rPr>
                  <a:t>truth of the layer thickness</a:t>
                </a:r>
                <a:r>
                  <a:rPr lang="en-US" dirty="0" smtClean="0">
                    <a:latin typeface="Constantia" panose="02030602050306030303" pitchFamily="18" charset="0"/>
                  </a:rPr>
                  <a:t>.</a:t>
                </a:r>
                <a:endParaRPr lang="ru-RU" dirty="0" smtClean="0">
                  <a:latin typeface="Constantia" panose="02030602050306030303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onstantia" panose="02030602050306030303" pitchFamily="18" charset="0"/>
                  </a:rPr>
                  <a:t>Filtering: removing instances </a:t>
                </a:r>
                <a:r>
                  <a:rPr lang="en-US" dirty="0" smtClean="0">
                    <a:latin typeface="Constantia" panose="02030602050306030303" pitchFamily="18" charset="0"/>
                  </a:rPr>
                  <a:t>for which the distance between the transmission spectra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is below </a:t>
                </a:r>
                <a:r>
                  <a:rPr lang="en-US" dirty="0">
                    <a:latin typeface="Constantia" panose="02030602050306030303" pitchFamily="18" charset="0"/>
                  </a:rPr>
                  <a:t>a threshold.</a:t>
                </a:r>
                <a:endParaRPr lang="en-US" dirty="0" smtClean="0">
                  <a:latin typeface="Constantia" panose="020306020503060303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841230" cy="2198038"/>
              </a:xfrm>
              <a:prstGeom prst="rect">
                <a:avLst/>
              </a:prstGeom>
              <a:blipFill rotWithShape="0">
                <a:blip r:embed="rId3"/>
                <a:stretch>
                  <a:fillRect l="-562" t="-1667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58721" y="3225571"/>
            <a:ext cx="8874557" cy="3986863"/>
            <a:chOff x="1658721" y="3398358"/>
            <a:chExt cx="8874557" cy="398686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8721" y="3894562"/>
              <a:ext cx="8874557" cy="3490659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7886013" y="3398358"/>
              <a:ext cx="22053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tantia" panose="02030602050306030303" pitchFamily="18" charset="0"/>
                </a:rPr>
                <a:t>N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onunique</a:t>
              </a:r>
              <a:r>
                <a:rPr lang="ru-RU" sz="1400" dirty="0" smtClean="0">
                  <a:latin typeface="Constantia" panose="02030602050306030303" pitchFamily="18" charset="0"/>
                </a:rPr>
                <a:t> 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instances</a:t>
              </a:r>
              <a:r>
                <a:rPr lang="en-US" sz="1400" dirty="0" smtClean="0">
                  <a:latin typeface="Constantia" panose="02030602050306030303" pitchFamily="18" charset="0"/>
                </a:rPr>
                <a:t> are eliminated (filtered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154615" y="3398358"/>
              <a:ext cx="21017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tantia" panose="02030602050306030303" pitchFamily="18" charset="0"/>
                </a:rPr>
                <a:t>N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onunique</a:t>
              </a:r>
              <a:r>
                <a:rPr lang="ru-RU" sz="1400" dirty="0" smtClean="0">
                  <a:latin typeface="Constantia" panose="02030602050306030303" pitchFamily="18" charset="0"/>
                </a:rPr>
                <a:t> </a:t>
              </a:r>
              <a:r>
                <a:rPr lang="ru-RU" sz="1400" dirty="0" err="1" smtClean="0">
                  <a:latin typeface="Constantia" panose="02030602050306030303" pitchFamily="18" charset="0"/>
                </a:rPr>
                <a:t>instances</a:t>
              </a:r>
              <a:r>
                <a:rPr lang="en-US" sz="1400" dirty="0" smtClean="0">
                  <a:latin typeface="Constantia" panose="02030602050306030303" pitchFamily="18" charset="0"/>
                </a:rPr>
                <a:t> are present (unfiltered data)</a:t>
              </a:r>
              <a:endParaRPr lang="ru-RU" sz="14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0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</a:pPr>
                <a:r>
                  <a:rPr lang="en-US" sz="2000" b="1" i="1" dirty="0" smtClean="0">
                    <a:latin typeface="Constantia" panose="02030602050306030303" pitchFamily="18" charset="0"/>
                  </a:rPr>
                  <a:t>Possible solution (ineffective):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latin typeface="Constantia" panose="02030602050306030303" pitchFamily="18" charset="0"/>
                  </a:rPr>
                  <a:t>Divide the training </a:t>
                </a:r>
                <a:r>
                  <a:rPr lang="en-US" i="1" dirty="0">
                    <a:latin typeface="Constantia" panose="02030602050306030303" pitchFamily="18" charset="0"/>
                  </a:rPr>
                  <a:t>data set into distinct groups, so that within each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group there </a:t>
                </a:r>
                <a:r>
                  <a:rPr lang="en-US" i="1" dirty="0">
                    <a:latin typeface="Constantia" panose="02030602050306030303" pitchFamily="18" charset="0"/>
                  </a:rPr>
                  <a:t>is unique design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D </a:t>
                </a:r>
                <a:r>
                  <a:rPr lang="en-US" i="1" dirty="0">
                    <a:latin typeface="Constantia" panose="02030602050306030303" pitchFamily="18" charset="0"/>
                  </a:rPr>
                  <a:t>corresponding to each response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R.</a:t>
                </a:r>
              </a:p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Clr>
                    <a:srgbClr val="3C74C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latin typeface="Constantia" panose="02030602050306030303" pitchFamily="18" charset="0"/>
                  </a:rPr>
                  <a:t>However, </a:t>
                </a:r>
                <a:r>
                  <a:rPr lang="en-US" i="1" dirty="0">
                    <a:latin typeface="Constantia" panose="02030602050306030303" pitchFamily="18" charset="0"/>
                  </a:rPr>
                  <a:t>there </a:t>
                </a:r>
                <a:r>
                  <a:rPr lang="en-US" i="1" dirty="0" smtClean="0">
                    <a:latin typeface="Constantia" panose="02030602050306030303" pitchFamily="18" charset="0"/>
                  </a:rPr>
                  <a:t>may be implicit conflicting instances in the dataset. </a:t>
                </a:r>
                <a:br>
                  <a:rPr lang="en-US" i="1" dirty="0" smtClean="0">
                    <a:latin typeface="Constantia" panose="02030602050306030303" pitchFamily="18" charset="0"/>
                  </a:rPr>
                </a:br>
                <a:r>
                  <a:rPr lang="en-US" i="1" dirty="0" smtClean="0">
                    <a:latin typeface="Constantia" panose="02030602050306030303" pitchFamily="18" charset="0"/>
                  </a:rPr>
                  <a:t>For example,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 be self-consistent datasets generated using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 that satisfy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onstantia" panose="0203060205030603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 are combined to generate a new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, the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onstantia" panose="02030602050306030303" pitchFamily="18" charset="0"/>
                  </a:rPr>
                  <a:t> is not self-consistent. 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88" y="1027533"/>
                <a:ext cx="10675879" cy="2568908"/>
              </a:xfrm>
              <a:prstGeom prst="rect">
                <a:avLst/>
              </a:prstGeom>
              <a:blipFill rotWithShape="0">
                <a:blip r:embed="rId3"/>
                <a:stretch>
                  <a:fillRect l="-571" t="-1425" b="-3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34" y="3665349"/>
            <a:ext cx="7850531" cy="36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188" y="1027533"/>
            <a:ext cx="106758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</a:pPr>
            <a:r>
              <a:rPr lang="en-US" sz="2000" b="1" dirty="0" smtClean="0">
                <a:latin typeface="Constantia" panose="02030602050306030303" pitchFamily="18" charset="0"/>
              </a:rPr>
              <a:t>Proposed solution: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onstantia" panose="02030602050306030303" pitchFamily="18" charset="0"/>
              </a:rPr>
              <a:t>Use a </a:t>
            </a:r>
            <a:r>
              <a:rPr lang="en-US" dirty="0">
                <a:latin typeface="Constantia" panose="02030602050306030303" pitchFamily="18" charset="0"/>
              </a:rPr>
              <a:t>tandem </a:t>
            </a:r>
            <a:r>
              <a:rPr lang="en-US" dirty="0" smtClean="0">
                <a:latin typeface="Constantia" panose="02030602050306030303" pitchFamily="18" charset="0"/>
              </a:rPr>
              <a:t>network. By cascading </a:t>
            </a:r>
            <a:r>
              <a:rPr lang="en-US" dirty="0">
                <a:latin typeface="Constantia" panose="02030602050306030303" pitchFamily="18" charset="0"/>
              </a:rPr>
              <a:t>an inverse-design network with a </a:t>
            </a:r>
            <a:r>
              <a:rPr lang="en-US" dirty="0" smtClean="0">
                <a:latin typeface="Constantia" panose="02030602050306030303" pitchFamily="18" charset="0"/>
              </a:rPr>
              <a:t>forward-modeling network</a:t>
            </a:r>
            <a:r>
              <a:rPr lang="en-US" dirty="0">
                <a:latin typeface="Constantia" panose="02030602050306030303" pitchFamily="18" charset="0"/>
              </a:rPr>
              <a:t>, the tandem network can be trained effectively</a:t>
            </a:r>
            <a:r>
              <a:rPr lang="en-US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 desired response </a:t>
            </a:r>
            <a:r>
              <a:rPr lang="en-US" i="1" dirty="0">
                <a:latin typeface="Constantia" panose="02030602050306030303" pitchFamily="18" charset="0"/>
              </a:rPr>
              <a:t>R</a:t>
            </a:r>
            <a:r>
              <a:rPr lang="en-US" dirty="0">
                <a:latin typeface="Constantia" panose="02030602050306030303" pitchFamily="18" charset="0"/>
              </a:rPr>
              <a:t> is taken as the input. The output by the intermediate layer </a:t>
            </a:r>
            <a:r>
              <a:rPr lang="en-US" i="1" dirty="0">
                <a:latin typeface="Constantia" panose="02030602050306030303" pitchFamily="18" charset="0"/>
              </a:rPr>
              <a:t>M</a:t>
            </a:r>
            <a:r>
              <a:rPr lang="en-US" dirty="0">
                <a:latin typeface="Constantia" panose="02030602050306030303" pitchFamily="18" charset="0"/>
              </a:rPr>
              <a:t> is the designed </a:t>
            </a:r>
            <a:r>
              <a:rPr lang="en-US" dirty="0" smtClean="0">
                <a:latin typeface="Constantia" panose="02030602050306030303" pitchFamily="18" charset="0"/>
              </a:rPr>
              <a:t>structure </a:t>
            </a:r>
            <a:r>
              <a:rPr lang="en-US" i="1" dirty="0" smtClean="0">
                <a:latin typeface="Constantia" panose="02030602050306030303" pitchFamily="18" charset="0"/>
              </a:rPr>
              <a:t>D</a:t>
            </a:r>
            <a:r>
              <a:rPr lang="en-US" dirty="0" smtClean="0">
                <a:latin typeface="Constantia" panose="02030602050306030303" pitchFamily="18" charset="0"/>
              </a:rPr>
              <a:t>. </a:t>
            </a:r>
            <a:r>
              <a:rPr lang="en-US" dirty="0">
                <a:latin typeface="Constantia" panose="02030602050306030303" pitchFamily="18" charset="0"/>
              </a:rPr>
              <a:t>The output of the tandem network is the response calculated from the designed structure.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forward modeling network is trained in advance. </a:t>
            </a:r>
            <a:r>
              <a:rPr lang="en-US" dirty="0" smtClean="0">
                <a:latin typeface="Constantia" panose="02030602050306030303" pitchFamily="18" charset="0"/>
              </a:rPr>
              <a:t>Then</a:t>
            </a:r>
            <a:r>
              <a:rPr lang="en-US" dirty="0">
                <a:latin typeface="Constantia" panose="02030602050306030303" pitchFamily="18" charset="0"/>
              </a:rPr>
              <a:t>, the weights in the </a:t>
            </a:r>
            <a:r>
              <a:rPr lang="en-US" dirty="0" err="1">
                <a:latin typeface="Constantia" panose="02030602050306030303" pitchFamily="18" charset="0"/>
              </a:rPr>
              <a:t>pretrained</a:t>
            </a:r>
            <a:r>
              <a:rPr lang="en-US" dirty="0">
                <a:latin typeface="Constantia" panose="02030602050306030303" pitchFamily="18" charset="0"/>
              </a:rPr>
              <a:t> forward modeling network are fixed and the weights in the inverse network are adjusted to reduce the cost.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3C74C1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Constantia" panose="0203060205030603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843295"/>
          </a:xfrm>
          <a:prstGeom prst="rect">
            <a:avLst/>
          </a:prstGeom>
          <a:solidFill>
            <a:srgbClr val="3C7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500C0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727188" y="189645"/>
            <a:ext cx="10684297" cy="59294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Inverse Design Problem</a:t>
            </a:r>
            <a:endParaRPr lang="en-GB" sz="40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64" y="3810772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1311</Words>
  <Application>Microsoft Office PowerPoint</Application>
  <PresentationFormat>Широкоэкранный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Constantia</vt:lpstr>
      <vt:lpstr>Тема Office</vt:lpstr>
      <vt:lpstr>Презентация PowerPoint</vt:lpstr>
      <vt:lpstr>Outline</vt:lpstr>
      <vt:lpstr>Design of Nanophotonic Structures</vt:lpstr>
      <vt:lpstr>Design of Nanophotonic Structures</vt:lpstr>
      <vt:lpstr>Design of Nanophotonic Structures</vt:lpstr>
      <vt:lpstr>Inverse Design Problem</vt:lpstr>
      <vt:lpstr>Inverse Design Problem</vt:lpstr>
      <vt:lpstr>Inverse Design Problem</vt:lpstr>
      <vt:lpstr>Inverse Design Problem</vt:lpstr>
      <vt:lpstr>Tandem Neural Network</vt:lpstr>
      <vt:lpstr>Tandem Neural Network</vt:lpstr>
      <vt:lpstr>Tandem Neural Network</vt:lpstr>
      <vt:lpstr>Design of 1D Multilayer Structures</vt:lpstr>
      <vt:lpstr>Design of 2D Structures</vt:lpstr>
      <vt:lpstr>Design of 2D Structures</vt:lpstr>
      <vt:lpstr>Design of 2D Structures</vt:lpstr>
      <vt:lpstr>Conclusion</vt:lpstr>
      <vt:lpstr>Simulation Results</vt:lpstr>
      <vt:lpstr>Simulation Results</vt:lpstr>
      <vt:lpstr>Simulation Results</vt:lpstr>
      <vt:lpstr>Simulation Results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User-PC</dc:creator>
  <cp:lastModifiedBy>User-PC</cp:lastModifiedBy>
  <cp:revision>699</cp:revision>
  <dcterms:created xsi:type="dcterms:W3CDTF">2018-05-11T16:14:36Z</dcterms:created>
  <dcterms:modified xsi:type="dcterms:W3CDTF">2021-02-15T08:29:55Z</dcterms:modified>
</cp:coreProperties>
</file>