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41" r:id="rId3"/>
    <p:sldId id="344" r:id="rId4"/>
    <p:sldId id="342" r:id="rId5"/>
    <p:sldId id="343" r:id="rId6"/>
    <p:sldId id="355" r:id="rId7"/>
    <p:sldId id="346" r:id="rId8"/>
    <p:sldId id="345" r:id="rId9"/>
    <p:sldId id="353" r:id="rId10"/>
    <p:sldId id="347" r:id="rId11"/>
    <p:sldId id="348" r:id="rId12"/>
    <p:sldId id="354" r:id="rId13"/>
    <p:sldId id="349" r:id="rId14"/>
    <p:sldId id="350" r:id="rId15"/>
    <p:sldId id="351" r:id="rId16"/>
    <p:sldId id="356" r:id="rId17"/>
    <p:sldId id="357" r:id="rId18"/>
    <p:sldId id="362" r:id="rId19"/>
    <p:sldId id="358" r:id="rId20"/>
    <p:sldId id="359" r:id="rId21"/>
    <p:sldId id="361" r:id="rId22"/>
    <p:sldId id="35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4C1"/>
    <a:srgbClr val="00974D"/>
    <a:srgbClr val="E72E2D"/>
    <a:srgbClr val="4500C0"/>
    <a:srgbClr val="5400EA"/>
    <a:srgbClr val="360096"/>
    <a:srgbClr val="E7D9FF"/>
    <a:srgbClr val="919293"/>
    <a:srgbClr val="639729"/>
    <a:srgbClr val="E72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5545"/>
  </p:normalViewPr>
  <p:slideViewPr>
    <p:cSldViewPr snapToGrid="0">
      <p:cViewPr varScale="1">
        <p:scale>
          <a:sx n="99" d="100"/>
          <a:sy n="99" d="100"/>
        </p:scale>
        <p:origin x="12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CE161-61BB-41D0-946F-5093D5445419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013D3-B323-4505-ADAE-3B2D0E446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2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7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8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02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30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4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60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728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023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976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3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9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 designs are not necessarily similar to actual ones but give similar performance.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097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61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9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Roza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Fyodor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8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Roza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8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Roza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12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Roza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18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06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1400" b="1" dirty="0">
                <a:latin typeface="Constantia" panose="02030602050306030303" pitchFamily="18" charset="0"/>
              </a:rPr>
              <a:t>Proposed solution: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>
                <a:latin typeface="Constantia" panose="02030602050306030303" pitchFamily="18" charset="0"/>
              </a:rPr>
              <a:t>This network structure overcomes the issue of </a:t>
            </a:r>
            <a:r>
              <a:rPr lang="en-US" i="1" dirty="0" err="1">
                <a:latin typeface="Constantia" panose="02030602050306030303" pitchFamily="18" charset="0"/>
              </a:rPr>
              <a:t>nonuniqueness</a:t>
            </a:r>
            <a:r>
              <a:rPr lang="en-US" i="1" dirty="0">
                <a:latin typeface="Constantia" panose="02030602050306030303" pitchFamily="18" charset="0"/>
              </a:rPr>
              <a:t> in the inverse scattering of electromagnetic waves because the design by the neural network is not required to be the same as the real design in training samples.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>
                <a:latin typeface="Constantia" panose="02030602050306030303" pitchFamily="18" charset="0"/>
              </a:rPr>
              <a:t>Instead, the cost function would be low as long as the generated design and the real design have similar response.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02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88FF-168E-4EBB-9A5F-4FB6C8E7439D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9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6DF-5037-4DA6-988C-9E4ACFA47DD0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AFDD-716B-45D0-BD19-777F6483EAA7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9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C64C-750C-411A-9D88-3552E5F59261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8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6735-7251-4C53-911E-731E5962A7D5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8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EB9B-A433-4F7D-B224-8C750B9B1138}" type="datetime1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2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3B70-E886-46A1-8849-749DBD4756FF}" type="datetime1">
              <a:rPr lang="ru-RU" smtClean="0"/>
              <a:t>15.02.2021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9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43CA-3BC7-4CB6-8155-E4D6E082B66A}" type="datetime1">
              <a:rPr lang="ru-RU" smtClean="0"/>
              <a:t>15.02.2021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15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1F45-F01D-40E6-9B4D-A22348243316}" type="datetime1">
              <a:rPr lang="ru-RU" smtClean="0"/>
              <a:t>15.02.2021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6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B85-9249-4D46-BF9B-1013112A9DD7}" type="datetime1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0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53F5-6625-40A4-B938-13B5F7B404F3}" type="datetime1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91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4AA-CAF7-45E2-A385-A75E57CE2BF5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0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odarM/InvDesignNe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262" y="4955582"/>
            <a:ext cx="5961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nstantia" panose="02030602050306030303" pitchFamily="18" charset="0"/>
                <a:cs typeface="Calibri" panose="020F0502020204030204" pitchFamily="34" charset="0"/>
              </a:rPr>
              <a:t>Presenters:</a:t>
            </a:r>
          </a:p>
          <a:p>
            <a:r>
              <a:rPr lang="en-US" sz="2000" b="1" dirty="0">
                <a:latin typeface="Constantia" panose="02030602050306030303" pitchFamily="18" charset="0"/>
                <a:cs typeface="Calibri" panose="020F0502020204030204" pitchFamily="34" charset="0"/>
              </a:rPr>
              <a:t>Fyodor </a:t>
            </a:r>
            <a:r>
              <a:rPr lang="en-US" sz="2000" b="1" dirty="0" err="1">
                <a:latin typeface="Constantia" panose="02030602050306030303" pitchFamily="18" charset="0"/>
                <a:cs typeface="Calibri" panose="020F0502020204030204" pitchFamily="34" charset="0"/>
              </a:rPr>
              <a:t>Morozko</a:t>
            </a:r>
            <a:endParaRPr lang="en-US" sz="2000" b="1" dirty="0">
              <a:latin typeface="Constantia" panose="02030602050306030303" pitchFamily="18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onstantia" panose="02030602050306030303" pitchFamily="18" charset="0"/>
                <a:cs typeface="Calibri" panose="020F0502020204030204" pitchFamily="34" charset="0"/>
              </a:rPr>
              <a:t>Roza</a:t>
            </a:r>
            <a:r>
              <a:rPr lang="en-US" sz="2000" b="1" dirty="0">
                <a:latin typeface="Constantia" panose="02030602050306030303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onstantia" panose="02030602050306030303" pitchFamily="18" charset="0"/>
                <a:cs typeface="Calibri" panose="020F0502020204030204" pitchFamily="34" charset="0"/>
              </a:rPr>
              <a:t>Navitskaya</a:t>
            </a:r>
            <a:endParaRPr lang="en-GB" sz="2000" b="1" dirty="0">
              <a:latin typeface="Constantia" panose="02030602050306030303" pitchFamily="18" charset="0"/>
              <a:cs typeface="Calibri" panose="020F0502020204030204" pitchFamily="34" charset="0"/>
            </a:endParaRPr>
          </a:p>
        </p:txBody>
      </p:sp>
      <p:pic>
        <p:nvPicPr>
          <p:cNvPr id="8" name="image2.png" descr="sop-resize-200-BGU-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6499" y="143050"/>
            <a:ext cx="1067435" cy="771525"/>
          </a:xfrm>
          <a:prstGeom prst="rect">
            <a:avLst/>
          </a:prstGeom>
          <a:ln/>
        </p:spPr>
      </p:pic>
      <p:pic>
        <p:nvPicPr>
          <p:cNvPr id="9" name="image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80728" y="143050"/>
            <a:ext cx="1657350" cy="600075"/>
          </a:xfrm>
          <a:prstGeom prst="rect">
            <a:avLst/>
          </a:prstGeom>
          <a:ln/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62" y="2774635"/>
            <a:ext cx="10577701" cy="17250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62" y="1044926"/>
            <a:ext cx="3842891" cy="17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Proposed solution: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>
                <a:latin typeface="Constantia" panose="02030602050306030303" pitchFamily="18" charset="0"/>
              </a:rPr>
              <a:t>This network structure overcomes the issue of </a:t>
            </a:r>
            <a:r>
              <a:rPr lang="en-US" i="1" dirty="0" err="1">
                <a:latin typeface="Constantia" panose="02030602050306030303" pitchFamily="18" charset="0"/>
              </a:rPr>
              <a:t>nonuniqueness</a:t>
            </a:r>
            <a:r>
              <a:rPr lang="en-US" i="1" dirty="0">
                <a:latin typeface="Constantia" panose="02030602050306030303" pitchFamily="18" charset="0"/>
              </a:rPr>
              <a:t> in the inverse scattering of electromagnetic waves because the design by the neural network is not required to be the same as the real design in training samples.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>
                <a:latin typeface="Constantia" panose="02030602050306030303" pitchFamily="18" charset="0"/>
              </a:rPr>
              <a:t>Instead, the cost function would be low as long as the generated design and the real design have similar response.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3427762"/>
            <a:ext cx="4886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5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Training a tandem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inverse network architecture is set to have four layers with each layer having 200−500−200−20 units.</a:t>
            </a:r>
            <a:endParaRPr lang="ru-RU" dirty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Training set: 500 000 instances, test set: 50000 instances.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51236"/>
          <a:stretch/>
        </p:blipFill>
        <p:spPr>
          <a:xfrm>
            <a:off x="594510" y="2638696"/>
            <a:ext cx="10949651" cy="37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Training a forward-modeling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number of hidden layers and weights in them can be varied</a:t>
            </a:r>
            <a:r>
              <a:rPr lang="en-US" i="1" dirty="0">
                <a:latin typeface="Constantia" panose="02030602050306030303" pitchFamily="18" charset="0"/>
              </a:rPr>
              <a:t>.</a:t>
            </a:r>
            <a:endParaRPr lang="en-US" sz="2000" b="1" dirty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27188" y="2120382"/>
            <a:ext cx="4998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1: 20 − 500 − 200</a:t>
            </a: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2: 20 − 500 − 200 − 200</a:t>
            </a: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3: 20 − 500 − 200 − 200 − 200</a:t>
            </a: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4: 20 − 500 − 200 − 200 − 200 − 200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99654" y="2397381"/>
            <a:ext cx="5436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4: 20 − 500 − 200 − 200 − 200 − 200</a:t>
            </a: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5: 20 − 500 − 500 − 200 − 200 − 200</a:t>
            </a: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6: 20 − 500 − 500 − 500 − 200 − 200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22247"/>
          <a:stretch/>
        </p:blipFill>
        <p:spPr>
          <a:xfrm>
            <a:off x="1503921" y="3505619"/>
            <a:ext cx="9130829" cy="32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1D Multilayer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7188" y="1027533"/>
                <a:ext cx="10841230" cy="2195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>
                    <a:latin typeface="Constantia" panose="02030602050306030303" pitchFamily="18" charset="0"/>
                  </a:rPr>
                  <a:t>Design of 1D multilayer structures: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Designing the structure of 16-layer SiO2 and Si3N4 thin film for target transmission spectra of a Gaussian 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=1−0.8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The maximum thickness of each layer is set to be 150 nm. The response is the transmission spectrum within the range of 300 to 750 THz.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41230" cy="2195153"/>
              </a:xfrm>
              <a:prstGeom prst="rect">
                <a:avLst/>
              </a:prstGeom>
              <a:blipFill rotWithShape="0">
                <a:blip r:embed="rId3"/>
                <a:stretch>
                  <a:fillRect l="-562" t="-1667" r="-506" b="-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853593" y="3222686"/>
            <a:ext cx="10484814" cy="3158863"/>
            <a:chOff x="853593" y="3222686"/>
            <a:chExt cx="10484814" cy="3158863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4"/>
            <a:srcRect t="51140" b="8116"/>
            <a:stretch/>
          </p:blipFill>
          <p:spPr>
            <a:xfrm>
              <a:off x="853593" y="3406924"/>
              <a:ext cx="10484814" cy="29746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Прямоугольник 1"/>
                <p:cNvSpPr/>
                <p:nvPr/>
              </p:nvSpPr>
              <p:spPr>
                <a:xfrm>
                  <a:off x="2414226" y="3222686"/>
                  <a:ext cx="12706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=75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2" name="Прямоугольник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226" y="3222686"/>
                  <a:ext cx="127060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Прямоугольник 9"/>
                <p:cNvSpPr/>
                <p:nvPr/>
              </p:nvSpPr>
              <p:spPr>
                <a:xfrm>
                  <a:off x="5538940" y="3222686"/>
                  <a:ext cx="14260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=37.5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0" name="Прямоугольник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40" y="3222686"/>
                  <a:ext cx="142609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Прямоугольник 10"/>
                <p:cNvSpPr/>
                <p:nvPr/>
              </p:nvSpPr>
              <p:spPr>
                <a:xfrm>
                  <a:off x="8819146" y="3222686"/>
                  <a:ext cx="153990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=18.75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1" name="Прямоугольник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9146" y="3222686"/>
                  <a:ext cx="1539909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684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Design of 2D 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Designing 2D structures to modulate transmission phase delay independently at three wavelengths: R (470 nm), G (540 nm), B (667.5 nm).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designed units are composed of 3 layers of Si and SiO2. </a:t>
            </a:r>
            <a:r>
              <a:rPr lang="en-US" i="1" dirty="0">
                <a:latin typeface="Constantia" panose="02030602050306030303" pitchFamily="18" charset="0"/>
              </a:rPr>
              <a:t>Within each layer, part of Si or SiO2 is removed to form a rectangular slot. </a:t>
            </a:r>
            <a:r>
              <a:rPr lang="en-US" dirty="0">
                <a:latin typeface="Constantia" panose="02030602050306030303" pitchFamily="18" charset="0"/>
              </a:rPr>
              <a:t>The design parameters are thicknesses of the 3 layers </a:t>
            </a:r>
            <a:r>
              <a:rPr lang="en-US" i="1" dirty="0">
                <a:latin typeface="Constantia" panose="02030602050306030303" pitchFamily="18" charset="0"/>
              </a:rPr>
              <a:t>d</a:t>
            </a:r>
            <a:r>
              <a:rPr lang="en-US" i="1" baseline="-25000" dirty="0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(</a:t>
            </a:r>
            <a:r>
              <a:rPr lang="en-US" dirty="0" err="1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= 1, 2, 3), the location </a:t>
            </a:r>
            <a:r>
              <a:rPr lang="en-US" i="1" dirty="0">
                <a:latin typeface="Constantia" panose="02030602050306030303" pitchFamily="18" charset="0"/>
              </a:rPr>
              <a:t>x</a:t>
            </a:r>
            <a:r>
              <a:rPr lang="en-US" i="1" baseline="-25000" dirty="0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and width </a:t>
            </a:r>
            <a:r>
              <a:rPr lang="en-US" i="1" dirty="0">
                <a:latin typeface="Constantia" panose="02030602050306030303" pitchFamily="18" charset="0"/>
              </a:rPr>
              <a:t>w</a:t>
            </a:r>
            <a:r>
              <a:rPr lang="en-US" i="1" baseline="-25000" dirty="0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of the vacuum slot in the </a:t>
            </a:r>
            <a:r>
              <a:rPr lang="en-US" dirty="0" err="1">
                <a:latin typeface="Constantia" panose="02030602050306030303" pitchFamily="18" charset="0"/>
              </a:rPr>
              <a:t>ith</a:t>
            </a:r>
            <a:r>
              <a:rPr lang="en-US" dirty="0">
                <a:latin typeface="Constantia" panose="02030602050306030303" pitchFamily="18" charset="0"/>
              </a:rPr>
              <a:t> layer (</a:t>
            </a:r>
            <a:r>
              <a:rPr lang="en-US" dirty="0" err="1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= 1, 2, 3).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This meta unit can be used in a </a:t>
            </a:r>
            <a:r>
              <a:rPr lang="en-US" dirty="0" err="1">
                <a:latin typeface="Constantia" panose="02030602050306030303" pitchFamily="18" charset="0"/>
              </a:rPr>
              <a:t>metasurface</a:t>
            </a:r>
            <a:r>
              <a:rPr lang="en-US" dirty="0">
                <a:latin typeface="Constantia" panose="02030602050306030303" pitchFamily="18" charset="0"/>
              </a:rPr>
              <a:t> to create three-color holograms.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6" y="3966371"/>
            <a:ext cx="6286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Design of 2D 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training data set includes 750 000 instances and test data set includes 5000 instances.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phase delay of the designed structure has an average error of 16.0°.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8" y="4633625"/>
            <a:ext cx="5032362" cy="21501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898" y="2627543"/>
            <a:ext cx="5175587" cy="41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7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i="1" dirty="0">
                <a:latin typeface="Constantia" panose="02030602050306030303" pitchFamily="18" charset="0"/>
              </a:rPr>
              <a:t>Design of 2D 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>
                <a:latin typeface="Constantia" panose="02030602050306030303" pitchFamily="18" charset="0"/>
              </a:rPr>
              <a:t>The forward modeling neural network has 6 hidden layers with each layer having 1024 – 512 – 512 – 256 – 256 – 128 hidden units.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>
                <a:latin typeface="Constantia" panose="02030602050306030303" pitchFamily="18" charset="0"/>
              </a:rPr>
              <a:t>The inverse design network has 2 hidden layers with 512 and 256 hidden units.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2904542"/>
            <a:ext cx="76104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7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3873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Our model: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Nanophotonic structures: multilayer films consisting of 15 alternating layers of SiO2 and Si. The thicknesses of layers are uniformly distributed from 0 to </a:t>
            </a:r>
            <a:r>
              <a:rPr lang="en-US" i="1" dirty="0">
                <a:latin typeface="Constantia" panose="02030602050306030303" pitchFamily="18" charset="0"/>
              </a:rPr>
              <a:t>a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Responses: transmission spectra at 200 frequencies from 0.15 </a:t>
            </a:r>
            <a:r>
              <a:rPr lang="en-US" i="1" dirty="0">
                <a:latin typeface="Constantia" panose="02030602050306030303" pitchFamily="18" charset="0"/>
              </a:rPr>
              <a:t>c</a:t>
            </a:r>
            <a:r>
              <a:rPr lang="en-US" dirty="0">
                <a:latin typeface="Constantia" panose="02030602050306030303" pitchFamily="18" charset="0"/>
              </a:rPr>
              <a:t>/</a:t>
            </a:r>
            <a:r>
              <a:rPr lang="en-US" i="1" dirty="0">
                <a:latin typeface="Constantia" panose="02030602050306030303" pitchFamily="18" charset="0"/>
              </a:rPr>
              <a:t>a</a:t>
            </a:r>
            <a:r>
              <a:rPr lang="en-US" dirty="0">
                <a:latin typeface="Constantia" panose="02030602050306030303" pitchFamily="18" charset="0"/>
              </a:rPr>
              <a:t> to 0.25 </a:t>
            </a:r>
            <a:r>
              <a:rPr lang="en-US" i="1" dirty="0">
                <a:latin typeface="Constantia" panose="02030602050306030303" pitchFamily="18" charset="0"/>
              </a:rPr>
              <a:t>c</a:t>
            </a:r>
            <a:r>
              <a:rPr lang="en-US" dirty="0">
                <a:latin typeface="Constantia" panose="02030602050306030303" pitchFamily="18" charset="0"/>
              </a:rPr>
              <a:t>/</a:t>
            </a:r>
            <a:r>
              <a:rPr lang="en-US" i="1" dirty="0">
                <a:latin typeface="Constantia" panose="02030602050306030303" pitchFamily="18" charset="0"/>
              </a:rPr>
              <a:t>a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responses are calculated analytically using </a:t>
            </a:r>
            <a:r>
              <a:rPr lang="en-US" b="1" dirty="0">
                <a:latin typeface="Constantia" panose="02030602050306030303" pitchFamily="18" charset="0"/>
              </a:rPr>
              <a:t>evolution operator approach</a:t>
            </a:r>
            <a:r>
              <a:rPr lang="en-US" dirty="0">
                <a:latin typeface="Constantia" panose="02030602050306030303" pitchFamily="18" charset="0"/>
              </a:rPr>
              <a:t> a.k.a. </a:t>
            </a:r>
            <a:r>
              <a:rPr lang="en-US" b="1" dirty="0">
                <a:latin typeface="Constantia" panose="02030602050306030303" pitchFamily="18" charset="0"/>
              </a:rPr>
              <a:t>transfer matrix method</a:t>
            </a:r>
            <a:r>
              <a:rPr lang="en-US" dirty="0">
                <a:latin typeface="Constantia" panose="02030602050306030303" pitchFamily="18" charset="0"/>
              </a:rPr>
              <a:t> (TMM)*.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Our Model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4244623" y="3429000"/>
            <a:ext cx="3571689" cy="2894074"/>
            <a:chOff x="3608904" y="3677326"/>
            <a:chExt cx="3898319" cy="3017214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3"/>
            <a:srcRect l="18672" t="10429" r="15458" b="6135"/>
            <a:stretch/>
          </p:blipFill>
          <p:spPr>
            <a:xfrm>
              <a:off x="4544944" y="4193060"/>
              <a:ext cx="2962279" cy="25014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364446" y="3679820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nstantia" panose="02030602050306030303" pitchFamily="18" charset="0"/>
                </a:rPr>
                <a:t>Si</a:t>
              </a:r>
              <a:endParaRPr lang="ru-RU" sz="1600" b="1" dirty="0">
                <a:latin typeface="Constantia" panose="02030602050306030303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31850" y="3677326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nstantia" panose="02030602050306030303" pitchFamily="18" charset="0"/>
                </a:rPr>
                <a:t>SiO2</a:t>
              </a:r>
              <a:endParaRPr lang="ru-RU" sz="1600" b="1" dirty="0">
                <a:latin typeface="Constantia" panose="02030602050306030303" pitchFamily="18" charset="0"/>
              </a:endParaRPr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>
              <a:off x="4670854" y="3962400"/>
              <a:ext cx="141085" cy="22073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>
              <a:off x="5118347" y="3978876"/>
              <a:ext cx="77432" cy="2141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3608904" y="5418806"/>
              <a:ext cx="755542" cy="0"/>
            </a:xfrm>
            <a:prstGeom prst="straightConnector1">
              <a:avLst/>
            </a:prstGeom>
            <a:ln w="28575">
              <a:solidFill>
                <a:srgbClr val="3C74C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796559" y="5008309"/>
                  <a:ext cx="380232" cy="410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1" i="1" dirty="0" smtClean="0">
                                <a:solidFill>
                                  <a:srgbClr val="3C74C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3C74C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</m:oMath>
                    </m:oMathPara>
                  </a14:m>
                  <a:endParaRPr lang="ru-RU" b="1" dirty="0">
                    <a:solidFill>
                      <a:srgbClr val="3C74C1"/>
                    </a:solidFill>
                    <a:latin typeface="Constantia" panose="02030602050306030303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559" y="5008309"/>
                  <a:ext cx="380232" cy="4104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1CCD5A-7648-174B-BEE0-CB830E17CC6D}"/>
              </a:ext>
            </a:extLst>
          </p:cNvPr>
          <p:cNvSpPr txBox="1"/>
          <p:nvPr/>
        </p:nvSpPr>
        <p:spPr>
          <a:xfrm>
            <a:off x="576072" y="6455664"/>
            <a:ext cx="10908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onstantia" panose="02030602050306030303" pitchFamily="18" charset="0"/>
              </a:rPr>
              <a:t>* G. N. </a:t>
            </a:r>
            <a:r>
              <a:rPr lang="en-US" sz="1200" dirty="0" err="1">
                <a:latin typeface="Constantia" panose="02030602050306030303" pitchFamily="18" charset="0"/>
              </a:rPr>
              <a:t>Borzdov</a:t>
            </a:r>
            <a:r>
              <a:rPr lang="en-US" sz="1200" dirty="0">
                <a:latin typeface="Constantia" panose="02030602050306030303" pitchFamily="18" charset="0"/>
              </a:rPr>
              <a:t>, Frequency Domain Wave-Splitting Techniques for Plane Stratified </a:t>
            </a:r>
            <a:r>
              <a:rPr lang="en-US" sz="1200" dirty="0" err="1">
                <a:latin typeface="Constantia" panose="02030602050306030303" pitchFamily="18" charset="0"/>
              </a:rPr>
              <a:t>Bianisotropic</a:t>
            </a:r>
            <a:r>
              <a:rPr lang="en-US" sz="1200" dirty="0">
                <a:latin typeface="Constantia" panose="02030602050306030303" pitchFamily="18" charset="0"/>
              </a:rPr>
              <a:t> Media, Journal of Mathematical Physics 38, 6328 (1997).</a:t>
            </a:r>
          </a:p>
        </p:txBody>
      </p:sp>
    </p:spTree>
    <p:extLst>
      <p:ext uri="{BB962C8B-B14F-4D97-AF65-F5344CB8AC3E}">
        <p14:creationId xmlns:p14="http://schemas.microsoft.com/office/powerpoint/2010/main" val="2429287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Implementation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2688551F-751F-4343-A42C-9F305CEDB0A4}"/>
                  </a:ext>
                </a:extLst>
              </p:cNvPr>
              <p:cNvSpPr txBox="1"/>
              <p:nvPr/>
            </p:nvSpPr>
            <p:spPr>
              <a:xfrm>
                <a:off x="718044" y="1027533"/>
                <a:ext cx="10838736" cy="6232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b="1" dirty="0">
                    <a:latin typeface="Constantia" panose="02030602050306030303" pitchFamily="18" charset="0"/>
                  </a:rPr>
                  <a:t>Physical Model: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Python implementation: </a:t>
                </a:r>
                <a:r>
                  <a:rPr lang="en-US" b="1" dirty="0">
                    <a:latin typeface="Constantia" panose="02030602050306030303" pitchFamily="18" charset="0"/>
                  </a:rPr>
                  <a:t>1 day</a:t>
                </a:r>
                <a:r>
                  <a:rPr lang="en-US" dirty="0">
                    <a:latin typeface="Constantia" panose="02030602050306030303" pitchFamily="18" charset="0"/>
                  </a:rPr>
                  <a:t>. At start performance was about 5 s / sample (28 days for 500 000 samples)</a:t>
                </a:r>
                <a:r>
                  <a:rPr lang="en-US" b="1" dirty="0">
                    <a:latin typeface="Constantia" panose="02030602050306030303" pitchFamily="18" charset="0"/>
                  </a:rPr>
                  <a:t>;</a:t>
                </a:r>
                <a:endParaRPr lang="en-US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Performance optimization: </a:t>
                </a:r>
                <a:r>
                  <a:rPr lang="en-US" b="1" dirty="0">
                    <a:latin typeface="Constantia" panose="02030602050306030303" pitchFamily="18" charset="0"/>
                  </a:rPr>
                  <a:t>1 day. </a:t>
                </a:r>
                <a:r>
                  <a:rPr lang="en-US" dirty="0">
                    <a:latin typeface="Constantia" panose="02030602050306030303" pitchFamily="18" charset="0"/>
                  </a:rPr>
                  <a:t>We have reached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×40</m:t>
                    </m:r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times speedup.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b="1" dirty="0">
                    <a:latin typeface="Constantia" panose="02030602050306030303" pitchFamily="18" charset="0"/>
                  </a:rPr>
                  <a:t>Dataset: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Generating ~660 000 samples: </a:t>
                </a:r>
                <a:r>
                  <a:rPr lang="en-US" b="1" dirty="0">
                    <a:latin typeface="Constantia" panose="02030602050306030303" pitchFamily="18" charset="0"/>
                  </a:rPr>
                  <a:t>~20 hours</a:t>
                </a:r>
                <a:r>
                  <a:rPr lang="en-US" dirty="0">
                    <a:latin typeface="Constantia" panose="02030602050306030303" pitchFamily="18" charset="0"/>
                  </a:rPr>
                  <a:t> of simulations;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b="1" dirty="0">
                    <a:latin typeface="Constantia" panose="02030602050306030303" pitchFamily="18" charset="0"/>
                  </a:rPr>
                  <a:t>Neural Networks: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Implementing models in </a:t>
                </a:r>
                <a:r>
                  <a:rPr lang="en-US" b="1" dirty="0">
                    <a:latin typeface="Constantia" panose="02030602050306030303" pitchFamily="18" charset="0"/>
                  </a:rPr>
                  <a:t>Tensorflow</a:t>
                </a:r>
                <a:r>
                  <a:rPr lang="en-US" dirty="0">
                    <a:latin typeface="Constantia" panose="02030602050306030303" pitchFamily="18" charset="0"/>
                  </a:rPr>
                  <a:t> </a:t>
                </a:r>
                <a:r>
                  <a:rPr lang="en-US" b="1" dirty="0">
                    <a:latin typeface="Constantia" panose="02030602050306030303" pitchFamily="18" charset="0"/>
                  </a:rPr>
                  <a:t>2.0</a:t>
                </a:r>
                <a:r>
                  <a:rPr lang="en-US" dirty="0">
                    <a:latin typeface="Constantia" panose="02030602050306030303" pitchFamily="18" charset="0"/>
                  </a:rPr>
                  <a:t> with </a:t>
                </a:r>
                <a:r>
                  <a:rPr lang="en-US" b="1" dirty="0">
                    <a:latin typeface="Constantia" panose="02030602050306030303" pitchFamily="18" charset="0"/>
                  </a:rPr>
                  <a:t>Keras</a:t>
                </a:r>
                <a:r>
                  <a:rPr lang="en-US" dirty="0">
                    <a:latin typeface="Constantia" panose="02030602050306030303" pitchFamily="18" charset="0"/>
                  </a:rPr>
                  <a:t>: </a:t>
                </a:r>
                <a:r>
                  <a:rPr lang="en-US" b="1" dirty="0">
                    <a:latin typeface="Constantia" panose="02030602050306030303" pitchFamily="18" charset="0"/>
                  </a:rPr>
                  <a:t>~1 day;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Training forward model: </a:t>
                </a:r>
                <a:r>
                  <a:rPr lang="en-US" b="1" dirty="0">
                    <a:latin typeface="Constantia" panose="02030602050306030303" pitchFamily="18" charset="0"/>
                  </a:rPr>
                  <a:t>~20 hours </a:t>
                </a:r>
                <a:r>
                  <a:rPr lang="en-US" dirty="0">
                    <a:latin typeface="Constantia" panose="02030602050306030303" pitchFamily="18" charset="0"/>
                  </a:rPr>
                  <a:t>of simulations</a:t>
                </a:r>
                <a:r>
                  <a:rPr lang="en-US" b="1" dirty="0">
                    <a:latin typeface="Constantia" panose="02030602050306030303" pitchFamily="18" charset="0"/>
                  </a:rPr>
                  <a:t>;</a:t>
                </a:r>
                <a:endParaRPr lang="en-US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Training inverse model: </a:t>
                </a:r>
                <a:r>
                  <a:rPr lang="en-US" b="1" dirty="0">
                    <a:latin typeface="Constantia" panose="02030602050306030303" pitchFamily="18" charset="0"/>
                  </a:rPr>
                  <a:t>~6 hours;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b="1" dirty="0">
                    <a:latin typeface="Constantia" panose="02030602050306030303" pitchFamily="18" charset="0"/>
                  </a:rPr>
                  <a:t>Results:</a:t>
                </a:r>
                <a:endParaRPr lang="en-US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Analysis of obtained results </a:t>
                </a:r>
                <a:r>
                  <a:rPr lang="en-US" b="1" dirty="0">
                    <a:latin typeface="Constantia" panose="02030602050306030303" pitchFamily="18" charset="0"/>
                  </a:rPr>
                  <a:t>~1 day</a:t>
                </a:r>
                <a:r>
                  <a:rPr lang="en-US" dirty="0">
                    <a:latin typeface="Constantia" panose="02030602050306030303" pitchFamily="18" charset="0"/>
                  </a:rPr>
                  <a:t>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88551F-751F-4343-A42C-9F305CEDB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4" y="1027533"/>
                <a:ext cx="10838736" cy="6232475"/>
              </a:xfrm>
              <a:prstGeom prst="rect">
                <a:avLst/>
              </a:prstGeom>
              <a:blipFill>
                <a:blip r:embed="rId3"/>
                <a:stretch>
                  <a:fillRect l="-468" t="-611"/>
                </a:stretch>
              </a:blipFill>
            </p:spPr>
            <p:txBody>
              <a:bodyPr/>
              <a:lstStyle/>
              <a:p>
                <a:r>
                  <a:rPr lang="en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71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3873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Training a forward-modeling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Architecture 4 is used with 4 hidden layers 15</a:t>
            </a:r>
            <a:r>
              <a:rPr lang="ru-RU" dirty="0">
                <a:latin typeface="Constantia" panose="02030602050306030303" pitchFamily="18" charset="0"/>
              </a:rPr>
              <a:t> − 500 − 200 − 200 − 200 − 200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Activation function: sigmoid.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Training set = </a:t>
            </a:r>
            <a:r>
              <a:rPr lang="ru-RU" dirty="0">
                <a:latin typeface="Constantia" panose="02030602050306030303" pitchFamily="18" charset="0"/>
              </a:rPr>
              <a:t>588429</a:t>
            </a:r>
            <a:r>
              <a:rPr lang="en-US" dirty="0">
                <a:latin typeface="Constantia" panose="02030602050306030303" pitchFamily="18" charset="0"/>
              </a:rPr>
              <a:t> samples, validation set = </a:t>
            </a:r>
            <a:r>
              <a:rPr lang="ru-RU" dirty="0">
                <a:latin typeface="Constantia" panose="02030602050306030303" pitchFamily="18" charset="0"/>
              </a:rPr>
              <a:t>65381</a:t>
            </a:r>
            <a:r>
              <a:rPr lang="en-US" dirty="0">
                <a:latin typeface="Constantia" panose="02030602050306030303" pitchFamily="18" charset="0"/>
              </a:rPr>
              <a:t> samples (10% of all data)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727188" y="3065661"/>
            <a:ext cx="4777946" cy="3739693"/>
            <a:chOff x="727188" y="3065661"/>
            <a:chExt cx="4777946" cy="3739693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727188" y="3238369"/>
              <a:ext cx="4777946" cy="3566985"/>
              <a:chOff x="3558932" y="3105664"/>
              <a:chExt cx="4777946" cy="3566985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 rotWithShape="1">
              <a:blip r:embed="rId3"/>
              <a:srcRect l="5288" t="10115" r="8872" b="4440"/>
              <a:stretch/>
            </p:blipFill>
            <p:spPr>
              <a:xfrm>
                <a:off x="3558932" y="3105664"/>
                <a:ext cx="4777946" cy="3566985"/>
              </a:xfrm>
              <a:prstGeom prst="rect">
                <a:avLst/>
              </a:prstGeom>
            </p:spPr>
          </p:pic>
          <p:pic>
            <p:nvPicPr>
              <p:cNvPr id="2" name="Рисунок 1"/>
              <p:cNvPicPr>
                <a:picLocks noChangeAspect="1"/>
              </p:cNvPicPr>
              <p:nvPr/>
            </p:nvPicPr>
            <p:blipFill rotWithShape="1">
              <a:blip r:embed="rId4"/>
              <a:srcRect l="18781" t="10179" r="15403" b="5854"/>
              <a:stretch/>
            </p:blipFill>
            <p:spPr>
              <a:xfrm>
                <a:off x="6565555" y="4094948"/>
                <a:ext cx="1687731" cy="1435443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6748534" y="3854706"/>
                <a:ext cx="13217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tantia" panose="02030602050306030303" pitchFamily="18" charset="0"/>
                  </a:rPr>
                  <a:t>Grating design</a:t>
                </a:r>
                <a:endParaRPr lang="ru-RU" sz="1400" dirty="0">
                  <a:latin typeface="Constantia" panose="02030602050306030303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53167" y="3065661"/>
              <a:ext cx="1573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onstantia" panose="02030602050306030303" pitchFamily="18" charset="0"/>
                </a:rPr>
                <a:t>Random seed = 18</a:t>
              </a:r>
              <a:endParaRPr lang="ru-RU" sz="1400" i="1" dirty="0">
                <a:latin typeface="Constantia" panose="02030602050306030303" pitchFamily="18" charset="0"/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7807" y="3060911"/>
            <a:ext cx="5649991" cy="3744443"/>
            <a:chOff x="6294707" y="3064215"/>
            <a:chExt cx="5649991" cy="3744443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5"/>
            <a:srcRect l="5316" t="10738" r="8976" b="4263"/>
            <a:stretch/>
          </p:blipFill>
          <p:spPr>
            <a:xfrm>
              <a:off x="6294707" y="3238369"/>
              <a:ext cx="4800058" cy="3570289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6"/>
            <a:srcRect l="18672" t="10429" r="15458" b="6135"/>
            <a:stretch/>
          </p:blipFill>
          <p:spPr>
            <a:xfrm>
              <a:off x="10244831" y="4230957"/>
              <a:ext cx="1699867" cy="143544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433879" y="3985047"/>
              <a:ext cx="1321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tantia" panose="02030602050306030303" pitchFamily="18" charset="0"/>
                </a:rPr>
                <a:t>Grating design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54992" y="3064215"/>
              <a:ext cx="1472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onstantia" panose="02030602050306030303" pitchFamily="18" charset="0"/>
                </a:rPr>
                <a:t>Random seed = 8</a:t>
              </a:r>
              <a:endParaRPr lang="ru-RU" sz="1400" i="1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83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Outline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188" y="1242490"/>
            <a:ext cx="1067587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Design of </a:t>
            </a:r>
            <a:r>
              <a:rPr lang="en-US" sz="2800" b="1" dirty="0" err="1">
                <a:solidFill>
                  <a:srgbClr val="3C74C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 structures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Inverse design problem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Tandem neural network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Design of multilayer structures</a:t>
            </a:r>
            <a:endParaRPr lang="ru-RU" sz="2800" b="1" dirty="0">
              <a:solidFill>
                <a:srgbClr val="3C74C1"/>
              </a:solidFill>
              <a:latin typeface="Constantia" panose="02030602050306030303" pitchFamily="18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Our simulation results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3350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387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Training a tandem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Inverse-modeling NN architecture: 2 hidden layers, neurons 200</a:t>
            </a:r>
            <a:r>
              <a:rPr lang="ru-RU" dirty="0">
                <a:latin typeface="Constantia" panose="02030602050306030303" pitchFamily="18" charset="0"/>
              </a:rPr>
              <a:t> − 500 − 200 − </a:t>
            </a:r>
            <a:r>
              <a:rPr lang="en-US" dirty="0">
                <a:latin typeface="Constantia" panose="02030602050306030303" pitchFamily="18" charset="0"/>
              </a:rPr>
              <a:t>15.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Trained with 400 epochs.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6096000" y="2627543"/>
            <a:ext cx="5836444" cy="4097538"/>
            <a:chOff x="6484255" y="3006434"/>
            <a:chExt cx="5409330" cy="379767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7702072" y="3006434"/>
              <a:ext cx="4191513" cy="3584010"/>
              <a:chOff x="7702072" y="3006434"/>
              <a:chExt cx="4191513" cy="3584010"/>
            </a:xfrm>
          </p:grpSpPr>
          <p:grpSp>
            <p:nvGrpSpPr>
              <p:cNvPr id="15" name="Группа 14"/>
              <p:cNvGrpSpPr/>
              <p:nvPr/>
            </p:nvGrpSpPr>
            <p:grpSpPr>
              <a:xfrm>
                <a:off x="7702072" y="3006434"/>
                <a:ext cx="3534891" cy="2299495"/>
                <a:chOff x="7898972" y="4113615"/>
                <a:chExt cx="3534891" cy="229949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0346706" y="6105333"/>
                  <a:ext cx="10871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Constantia" panose="02030602050306030303" pitchFamily="18" charset="0"/>
                    </a:rPr>
                    <a:t>True design</a:t>
                  </a:r>
                  <a:endParaRPr lang="ru-RU" sz="1400" dirty="0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898972" y="4113615"/>
                  <a:ext cx="1472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>
                      <a:latin typeface="Constantia" panose="02030602050306030303" pitchFamily="18" charset="0"/>
                    </a:rPr>
                    <a:t>Random seed = 8</a:t>
                  </a:r>
                  <a:endParaRPr lang="ru-RU" sz="1400" i="1" dirty="0"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3"/>
              <a:srcRect l="16933" t="11216" r="14435" b="6305"/>
              <a:stretch/>
            </p:blipFill>
            <p:spPr>
              <a:xfrm>
                <a:off x="10238189" y="5264152"/>
                <a:ext cx="1655396" cy="1326292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0150411" y="3205052"/>
                <a:ext cx="1478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tantia" panose="02030602050306030303" pitchFamily="18" charset="0"/>
                  </a:rPr>
                  <a:t>Predicted design</a:t>
                </a:r>
                <a:endParaRPr lang="ru-RU" sz="1400" dirty="0">
                  <a:latin typeface="Constantia" panose="02030602050306030303" pitchFamily="18" charset="0"/>
                </a:endParaRPr>
              </a:p>
            </p:txBody>
          </p:sp>
          <p:pic>
            <p:nvPicPr>
              <p:cNvPr id="21" name="Рисунок 20"/>
              <p:cNvPicPr>
                <a:picLocks noChangeAspect="1"/>
              </p:cNvPicPr>
              <p:nvPr/>
            </p:nvPicPr>
            <p:blipFill rotWithShape="1">
              <a:blip r:embed="rId4"/>
              <a:srcRect l="27074" t="11114" r="24625" b="6345"/>
              <a:stretch/>
            </p:blipFill>
            <p:spPr>
              <a:xfrm>
                <a:off x="10238189" y="3469977"/>
                <a:ext cx="1160576" cy="1322216"/>
              </a:xfrm>
              <a:prstGeom prst="rect">
                <a:avLst/>
              </a:prstGeom>
            </p:spPr>
          </p:pic>
        </p:grpSp>
        <p:pic>
          <p:nvPicPr>
            <p:cNvPr id="23" name="Рисунок 22"/>
            <p:cNvPicPr>
              <a:picLocks noChangeAspect="1"/>
            </p:cNvPicPr>
            <p:nvPr/>
          </p:nvPicPr>
          <p:blipFill rotWithShape="1">
            <a:blip r:embed="rId5"/>
            <a:srcRect l="3223" t="10796" r="9050" b="4363"/>
            <a:stretch/>
          </p:blipFill>
          <p:spPr>
            <a:xfrm>
              <a:off x="6484255" y="3240238"/>
              <a:ext cx="3685095" cy="3563874"/>
            </a:xfrm>
            <a:prstGeom prst="rect">
              <a:avLst/>
            </a:prstGeom>
          </p:spPr>
        </p:pic>
      </p:grpSp>
      <p:grpSp>
        <p:nvGrpSpPr>
          <p:cNvPr id="30" name="Группа 29"/>
          <p:cNvGrpSpPr/>
          <p:nvPr/>
        </p:nvGrpSpPr>
        <p:grpSpPr>
          <a:xfrm>
            <a:off x="444201" y="2627543"/>
            <a:ext cx="5538116" cy="4098094"/>
            <a:chOff x="206922" y="2626987"/>
            <a:chExt cx="5538116" cy="4098094"/>
          </a:xfrm>
        </p:grpSpPr>
        <p:sp>
          <p:nvSpPr>
            <p:cNvPr id="11" name="TextBox 10"/>
            <p:cNvSpPr txBox="1"/>
            <p:nvPr/>
          </p:nvSpPr>
          <p:spPr>
            <a:xfrm>
              <a:off x="1538767" y="2626987"/>
              <a:ext cx="1538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onstantia" panose="02030602050306030303" pitchFamily="18" charset="0"/>
                </a:rPr>
                <a:t>Random seed = 33</a:t>
              </a:r>
              <a:endParaRPr lang="ru-RU" sz="1400" i="1" dirty="0">
                <a:latin typeface="Constantia" panose="02030602050306030303" pitchFamily="18" charset="0"/>
              </a:endParaRPr>
            </a:p>
          </p:txBody>
        </p:sp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6"/>
            <a:srcRect l="3579" t="11408" r="9430" b="4824"/>
            <a:stretch/>
          </p:blipFill>
          <p:spPr>
            <a:xfrm>
              <a:off x="206922" y="2910378"/>
              <a:ext cx="3961423" cy="381470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150024" y="2841288"/>
              <a:ext cx="1595014" cy="332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tantia" panose="02030602050306030303" pitchFamily="18" charset="0"/>
                </a:rPr>
                <a:t>Predicted design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 rotWithShape="1">
            <a:blip r:embed="rId7"/>
            <a:srcRect l="28576" t="11070" r="26188" b="6645"/>
            <a:stretch/>
          </p:blipFill>
          <p:spPr>
            <a:xfrm>
              <a:off x="4244733" y="3124123"/>
              <a:ext cx="1178907" cy="142962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0024" y="4775968"/>
              <a:ext cx="1172998" cy="332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tantia" panose="02030602050306030303" pitchFamily="18" charset="0"/>
                </a:rPr>
                <a:t>True design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pic>
          <p:nvPicPr>
            <p:cNvPr id="29" name="Рисунок 28"/>
            <p:cNvPicPr>
              <a:picLocks noChangeAspect="1"/>
            </p:cNvPicPr>
            <p:nvPr/>
          </p:nvPicPr>
          <p:blipFill rotWithShape="1">
            <a:blip r:embed="rId8"/>
            <a:srcRect l="29869" t="10679" r="26892" b="6245"/>
            <a:stretch/>
          </p:blipFill>
          <p:spPr>
            <a:xfrm>
              <a:off x="4249638" y="5064361"/>
              <a:ext cx="1116109" cy="1429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48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838736" cy="157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>
                    <a:latin typeface="Constantia" panose="02030602050306030303" pitchFamily="18" charset="0"/>
                  </a:rPr>
                  <a:t>Design of multilayer structures: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Target transmission spectra of a Gaussian 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The maximum thickness of each layer is </a:t>
                </a:r>
                <a:r>
                  <a:rPr lang="en-US" i="1" dirty="0">
                    <a:latin typeface="Constantia" panose="02030602050306030303" pitchFamily="18" charset="0"/>
                  </a:rPr>
                  <a:t>a.</a:t>
                </a:r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38736" cy="1576265"/>
              </a:xfrm>
              <a:prstGeom prst="rect">
                <a:avLst/>
              </a:prstGeom>
              <a:blipFill>
                <a:blip r:embed="rId3"/>
                <a:stretch>
                  <a:fillRect l="-585" t="-2419" b="-5645"/>
                </a:stretch>
              </a:blipFill>
            </p:spPr>
            <p:txBody>
              <a:bodyPr/>
              <a:lstStyle/>
              <a:p>
                <a:r>
                  <a:rPr lang="en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269" t="7711" r="9013" b="4744"/>
          <a:stretch/>
        </p:blipFill>
        <p:spPr>
          <a:xfrm>
            <a:off x="461319" y="2947085"/>
            <a:ext cx="3597453" cy="3590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/>
          <a:srcRect l="3551" t="7963" r="9321" b="5025"/>
          <a:stretch/>
        </p:blipFill>
        <p:spPr>
          <a:xfrm>
            <a:off x="4310199" y="2947085"/>
            <a:ext cx="3595257" cy="35904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6"/>
          <a:srcRect l="3151" t="8277" r="9123" b="5048"/>
          <a:stretch/>
        </p:blipFill>
        <p:spPr>
          <a:xfrm>
            <a:off x="8155797" y="2947085"/>
            <a:ext cx="3633946" cy="35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Conclusion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Using neural networks for the inverse design suffers from the problem of </a:t>
            </a:r>
            <a:r>
              <a:rPr lang="en-US" sz="2000" dirty="0" err="1">
                <a:latin typeface="Constantia" panose="02030602050306030303" pitchFamily="18" charset="0"/>
              </a:rPr>
              <a:t>nonuniqueness</a:t>
            </a:r>
            <a:r>
              <a:rPr lang="en-US" sz="2000" i="1" dirty="0">
                <a:latin typeface="Constantia" panose="02030602050306030303" pitchFamily="18" charset="0"/>
              </a:rPr>
              <a:t>, </a:t>
            </a:r>
            <a:r>
              <a:rPr lang="en-US" sz="2000" dirty="0">
                <a:latin typeface="Constantia" panose="02030602050306030303" pitchFamily="18" charset="0"/>
              </a:rPr>
              <a:t>a typical issue in the inverse scattering problem.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This issue makes it very difficult to train neural networks on a large training data set, which is often needed to model complex photonic structures.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Tandem architecture is proposed. It overcomes inverse design problem and provides a way to train large neural networks for the inverse design of complex photonic structures.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We built our inverse design network using the proposed approach.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We created a project on GitHub </a:t>
            </a:r>
            <a:r>
              <a:rPr lang="en-US" sz="2000" dirty="0">
                <a:latin typeface="Constantia" panose="02030602050306030303" pitchFamily="18" charset="0"/>
                <a:hlinkClick r:id="rId3"/>
              </a:rPr>
              <a:t>https://github.com/FiodarM/InvDesignNet</a:t>
            </a:r>
            <a:r>
              <a:rPr lang="ru-RU" sz="2000" dirty="0">
                <a:latin typeface="Constantia" panose="02030602050306030303" pitchFamily="18" charset="0"/>
              </a:rPr>
              <a:t>.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841230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>
                    <a:latin typeface="Constantia" panose="02030602050306030303" pitchFamily="18" charset="0"/>
                  </a:rPr>
                  <a:t>Design Problem: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Design a multilayer film consisting of</a:t>
                </a:r>
                <a:r>
                  <a:rPr lang="ru-RU" dirty="0">
                    <a:latin typeface="Constantia" panose="02030602050306030303" pitchFamily="18" charset="0"/>
                  </a:rPr>
                  <a:t> 20</a:t>
                </a:r>
                <a:r>
                  <a:rPr lang="en-US" dirty="0">
                    <a:latin typeface="Constantia" panose="02030602050306030303" pitchFamily="18" charset="0"/>
                  </a:rPr>
                  <a:t> alternating layers of SiO2 and Si3N4 with a target transmission spectrum.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The design space is the thickness of each layer. The maximal layer thickness is </a:t>
                </a:r>
                <a:r>
                  <a:rPr lang="en-US" i="1" dirty="0">
                    <a:latin typeface="Constantia" panose="02030602050306030303" pitchFamily="18" charset="0"/>
                  </a:rPr>
                  <a:t>a.</a:t>
                </a:r>
                <a:endParaRPr lang="ru-RU" i="1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Transmission spectrum of the multilayer film is discretized by 200 points (frequencies 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0.15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0.25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). 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41230" cy="2985433"/>
              </a:xfrm>
              <a:prstGeom prst="rect">
                <a:avLst/>
              </a:prstGeom>
              <a:blipFill>
                <a:blip r:embed="rId3"/>
                <a:stretch>
                  <a:fillRect l="-585" t="-1277"/>
                </a:stretch>
              </a:blipFill>
            </p:spPr>
            <p:txBody>
              <a:bodyPr/>
              <a:lstStyle/>
              <a:p>
                <a:r>
                  <a:rPr lang="en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</a:t>
            </a:r>
            <a:r>
              <a:rPr lang="en-US" sz="40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15846" t="5977" r="42108" b="30170"/>
          <a:stretch/>
        </p:blipFill>
        <p:spPr>
          <a:xfrm>
            <a:off x="2205791" y="3903867"/>
            <a:ext cx="3410464" cy="23065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65065" r="3712" b="62110"/>
          <a:stretch/>
        </p:blipFill>
        <p:spPr>
          <a:xfrm>
            <a:off x="6447099" y="3612717"/>
            <a:ext cx="3418703" cy="28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5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4500C0"/>
              </a:buClr>
            </a:pPr>
            <a:r>
              <a:rPr lang="en-US" sz="2000" b="1" dirty="0">
                <a:latin typeface="Constantia" panose="02030602050306030303" pitchFamily="18" charset="0"/>
              </a:rPr>
              <a:t>Approaches in </a:t>
            </a:r>
            <a:r>
              <a:rPr lang="en-US" sz="2000" b="1" dirty="0" err="1">
                <a:latin typeface="Constantia" panose="02030602050306030303" pitchFamily="18" charset="0"/>
              </a:rPr>
              <a:t>nanophotonic</a:t>
            </a:r>
            <a:r>
              <a:rPr lang="en-US" sz="2000" b="1" dirty="0">
                <a:latin typeface="Constantia" panose="02030602050306030303" pitchFamily="18" charset="0"/>
              </a:rPr>
              <a:t> structures design: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rgbClr val="3C74C1"/>
                </a:solidFill>
                <a:latin typeface="Constantia" panose="02030602050306030303" pitchFamily="18" charset="0"/>
              </a:rPr>
              <a:t>Conventional: </a:t>
            </a:r>
            <a:r>
              <a:rPr lang="en-US" sz="2000" dirty="0">
                <a:latin typeface="Constantia" panose="02030602050306030303" pitchFamily="18" charset="0"/>
              </a:rPr>
              <a:t>iteratively performed optimization </a:t>
            </a:r>
            <a:r>
              <a:rPr lang="en-US" sz="2000" i="1" dirty="0">
                <a:latin typeface="Constantia" panose="02030602050306030303" pitchFamily="18" charset="0"/>
              </a:rPr>
              <a:t>(evolutionary algorithms, adjoint methods, optimization of specific geometric parameters)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latin typeface="Constantia" panose="02030602050306030303" pitchFamily="18" charset="0"/>
              </a:rPr>
              <a:t>straightforward methods based on electromagnetic simulations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latin typeface="Constantia" panose="02030602050306030303" pitchFamily="18" charset="0"/>
              </a:rPr>
              <a:t>can be computationally expensive and slow, as each design requires a large amount of simulations</a:t>
            </a:r>
          </a:p>
          <a:p>
            <a:pPr marL="457200" indent="-457200">
              <a:spcBef>
                <a:spcPts val="1800"/>
              </a:spcBef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rgbClr val="3C74C1"/>
                </a:solidFill>
                <a:latin typeface="Constantia" panose="02030602050306030303" pitchFamily="18" charset="0"/>
              </a:rPr>
              <a:t>Data-driven: </a:t>
            </a:r>
            <a:r>
              <a:rPr lang="en-US" sz="2000" dirty="0">
                <a:latin typeface="Constantia" panose="02030602050306030303" pitchFamily="18" charset="0"/>
              </a:rPr>
              <a:t>based on machine learning techniques </a:t>
            </a:r>
            <a:r>
              <a:rPr lang="en-US" sz="2000" i="1" dirty="0">
                <a:latin typeface="Constantia" panose="02030602050306030303" pitchFamily="18" charset="0"/>
              </a:rPr>
              <a:t>(NNs are trained to assist in the design process)</a:t>
            </a:r>
            <a:endParaRPr lang="en-US" i="1" dirty="0">
              <a:latin typeface="Constantia" panose="02030602050306030303" pitchFamily="18" charset="0"/>
            </a:endParaRP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latin typeface="Constantia" panose="02030602050306030303" pitchFamily="18" charset="0"/>
              </a:rPr>
              <a:t>greatly reduced design time, as simulations are performed only once before training the NN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latin typeface="Constantia" panose="02030602050306030303" pitchFamily="18" charset="0"/>
              </a:rPr>
              <a:t>inverse design problem can lead to bad convergence of the NN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</a:t>
            </a:r>
            <a:r>
              <a:rPr lang="en-US" sz="40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1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4500C0"/>
              </a:buClr>
            </a:pPr>
            <a:r>
              <a:rPr lang="en-US" sz="2000" b="1" dirty="0">
                <a:latin typeface="Constantia" panose="02030602050306030303" pitchFamily="18" charset="0"/>
              </a:rPr>
              <a:t>NNs can be used in two different ways: 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dirty="0">
                <a:latin typeface="Constantia" panose="02030602050306030303" pitchFamily="18" charset="0"/>
              </a:rPr>
              <a:t>(a) </a:t>
            </a:r>
            <a:r>
              <a:rPr lang="en-US" dirty="0">
                <a:solidFill>
                  <a:srgbClr val="3C74C1"/>
                </a:solidFill>
                <a:latin typeface="Constantia" panose="02030602050306030303" pitchFamily="18" charset="0"/>
              </a:rPr>
              <a:t>Forward-modeling networks: </a:t>
            </a:r>
            <a:r>
              <a:rPr lang="en-US" dirty="0">
                <a:latin typeface="Constantia" panose="02030602050306030303" pitchFamily="18" charset="0"/>
              </a:rPr>
              <a:t>take the input of the structural parameter </a:t>
            </a:r>
            <a:r>
              <a:rPr lang="en-US" i="1" dirty="0">
                <a:latin typeface="Constantia" panose="02030602050306030303" pitchFamily="18" charset="0"/>
              </a:rPr>
              <a:t>D</a:t>
            </a:r>
            <a:r>
              <a:rPr lang="en-US" dirty="0">
                <a:latin typeface="Constantia" panose="02030602050306030303" pitchFamily="18" charset="0"/>
              </a:rPr>
              <a:t> (such as the geometrical shape of a nanostructure) and predict the electromagnetic response </a:t>
            </a:r>
            <a:r>
              <a:rPr lang="en-US" i="1" dirty="0">
                <a:latin typeface="Constantia" panose="02030602050306030303" pitchFamily="18" charset="0"/>
              </a:rPr>
              <a:t>R</a:t>
            </a:r>
            <a:r>
              <a:rPr lang="en-US" dirty="0">
                <a:latin typeface="Constantia" panose="02030602050306030303" pitchFamily="18" charset="0"/>
              </a:rPr>
              <a:t> of the device.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dirty="0">
                <a:latin typeface="Constantia" panose="02030602050306030303" pitchFamily="18" charset="0"/>
              </a:rPr>
              <a:t>(b) </a:t>
            </a:r>
            <a:r>
              <a:rPr lang="en-US" dirty="0">
                <a:solidFill>
                  <a:srgbClr val="3C74C1"/>
                </a:solidFill>
                <a:latin typeface="Constantia" panose="02030602050306030303" pitchFamily="18" charset="0"/>
              </a:rPr>
              <a:t>Inverse-design networks: </a:t>
            </a:r>
            <a:r>
              <a:rPr lang="en-US" dirty="0">
                <a:latin typeface="Constantia" panose="02030602050306030303" pitchFamily="18" charset="0"/>
              </a:rPr>
              <a:t>take the EM response </a:t>
            </a:r>
            <a:r>
              <a:rPr lang="en-US" i="1" dirty="0">
                <a:latin typeface="Constantia" panose="02030602050306030303" pitchFamily="18" charset="0"/>
              </a:rPr>
              <a:t>R </a:t>
            </a:r>
            <a:r>
              <a:rPr lang="en-US" dirty="0">
                <a:latin typeface="Constantia" panose="02030602050306030303" pitchFamily="18" charset="0"/>
              </a:rPr>
              <a:t>as the input and directly output the structure</a:t>
            </a:r>
            <a:r>
              <a:rPr lang="ru-RU" dirty="0">
                <a:latin typeface="Constantia" panose="02030602050306030303" pitchFamily="18" charset="0"/>
              </a:rPr>
              <a:t> </a:t>
            </a:r>
            <a:r>
              <a:rPr lang="en-US" i="1" dirty="0">
                <a:latin typeface="Constantia" panose="02030602050306030303" pitchFamily="18" charset="0"/>
              </a:rPr>
              <a:t>D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</a:t>
            </a:r>
            <a:r>
              <a:rPr lang="en-US" sz="40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65" y="3061982"/>
            <a:ext cx="7715098" cy="32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5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Inverse Design Problem is Ill Posed: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Constantia" panose="02030602050306030303" pitchFamily="18" charset="0"/>
              </a:rPr>
              <a:t>The same EM response </a:t>
            </a:r>
            <a:r>
              <a:rPr lang="en-US" b="1" i="1" dirty="0">
                <a:latin typeface="Constantia" panose="02030602050306030303" pitchFamily="18" charset="0"/>
              </a:rPr>
              <a:t>R </a:t>
            </a:r>
            <a:r>
              <a:rPr lang="en-US" b="1" dirty="0">
                <a:latin typeface="Constantia" panose="02030602050306030303" pitchFamily="18" charset="0"/>
              </a:rPr>
              <a:t>can be created by many different designs </a:t>
            </a:r>
            <a:r>
              <a:rPr lang="en-US" b="1" i="1" dirty="0">
                <a:latin typeface="Constantia" panose="02030602050306030303" pitchFamily="18" charset="0"/>
              </a:rPr>
              <a:t>D</a:t>
            </a:r>
            <a:r>
              <a:rPr lang="en-US" b="1" dirty="0">
                <a:latin typeface="Constantia" panose="02030602050306030303" pitchFamily="18" charset="0"/>
              </a:rPr>
              <a:t>. </a:t>
            </a:r>
            <a:r>
              <a:rPr lang="en-US" dirty="0">
                <a:latin typeface="Constantia" panose="02030602050306030303" pitchFamily="18" charset="0"/>
              </a:rPr>
              <a:t>This </a:t>
            </a:r>
            <a:r>
              <a:rPr lang="en-US" b="1" dirty="0" err="1">
                <a:latin typeface="Constantia" panose="02030602050306030303" pitchFamily="18" charset="0"/>
              </a:rPr>
              <a:t>nonunique</a:t>
            </a:r>
            <a:r>
              <a:rPr lang="en-US" dirty="0">
                <a:latin typeface="Constantia" panose="02030602050306030303" pitchFamily="18" charset="0"/>
              </a:rPr>
              <a:t> response-to-design mapping creates conflicting training instances, such as (</a:t>
            </a:r>
            <a:r>
              <a:rPr lang="en-US" i="1" dirty="0">
                <a:latin typeface="Constantia" panose="02030602050306030303" pitchFamily="18" charset="0"/>
              </a:rPr>
              <a:t>R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i="1" dirty="0">
                <a:latin typeface="Constantia" panose="02030602050306030303" pitchFamily="18" charset="0"/>
              </a:rPr>
              <a:t>D</a:t>
            </a:r>
            <a:r>
              <a:rPr lang="en-US" i="1" baseline="30000" dirty="0">
                <a:latin typeface="Constantia" panose="02030602050306030303" pitchFamily="18" charset="0"/>
              </a:rPr>
              <a:t>A</a:t>
            </a:r>
            <a:r>
              <a:rPr lang="en-US" dirty="0">
                <a:latin typeface="Constantia" panose="02030602050306030303" pitchFamily="18" charset="0"/>
              </a:rPr>
              <a:t>) and (</a:t>
            </a:r>
            <a:r>
              <a:rPr lang="en-US" i="1" dirty="0">
                <a:latin typeface="Constantia" panose="02030602050306030303" pitchFamily="18" charset="0"/>
              </a:rPr>
              <a:t>R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i="1" dirty="0">
                <a:latin typeface="Constantia" panose="02030602050306030303" pitchFamily="18" charset="0"/>
              </a:rPr>
              <a:t>D</a:t>
            </a:r>
            <a:r>
              <a:rPr lang="en-US" i="1" baseline="30000" dirty="0">
                <a:latin typeface="Constantia" panose="02030602050306030303" pitchFamily="18" charset="0"/>
              </a:rPr>
              <a:t>B</a:t>
            </a:r>
            <a:r>
              <a:rPr lang="en-US" dirty="0">
                <a:latin typeface="Constantia" panose="02030602050306030303" pitchFamily="18" charset="0"/>
              </a:rPr>
              <a:t>).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When such conflicting instances with the same input but different output labels exist in the training data set, the neural network would be hard to converge.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48" y="3120414"/>
            <a:ext cx="8111248" cy="36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6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841230" cy="2198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>
                    <a:latin typeface="Constantia" panose="02030602050306030303" pitchFamily="18" charset="0"/>
                  </a:rPr>
                  <a:t>Example of an inverse-design network training: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Training is done by minimizing a cost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is the layer thickness designed by the neural network given the input </a:t>
                </a:r>
                <a:r>
                  <a:rPr lang="en-US" i="1" dirty="0">
                    <a:latin typeface="Constantia" panose="02030602050306030303" pitchFamily="18" charset="0"/>
                  </a:rPr>
                  <a:t>R</a:t>
                </a:r>
                <a:r>
                  <a:rPr lang="en-US" dirty="0">
                    <a:latin typeface="Constantia" panose="02030602050306030303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is the ground truth of the layer thickness.</a:t>
                </a:r>
                <a:endParaRPr lang="ru-RU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Filtering: removing instances for which the distance between the transmission spectra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is below a threshold.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41230" cy="2198038"/>
              </a:xfrm>
              <a:prstGeom prst="rect">
                <a:avLst/>
              </a:prstGeom>
              <a:blipFill rotWithShape="0">
                <a:blip r:embed="rId3"/>
                <a:stretch>
                  <a:fillRect l="-562" t="-1667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658721" y="3225571"/>
            <a:ext cx="8874557" cy="3175229"/>
            <a:chOff x="1658721" y="3398358"/>
            <a:chExt cx="8874557" cy="3175229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4"/>
            <a:srcRect b="23252"/>
            <a:stretch/>
          </p:blipFill>
          <p:spPr>
            <a:xfrm>
              <a:off x="1658721" y="3894562"/>
              <a:ext cx="8874557" cy="2679025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7886013" y="3398358"/>
              <a:ext cx="22053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nstantia" panose="02030602050306030303" pitchFamily="18" charset="0"/>
                </a:rPr>
                <a:t>N</a:t>
              </a:r>
              <a:r>
                <a:rPr lang="ru-RU" sz="1400" dirty="0" err="1">
                  <a:latin typeface="Constantia" panose="02030602050306030303" pitchFamily="18" charset="0"/>
                </a:rPr>
                <a:t>onunique</a:t>
              </a:r>
              <a:r>
                <a:rPr lang="ru-RU" sz="1400" dirty="0">
                  <a:latin typeface="Constantia" panose="02030602050306030303" pitchFamily="18" charset="0"/>
                </a:rPr>
                <a:t> </a:t>
              </a:r>
              <a:r>
                <a:rPr lang="ru-RU" sz="1400" dirty="0" err="1">
                  <a:latin typeface="Constantia" panose="02030602050306030303" pitchFamily="18" charset="0"/>
                </a:rPr>
                <a:t>instances</a:t>
              </a:r>
              <a:r>
                <a:rPr lang="en-US" sz="1400" dirty="0">
                  <a:latin typeface="Constantia" panose="02030602050306030303" pitchFamily="18" charset="0"/>
                </a:rPr>
                <a:t> are eliminated (filtered data)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154615" y="3398358"/>
              <a:ext cx="21017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tantia" panose="02030602050306030303" pitchFamily="18" charset="0"/>
                </a:rPr>
                <a:t>N</a:t>
              </a:r>
              <a:r>
                <a:rPr lang="ru-RU" sz="1400" dirty="0" err="1">
                  <a:latin typeface="Constantia" panose="02030602050306030303" pitchFamily="18" charset="0"/>
                </a:rPr>
                <a:t>onunique</a:t>
              </a:r>
              <a:r>
                <a:rPr lang="ru-RU" sz="1400" dirty="0">
                  <a:latin typeface="Constantia" panose="02030602050306030303" pitchFamily="18" charset="0"/>
                </a:rPr>
                <a:t> </a:t>
              </a:r>
              <a:r>
                <a:rPr lang="ru-RU" sz="1400" dirty="0" err="1">
                  <a:latin typeface="Constantia" panose="02030602050306030303" pitchFamily="18" charset="0"/>
                </a:rPr>
                <a:t>instances</a:t>
              </a:r>
              <a:r>
                <a:rPr lang="en-US" sz="1400" dirty="0">
                  <a:latin typeface="Constantia" panose="02030602050306030303" pitchFamily="18" charset="0"/>
                </a:rPr>
                <a:t> are present (unfiltered data)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0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675879" cy="256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i="1" dirty="0">
                    <a:latin typeface="Constantia" panose="02030602050306030303" pitchFamily="18" charset="0"/>
                  </a:rPr>
                  <a:t>Possible solution (ineffective):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onstantia" panose="02030602050306030303" pitchFamily="18" charset="0"/>
                  </a:rPr>
                  <a:t>Divide the training data set into distinct groups, so that within each group there is unique design D corresponding to each response R.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onstantia" panose="02030602050306030303" pitchFamily="18" charset="0"/>
                  </a:rPr>
                  <a:t>However, there may be implicit conflicting instances in the dataset. </a:t>
                </a:r>
                <a:br>
                  <a:rPr lang="en-US" i="1" dirty="0">
                    <a:latin typeface="Constantia" panose="02030602050306030303" pitchFamily="18" charset="0"/>
                  </a:rPr>
                </a:br>
                <a:r>
                  <a:rPr lang="en-US" i="1" dirty="0">
                    <a:latin typeface="Constantia" panose="02030602050306030303" pitchFamily="18" charset="0"/>
                  </a:rPr>
                  <a:t>For example,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be self-consistent datasets generated using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that satisfy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are combined to generate a new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, the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is not self-consistent. 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675879" cy="2568908"/>
              </a:xfrm>
              <a:prstGeom prst="rect">
                <a:avLst/>
              </a:prstGeom>
              <a:blipFill rotWithShape="0">
                <a:blip r:embed="rId3"/>
                <a:stretch>
                  <a:fillRect l="-571" t="-1425" b="-30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734" y="3665349"/>
            <a:ext cx="7850531" cy="36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Proposed solution: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Use a tandem network. By cascading an inverse-design network with a forward-modeling network, the tandem network can be trained effectively.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A desired response </a:t>
            </a:r>
            <a:r>
              <a:rPr lang="en-US" i="1" dirty="0">
                <a:latin typeface="Constantia" panose="02030602050306030303" pitchFamily="18" charset="0"/>
              </a:rPr>
              <a:t>R</a:t>
            </a:r>
            <a:r>
              <a:rPr lang="en-US" dirty="0">
                <a:latin typeface="Constantia" panose="02030602050306030303" pitchFamily="18" charset="0"/>
              </a:rPr>
              <a:t> is taken as the input. The output by the intermediate layer </a:t>
            </a:r>
            <a:r>
              <a:rPr lang="en-US" i="1" dirty="0">
                <a:latin typeface="Constantia" panose="02030602050306030303" pitchFamily="18" charset="0"/>
              </a:rPr>
              <a:t>M</a:t>
            </a:r>
            <a:r>
              <a:rPr lang="en-US" dirty="0">
                <a:latin typeface="Constantia" panose="02030602050306030303" pitchFamily="18" charset="0"/>
              </a:rPr>
              <a:t> is the designed structure </a:t>
            </a:r>
            <a:r>
              <a:rPr lang="en-US" i="1" dirty="0">
                <a:latin typeface="Constantia" panose="02030602050306030303" pitchFamily="18" charset="0"/>
              </a:rPr>
              <a:t>D</a:t>
            </a:r>
            <a:r>
              <a:rPr lang="en-US" dirty="0">
                <a:latin typeface="Constantia" panose="02030602050306030303" pitchFamily="18" charset="0"/>
              </a:rPr>
              <a:t>. The output of the tandem network is the response calculated from the designed structure.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forward modeling network is trained in advance. Then, the weights in the </a:t>
            </a:r>
            <a:r>
              <a:rPr lang="en-US" dirty="0" err="1">
                <a:latin typeface="Constantia" panose="02030602050306030303" pitchFamily="18" charset="0"/>
              </a:rPr>
              <a:t>pretrained</a:t>
            </a:r>
            <a:r>
              <a:rPr lang="en-US" dirty="0">
                <a:latin typeface="Constantia" panose="02030602050306030303" pitchFamily="18" charset="0"/>
              </a:rPr>
              <a:t> forward modeling network are fixed and the weights in the inverse network are adjusted to reduce the cost.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964" y="3810772"/>
            <a:ext cx="4886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39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1506</Words>
  <Application>Microsoft Office PowerPoint</Application>
  <PresentationFormat>Широкоэкранный</PresentationFormat>
  <Paragraphs>165</Paragraphs>
  <Slides>22</Slides>
  <Notes>22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Constantia</vt:lpstr>
      <vt:lpstr>Тема Office</vt:lpstr>
      <vt:lpstr>Презентация PowerPoint</vt:lpstr>
      <vt:lpstr>Outline</vt:lpstr>
      <vt:lpstr>Design of Nanophotonic Structures</vt:lpstr>
      <vt:lpstr>Design of Nanophotonic Structures</vt:lpstr>
      <vt:lpstr>Design of Nanophotonic Structures</vt:lpstr>
      <vt:lpstr>Inverse Design Problem</vt:lpstr>
      <vt:lpstr>Inverse Design Problem</vt:lpstr>
      <vt:lpstr>Inverse Design Problem</vt:lpstr>
      <vt:lpstr>Inverse Design Problem</vt:lpstr>
      <vt:lpstr>Tandem Neural Network</vt:lpstr>
      <vt:lpstr>Tandem Neural Network</vt:lpstr>
      <vt:lpstr>Tandem Neural Network</vt:lpstr>
      <vt:lpstr>Design of 1D Multilayer Structures</vt:lpstr>
      <vt:lpstr>Design of 2D Structures</vt:lpstr>
      <vt:lpstr>Design of 2D Structures</vt:lpstr>
      <vt:lpstr>Design of 2D Structures</vt:lpstr>
      <vt:lpstr>Our Model</vt:lpstr>
      <vt:lpstr>Implementation</vt:lpstr>
      <vt:lpstr>Simulation Results</vt:lpstr>
      <vt:lpstr>Simulation Results</vt:lpstr>
      <vt:lpstr>Simulation Results</vt:lpstr>
      <vt:lpstr>Conclusion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User-PC</dc:creator>
  <cp:lastModifiedBy>User-PC</cp:lastModifiedBy>
  <cp:revision>720</cp:revision>
  <dcterms:created xsi:type="dcterms:W3CDTF">2018-05-11T16:14:36Z</dcterms:created>
  <dcterms:modified xsi:type="dcterms:W3CDTF">2021-02-15T11:38:43Z</dcterms:modified>
</cp:coreProperties>
</file>