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41" r:id="rId3"/>
    <p:sldId id="342" r:id="rId4"/>
    <p:sldId id="343" r:id="rId5"/>
    <p:sldId id="344" r:id="rId6"/>
    <p:sldId id="355" r:id="rId7"/>
    <p:sldId id="346" r:id="rId8"/>
    <p:sldId id="345" r:id="rId9"/>
    <p:sldId id="353" r:id="rId10"/>
    <p:sldId id="347" r:id="rId11"/>
    <p:sldId id="348" r:id="rId12"/>
    <p:sldId id="354" r:id="rId13"/>
    <p:sldId id="349" r:id="rId14"/>
    <p:sldId id="350" r:id="rId15"/>
    <p:sldId id="351" r:id="rId16"/>
    <p:sldId id="356" r:id="rId17"/>
    <p:sldId id="35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D"/>
    <a:srgbClr val="E72E2D"/>
    <a:srgbClr val="3C74C1"/>
    <a:srgbClr val="4500C0"/>
    <a:srgbClr val="5400EA"/>
    <a:srgbClr val="360096"/>
    <a:srgbClr val="E7D9FF"/>
    <a:srgbClr val="919293"/>
    <a:srgbClr val="639729"/>
    <a:srgbClr val="E7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CE161-61BB-41D0-946F-5093D5445419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13D3-B323-4505-ADAE-3B2D0E446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7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8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02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0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6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2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9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8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8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2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8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0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02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88FF-168E-4EBB-9A5F-4FB6C8E7439D}" type="datetime1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9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6DF-5037-4DA6-988C-9E4ACFA47DD0}" type="datetime1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AFDD-716B-45D0-BD19-777F6483EAA7}" type="datetime1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C64C-750C-411A-9D88-3552E5F59261}" type="datetime1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6735-7251-4C53-911E-731E5962A7D5}" type="datetime1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8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EB9B-A433-4F7D-B224-8C750B9B1138}" type="datetime1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B70-E886-46A1-8849-749DBD4756FF}" type="datetime1">
              <a:rPr lang="ru-RU" smtClean="0"/>
              <a:t>13.02.2021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43CA-3BC7-4CB6-8155-E4D6E082B66A}" type="datetime1">
              <a:rPr lang="ru-RU" smtClean="0"/>
              <a:t>13.02.2021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5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1F45-F01D-40E6-9B4D-A22348243316}" type="datetime1">
              <a:rPr lang="ru-RU" smtClean="0"/>
              <a:t>13.02.2021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6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B85-9249-4D46-BF9B-1013112A9DD7}" type="datetime1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0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53F5-6625-40A4-B938-13B5F7B404F3}" type="datetime1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9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4AA-CAF7-45E2-A385-A75E57CE2BF5}" type="datetime1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262" y="4955582"/>
            <a:ext cx="5961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Constantia" panose="02030602050306030303" pitchFamily="18" charset="0"/>
                <a:cs typeface="Calibri" panose="020F0502020204030204" pitchFamily="34" charset="0"/>
              </a:rPr>
              <a:t>Presenters:</a:t>
            </a:r>
          </a:p>
          <a:p>
            <a:r>
              <a:rPr lang="en-US" sz="2000" b="1" dirty="0" smtClean="0">
                <a:latin typeface="Constantia" panose="02030602050306030303" pitchFamily="18" charset="0"/>
                <a:cs typeface="Calibri" panose="020F0502020204030204" pitchFamily="34" charset="0"/>
              </a:rPr>
              <a:t>Fyodor </a:t>
            </a:r>
            <a:r>
              <a:rPr lang="en-US" sz="2000" b="1" dirty="0" err="1" smtClean="0">
                <a:latin typeface="Constantia" panose="02030602050306030303" pitchFamily="18" charset="0"/>
                <a:cs typeface="Calibri" panose="020F0502020204030204" pitchFamily="34" charset="0"/>
              </a:rPr>
              <a:t>Morozko</a:t>
            </a:r>
            <a:endParaRPr lang="en-US" sz="2000" b="1" dirty="0" smtClean="0">
              <a:latin typeface="Constantia" panose="02030602050306030303" pitchFamily="18" charset="0"/>
              <a:cs typeface="Calibri" panose="020F0502020204030204" pitchFamily="34" charset="0"/>
            </a:endParaRPr>
          </a:p>
          <a:p>
            <a:r>
              <a:rPr lang="en-US" sz="2000" b="1" dirty="0" err="1" smtClean="0">
                <a:latin typeface="Constantia" panose="02030602050306030303" pitchFamily="18" charset="0"/>
                <a:cs typeface="Calibri" panose="020F0502020204030204" pitchFamily="34" charset="0"/>
              </a:rPr>
              <a:t>Roza</a:t>
            </a:r>
            <a:r>
              <a:rPr lang="en-US" sz="2000" b="1" dirty="0" smtClean="0">
                <a:latin typeface="Constantia" panose="02030602050306030303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onstantia" panose="02030602050306030303" pitchFamily="18" charset="0"/>
                <a:cs typeface="Calibri" panose="020F0502020204030204" pitchFamily="34" charset="0"/>
              </a:rPr>
              <a:t>Navitskaya</a:t>
            </a:r>
            <a:endParaRPr lang="en-GB" sz="2000" b="1" dirty="0">
              <a:latin typeface="Constantia" panose="02030602050306030303" pitchFamily="18" charset="0"/>
              <a:cs typeface="Calibri" panose="020F0502020204030204" pitchFamily="34" charset="0"/>
            </a:endParaRPr>
          </a:p>
        </p:txBody>
      </p:sp>
      <p:pic>
        <p:nvPicPr>
          <p:cNvPr id="8" name="image2.png" descr="sop-resize-200-BGU-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6499" y="143050"/>
            <a:ext cx="1067435" cy="771525"/>
          </a:xfrm>
          <a:prstGeom prst="rect">
            <a:avLst/>
          </a:prstGeom>
          <a:ln/>
        </p:spPr>
      </p:pic>
      <p:pic>
        <p:nvPicPr>
          <p:cNvPr id="9" name="image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80728" y="143050"/>
            <a:ext cx="1657350" cy="600075"/>
          </a:xfrm>
          <a:prstGeom prst="rect">
            <a:avLst/>
          </a:prstGeom>
          <a:ln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62" y="2774635"/>
            <a:ext cx="10577701" cy="1725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62" y="1044926"/>
            <a:ext cx="3842891" cy="17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This </a:t>
            </a:r>
            <a:r>
              <a:rPr lang="en-US" i="1" dirty="0">
                <a:latin typeface="Constantia" panose="02030602050306030303" pitchFamily="18" charset="0"/>
              </a:rPr>
              <a:t>network structure overcomes the issue </a:t>
            </a:r>
            <a:r>
              <a:rPr lang="en-US" i="1" dirty="0" smtClean="0">
                <a:latin typeface="Constantia" panose="02030602050306030303" pitchFamily="18" charset="0"/>
              </a:rPr>
              <a:t>of </a:t>
            </a:r>
            <a:r>
              <a:rPr lang="en-US" i="1" dirty="0" err="1" smtClean="0">
                <a:latin typeface="Constantia" panose="02030602050306030303" pitchFamily="18" charset="0"/>
              </a:rPr>
              <a:t>nonuniqueness</a:t>
            </a:r>
            <a:r>
              <a:rPr lang="en-US" i="1" dirty="0" smtClean="0">
                <a:latin typeface="Constantia" panose="02030602050306030303" pitchFamily="18" charset="0"/>
              </a:rPr>
              <a:t> </a:t>
            </a:r>
            <a:r>
              <a:rPr lang="en-US" i="1" dirty="0">
                <a:latin typeface="Constantia" panose="02030602050306030303" pitchFamily="18" charset="0"/>
              </a:rPr>
              <a:t>in the inverse scattering of </a:t>
            </a:r>
            <a:r>
              <a:rPr lang="en-US" i="1" dirty="0" smtClean="0">
                <a:latin typeface="Constantia" panose="02030602050306030303" pitchFamily="18" charset="0"/>
              </a:rPr>
              <a:t>electromagnetic waves </a:t>
            </a:r>
            <a:r>
              <a:rPr lang="en-US" i="1" dirty="0">
                <a:latin typeface="Constantia" panose="02030602050306030303" pitchFamily="18" charset="0"/>
              </a:rPr>
              <a:t>because the design by the neural network is not </a:t>
            </a:r>
            <a:r>
              <a:rPr lang="en-US" i="1" dirty="0" smtClean="0">
                <a:latin typeface="Constantia" panose="02030602050306030303" pitchFamily="18" charset="0"/>
              </a:rPr>
              <a:t>required to </a:t>
            </a:r>
            <a:r>
              <a:rPr lang="en-US" i="1" dirty="0">
                <a:latin typeface="Constantia" panose="02030602050306030303" pitchFamily="18" charset="0"/>
              </a:rPr>
              <a:t>be the same as the real design in training samples. </a:t>
            </a:r>
            <a:endParaRPr lang="en-US" i="1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Instead, the </a:t>
            </a:r>
            <a:r>
              <a:rPr lang="en-US" i="1" dirty="0">
                <a:latin typeface="Constantia" panose="02030602050306030303" pitchFamily="18" charset="0"/>
              </a:rPr>
              <a:t>cost function would be low as long as the generated </a:t>
            </a:r>
            <a:r>
              <a:rPr lang="en-US" i="1" dirty="0" smtClean="0">
                <a:latin typeface="Constantia" panose="02030602050306030303" pitchFamily="18" charset="0"/>
              </a:rPr>
              <a:t>design and </a:t>
            </a:r>
            <a:r>
              <a:rPr lang="en-US" i="1" dirty="0">
                <a:latin typeface="Constantia" panose="02030602050306030303" pitchFamily="18" charset="0"/>
              </a:rPr>
              <a:t>the real design have similar response.</a:t>
            </a:r>
            <a:endParaRPr lang="en-US" i="1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342776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tandem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</a:t>
            </a:r>
            <a:r>
              <a:rPr lang="en-US" dirty="0" smtClean="0">
                <a:latin typeface="Constantia" panose="02030602050306030303" pitchFamily="18" charset="0"/>
              </a:rPr>
              <a:t>inverse network </a:t>
            </a:r>
            <a:r>
              <a:rPr lang="en-US" dirty="0">
                <a:latin typeface="Constantia" panose="02030602050306030303" pitchFamily="18" charset="0"/>
              </a:rPr>
              <a:t>architecture is set to have four layers with each </a:t>
            </a:r>
            <a:r>
              <a:rPr lang="en-US" dirty="0" smtClean="0">
                <a:latin typeface="Constantia" panose="02030602050306030303" pitchFamily="18" charset="0"/>
              </a:rPr>
              <a:t>layer having </a:t>
            </a:r>
            <a:r>
              <a:rPr lang="en-US" dirty="0">
                <a:latin typeface="Constantia" panose="02030602050306030303" pitchFamily="18" charset="0"/>
              </a:rPr>
              <a:t>200−500−200−20 units.</a:t>
            </a: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1236"/>
          <a:stretch/>
        </p:blipFill>
        <p:spPr>
          <a:xfrm>
            <a:off x="672977" y="2119712"/>
            <a:ext cx="10949651" cy="37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forward-modeling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number of hidden layers and weights in them can be varied</a:t>
            </a:r>
            <a:r>
              <a:rPr lang="en-US" i="1" dirty="0" smtClean="0">
                <a:latin typeface="Constantia" panose="02030602050306030303" pitchFamily="18" charset="0"/>
              </a:rPr>
              <a:t>.</a:t>
            </a:r>
            <a:endParaRPr lang="en-US" sz="2000" b="1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27188" y="2120382"/>
            <a:ext cx="4998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1: 20 − 500 − 200</a:t>
            </a:r>
          </a:p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2: 20 − 500 − 200 − 200</a:t>
            </a:r>
          </a:p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3: 20 − 500 − 200 − 200 − 200</a:t>
            </a:r>
          </a:p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4: 20 − 500 − 200 − 200 − 200 − 200</a:t>
            </a:r>
            <a:endParaRPr lang="ru-RU" dirty="0">
              <a:latin typeface="Constantia" panose="0203060205030603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99654" y="2397381"/>
            <a:ext cx="5436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4: 20 − 500 − 200 − 200 − 200 − </a:t>
            </a:r>
            <a:r>
              <a:rPr lang="ru-RU" dirty="0" smtClean="0">
                <a:latin typeface="Constantia" panose="02030602050306030303" pitchFamily="18" charset="0"/>
              </a:rPr>
              <a:t>200</a:t>
            </a:r>
            <a:endParaRPr lang="ru-RU" dirty="0">
              <a:latin typeface="Constantia" panose="02030602050306030303" pitchFamily="18" charset="0"/>
            </a:endParaRP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5: 20 − 500 − 500 − 200 − 200 − </a:t>
            </a:r>
            <a:r>
              <a:rPr lang="ru-RU" dirty="0" smtClean="0">
                <a:latin typeface="Constantia" panose="02030602050306030303" pitchFamily="18" charset="0"/>
              </a:rPr>
              <a:t>200</a:t>
            </a:r>
            <a:endParaRPr lang="ru-RU" dirty="0">
              <a:latin typeface="Constantia" panose="02030602050306030303" pitchFamily="18" charset="0"/>
            </a:endParaRP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6: 20 − 500 − 500 − 500 − 200 − 200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21" y="3505619"/>
            <a:ext cx="9130829" cy="41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Design of 1D Multilayer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Design of 1D multilayer structures: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Designing </a:t>
                </a:r>
                <a:r>
                  <a:rPr lang="en-US" dirty="0">
                    <a:latin typeface="Constantia" panose="02030602050306030303" pitchFamily="18" charset="0"/>
                  </a:rPr>
                  <a:t>the </a:t>
                </a:r>
                <a:r>
                  <a:rPr lang="en-US" dirty="0" smtClean="0">
                    <a:latin typeface="Constantia" panose="02030602050306030303" pitchFamily="18" charset="0"/>
                  </a:rPr>
                  <a:t>structure of </a:t>
                </a:r>
                <a:r>
                  <a:rPr lang="en-US" dirty="0">
                    <a:latin typeface="Constantia" panose="02030602050306030303" pitchFamily="18" charset="0"/>
                  </a:rPr>
                  <a:t>16-layer </a:t>
                </a:r>
                <a:r>
                  <a:rPr lang="en-US" dirty="0" smtClean="0">
                    <a:latin typeface="Constantia" panose="02030602050306030303" pitchFamily="18" charset="0"/>
                  </a:rPr>
                  <a:t>SiO2 </a:t>
                </a:r>
                <a:r>
                  <a:rPr lang="en-US" dirty="0">
                    <a:latin typeface="Constantia" panose="02030602050306030303" pitchFamily="18" charset="0"/>
                  </a:rPr>
                  <a:t>and </a:t>
                </a:r>
                <a:r>
                  <a:rPr lang="en-US" dirty="0" smtClean="0">
                    <a:latin typeface="Constantia" panose="02030602050306030303" pitchFamily="18" charset="0"/>
                  </a:rPr>
                  <a:t>Si3N4 </a:t>
                </a:r>
                <a:r>
                  <a:rPr lang="en-US" dirty="0">
                    <a:latin typeface="Constantia" panose="02030602050306030303" pitchFamily="18" charset="0"/>
                  </a:rPr>
                  <a:t>thin film for </a:t>
                </a:r>
                <a:r>
                  <a:rPr lang="en-US" dirty="0" smtClean="0">
                    <a:latin typeface="Constantia" panose="02030602050306030303" pitchFamily="18" charset="0"/>
                  </a:rPr>
                  <a:t>target transmission spectra </a:t>
                </a:r>
                <a:r>
                  <a:rPr lang="en-US" dirty="0">
                    <a:latin typeface="Constantia" panose="02030602050306030303" pitchFamily="18" charset="0"/>
                  </a:rPr>
                  <a:t>of a Gaussian </a:t>
                </a:r>
                <a:r>
                  <a:rPr lang="en-US" dirty="0" smtClean="0">
                    <a:latin typeface="Constantia" panose="02030602050306030303" pitchFamily="18" charset="0"/>
                  </a:rPr>
                  <a:t>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The </a:t>
                </a:r>
                <a:r>
                  <a:rPr lang="en-US" dirty="0">
                    <a:latin typeface="Constantia" panose="02030602050306030303" pitchFamily="18" charset="0"/>
                  </a:rPr>
                  <a:t>maximum thickness of each layer </a:t>
                </a:r>
                <a:r>
                  <a:rPr lang="en-US" dirty="0" smtClean="0">
                    <a:latin typeface="Constantia" panose="02030602050306030303" pitchFamily="18" charset="0"/>
                  </a:rPr>
                  <a:t>is set </a:t>
                </a:r>
                <a:r>
                  <a:rPr lang="en-US" dirty="0">
                    <a:latin typeface="Constantia" panose="02030602050306030303" pitchFamily="18" charset="0"/>
                  </a:rPr>
                  <a:t>to be 150 nm. The response is the transmission </a:t>
                </a:r>
                <a:r>
                  <a:rPr lang="en-US" dirty="0" smtClean="0">
                    <a:latin typeface="Constantia" panose="02030602050306030303" pitchFamily="18" charset="0"/>
                  </a:rPr>
                  <a:t>spectrum within </a:t>
                </a:r>
                <a:r>
                  <a:rPr lang="en-US" dirty="0">
                    <a:latin typeface="Constantia" panose="02030602050306030303" pitchFamily="18" charset="0"/>
                  </a:rPr>
                  <a:t>the range of 300 to 750 </a:t>
                </a:r>
                <a:r>
                  <a:rPr lang="en-US" dirty="0" smtClean="0">
                    <a:latin typeface="Constantia" panose="02030602050306030303" pitchFamily="18" charset="0"/>
                  </a:rPr>
                  <a:t>THz.</a:t>
                </a: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blipFill rotWithShape="0">
                <a:blip r:embed="rId3"/>
                <a:stretch>
                  <a:fillRect l="-562" t="-1667" r="-506" b="-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853593" y="3222686"/>
            <a:ext cx="10484814" cy="3782438"/>
            <a:chOff x="853593" y="3222686"/>
            <a:chExt cx="10484814" cy="378243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4"/>
            <a:srcRect t="51140" b="-425"/>
            <a:stretch/>
          </p:blipFill>
          <p:spPr>
            <a:xfrm>
              <a:off x="853593" y="3406924"/>
              <a:ext cx="10484814" cy="3598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Прямоугольник 1"/>
                <p:cNvSpPr/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=37.5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Прямоугольник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10"/>
                <p:cNvSpPr/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=18.75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Прямоугольник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68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</a:t>
            </a:r>
            <a:r>
              <a:rPr lang="en-US" sz="2000" b="1" dirty="0" smtClean="0">
                <a:latin typeface="Constantia" panose="02030602050306030303" pitchFamily="18" charset="0"/>
              </a:rPr>
              <a:t>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Designing 2D structures </a:t>
            </a:r>
            <a:r>
              <a:rPr lang="en-US" dirty="0">
                <a:latin typeface="Constantia" panose="02030602050306030303" pitchFamily="18" charset="0"/>
              </a:rPr>
              <a:t>to modulate transmission phase delay </a:t>
            </a:r>
            <a:r>
              <a:rPr lang="en-US" dirty="0" smtClean="0">
                <a:latin typeface="Constantia" panose="02030602050306030303" pitchFamily="18" charset="0"/>
              </a:rPr>
              <a:t>independently at </a:t>
            </a:r>
            <a:r>
              <a:rPr lang="en-US" dirty="0">
                <a:latin typeface="Constantia" panose="02030602050306030303" pitchFamily="18" charset="0"/>
              </a:rPr>
              <a:t>three wavelengths: R (470 nm), G (540 nm), B (667.5 nm</a:t>
            </a:r>
            <a:r>
              <a:rPr lang="en-US" dirty="0" smtClean="0">
                <a:latin typeface="Constantia" panose="02030602050306030303" pitchFamily="18" charset="0"/>
              </a:rPr>
              <a:t>).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designed units </a:t>
            </a:r>
            <a:r>
              <a:rPr lang="en-US" dirty="0" smtClean="0">
                <a:latin typeface="Constantia" panose="02030602050306030303" pitchFamily="18" charset="0"/>
              </a:rPr>
              <a:t>are composed </a:t>
            </a:r>
            <a:r>
              <a:rPr lang="en-US" dirty="0">
                <a:latin typeface="Constantia" panose="02030602050306030303" pitchFamily="18" charset="0"/>
              </a:rPr>
              <a:t>of 3 layers of Si and </a:t>
            </a:r>
            <a:r>
              <a:rPr lang="en-US" dirty="0" smtClean="0">
                <a:latin typeface="Constantia" panose="02030602050306030303" pitchFamily="18" charset="0"/>
              </a:rPr>
              <a:t>SiO2. </a:t>
            </a:r>
            <a:r>
              <a:rPr lang="en-US" i="1" dirty="0" smtClean="0">
                <a:latin typeface="Constantia" panose="02030602050306030303" pitchFamily="18" charset="0"/>
              </a:rPr>
              <a:t>Within </a:t>
            </a:r>
            <a:r>
              <a:rPr lang="en-US" i="1" dirty="0">
                <a:latin typeface="Constantia" panose="02030602050306030303" pitchFamily="18" charset="0"/>
              </a:rPr>
              <a:t>each layer, part of Si or </a:t>
            </a:r>
            <a:r>
              <a:rPr lang="en-US" i="1" dirty="0" smtClean="0">
                <a:latin typeface="Constantia" panose="02030602050306030303" pitchFamily="18" charset="0"/>
              </a:rPr>
              <a:t>SiO2 </a:t>
            </a:r>
            <a:r>
              <a:rPr lang="en-US" i="1" dirty="0">
                <a:latin typeface="Constantia" panose="02030602050306030303" pitchFamily="18" charset="0"/>
              </a:rPr>
              <a:t>is removed to form </a:t>
            </a:r>
            <a:r>
              <a:rPr lang="en-US" i="1" dirty="0" smtClean="0">
                <a:latin typeface="Constantia" panose="02030602050306030303" pitchFamily="18" charset="0"/>
              </a:rPr>
              <a:t>a rectangular </a:t>
            </a:r>
            <a:r>
              <a:rPr lang="en-US" i="1" dirty="0">
                <a:latin typeface="Constantia" panose="02030602050306030303" pitchFamily="18" charset="0"/>
              </a:rPr>
              <a:t>slot. </a:t>
            </a:r>
            <a:r>
              <a:rPr lang="en-US" dirty="0">
                <a:latin typeface="Constantia" panose="02030602050306030303" pitchFamily="18" charset="0"/>
              </a:rPr>
              <a:t>The design parameters are thicknesses of the </a:t>
            </a:r>
            <a:r>
              <a:rPr lang="en-US" dirty="0" smtClean="0">
                <a:latin typeface="Constantia" panose="02030602050306030303" pitchFamily="18" charset="0"/>
              </a:rPr>
              <a:t>3 layers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i="1" baseline="-25000" dirty="0" smtClean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3), the location </a:t>
            </a:r>
            <a:r>
              <a:rPr lang="en-US" i="1" dirty="0" smtClean="0">
                <a:latin typeface="Constantia" panose="02030602050306030303" pitchFamily="18" charset="0"/>
              </a:rPr>
              <a:t>x</a:t>
            </a:r>
            <a:r>
              <a:rPr lang="en-US" i="1" baseline="-25000" dirty="0" smtClean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and width </a:t>
            </a:r>
            <a:r>
              <a:rPr lang="en-US" i="1" dirty="0" smtClean="0">
                <a:latin typeface="Constantia" panose="02030602050306030303" pitchFamily="18" charset="0"/>
              </a:rPr>
              <a:t>w</a:t>
            </a:r>
            <a:r>
              <a:rPr lang="en-US" i="1" baseline="-25000" dirty="0" smtClean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of the </a:t>
            </a:r>
            <a:r>
              <a:rPr lang="en-US" dirty="0" smtClean="0">
                <a:latin typeface="Constantia" panose="02030602050306030303" pitchFamily="18" charset="0"/>
              </a:rPr>
              <a:t>vacuum slot </a:t>
            </a:r>
            <a:r>
              <a:rPr lang="en-US" dirty="0">
                <a:latin typeface="Constantia" panose="02030602050306030303" pitchFamily="18" charset="0"/>
              </a:rPr>
              <a:t>in the </a:t>
            </a:r>
            <a:r>
              <a:rPr lang="en-US" dirty="0" err="1">
                <a:latin typeface="Constantia" panose="02030602050306030303" pitchFamily="18" charset="0"/>
              </a:rPr>
              <a:t>ith</a:t>
            </a:r>
            <a:r>
              <a:rPr lang="en-US" dirty="0">
                <a:latin typeface="Constantia" panose="02030602050306030303" pitchFamily="18" charset="0"/>
              </a:rPr>
              <a:t> layer 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3). </a:t>
            </a:r>
            <a:endParaRPr lang="en-US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This meta </a:t>
            </a:r>
            <a:r>
              <a:rPr lang="en-US" dirty="0">
                <a:latin typeface="Constantia" panose="02030602050306030303" pitchFamily="18" charset="0"/>
              </a:rPr>
              <a:t>unit can be used in a </a:t>
            </a:r>
            <a:r>
              <a:rPr lang="en-US" dirty="0" err="1">
                <a:latin typeface="Constantia" panose="02030602050306030303" pitchFamily="18" charset="0"/>
              </a:rPr>
              <a:t>metasurface</a:t>
            </a:r>
            <a:r>
              <a:rPr lang="en-US" dirty="0">
                <a:latin typeface="Constantia" panose="02030602050306030303" pitchFamily="18" charset="0"/>
              </a:rPr>
              <a:t> to create </a:t>
            </a:r>
            <a:r>
              <a:rPr lang="en-US" dirty="0" smtClean="0">
                <a:latin typeface="Constantia" panose="02030602050306030303" pitchFamily="18" charset="0"/>
              </a:rPr>
              <a:t>three-color holograms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6" y="3966371"/>
            <a:ext cx="6286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training data </a:t>
            </a:r>
            <a:r>
              <a:rPr lang="en-US" dirty="0">
                <a:latin typeface="Constantia" panose="02030602050306030303" pitchFamily="18" charset="0"/>
              </a:rPr>
              <a:t>set includes 750 000 instances and test data set </a:t>
            </a:r>
            <a:r>
              <a:rPr lang="en-US" dirty="0" smtClean="0">
                <a:latin typeface="Constantia" panose="02030602050306030303" pitchFamily="18" charset="0"/>
              </a:rPr>
              <a:t>includes 5000 </a:t>
            </a:r>
            <a:r>
              <a:rPr lang="en-US" dirty="0">
                <a:latin typeface="Constantia" panose="02030602050306030303" pitchFamily="18" charset="0"/>
              </a:rPr>
              <a:t>instances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phase delay of the designed structure has an </a:t>
            </a:r>
            <a:r>
              <a:rPr lang="en-US" dirty="0" smtClean="0">
                <a:latin typeface="Constantia" panose="02030602050306030303" pitchFamily="18" charset="0"/>
              </a:rPr>
              <a:t>average error </a:t>
            </a:r>
            <a:r>
              <a:rPr lang="en-US" dirty="0">
                <a:latin typeface="Constantia" panose="02030602050306030303" pitchFamily="18" charset="0"/>
              </a:rPr>
              <a:t>of 16.0°.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8" y="4633625"/>
            <a:ext cx="5032362" cy="21501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898" y="2627543"/>
            <a:ext cx="5175587" cy="41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i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The </a:t>
            </a:r>
            <a:r>
              <a:rPr lang="en-US" i="1" dirty="0">
                <a:latin typeface="Constantia" panose="02030602050306030303" pitchFamily="18" charset="0"/>
              </a:rPr>
              <a:t>forward </a:t>
            </a:r>
            <a:r>
              <a:rPr lang="en-US" i="1" dirty="0" smtClean="0">
                <a:latin typeface="Constantia" panose="02030602050306030303" pitchFamily="18" charset="0"/>
              </a:rPr>
              <a:t>modeling neural </a:t>
            </a:r>
            <a:r>
              <a:rPr lang="en-US" i="1" dirty="0">
                <a:latin typeface="Constantia" panose="02030602050306030303" pitchFamily="18" charset="0"/>
              </a:rPr>
              <a:t>network has 6 hidden layers with each layer having 1024 – 512 – 512 – 256 – 256 – </a:t>
            </a:r>
            <a:r>
              <a:rPr lang="en-US" i="1" dirty="0" smtClean="0">
                <a:latin typeface="Constantia" panose="02030602050306030303" pitchFamily="18" charset="0"/>
              </a:rPr>
              <a:t>128 hidden </a:t>
            </a:r>
            <a:r>
              <a:rPr lang="en-US" i="1" dirty="0">
                <a:latin typeface="Constantia" panose="02030602050306030303" pitchFamily="18" charset="0"/>
              </a:rPr>
              <a:t>units. </a:t>
            </a:r>
            <a:endParaRPr lang="en-US" i="1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The </a:t>
            </a:r>
            <a:r>
              <a:rPr lang="en-US" i="1" dirty="0">
                <a:latin typeface="Constantia" panose="02030602050306030303" pitchFamily="18" charset="0"/>
              </a:rPr>
              <a:t>inverse design network has 2 hidden layers with 512 and 256 hidden units.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904542"/>
            <a:ext cx="76104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Conclusion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tantia" panose="02030602050306030303" pitchFamily="18" charset="0"/>
              </a:rPr>
              <a:t>Shown that </a:t>
            </a:r>
            <a:r>
              <a:rPr lang="en-US" sz="2000" dirty="0">
                <a:latin typeface="Constantia" panose="02030602050306030303" pitchFamily="18" charset="0"/>
              </a:rPr>
              <a:t>using neural networks for </a:t>
            </a:r>
            <a:r>
              <a:rPr lang="en-US" sz="2000" dirty="0" smtClean="0">
                <a:latin typeface="Constantia" panose="02030602050306030303" pitchFamily="18" charset="0"/>
              </a:rPr>
              <a:t>the inverse </a:t>
            </a:r>
            <a:r>
              <a:rPr lang="en-US" sz="2000" dirty="0">
                <a:latin typeface="Constantia" panose="02030602050306030303" pitchFamily="18" charset="0"/>
              </a:rPr>
              <a:t>design suffers from the problem of </a:t>
            </a:r>
            <a:r>
              <a:rPr lang="en-US" sz="2000" dirty="0" err="1" smtClean="0">
                <a:latin typeface="Constantia" panose="02030602050306030303" pitchFamily="18" charset="0"/>
              </a:rPr>
              <a:t>nonuniqueness</a:t>
            </a:r>
            <a:r>
              <a:rPr lang="en-US" sz="2000" i="1" dirty="0" smtClean="0">
                <a:latin typeface="Constantia" panose="02030602050306030303" pitchFamily="18" charset="0"/>
              </a:rPr>
              <a:t>, a typical issue in the inverse scattering problem</a:t>
            </a:r>
            <a:r>
              <a:rPr lang="en-US" sz="2000" dirty="0" smtClean="0">
                <a:latin typeface="Constantia" panose="02030602050306030303" pitchFamily="18" charset="0"/>
              </a:rPr>
              <a:t>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tantia" panose="02030602050306030303" pitchFamily="18" charset="0"/>
              </a:rPr>
              <a:t>This </a:t>
            </a:r>
            <a:r>
              <a:rPr lang="en-US" sz="2000" dirty="0">
                <a:latin typeface="Constantia" panose="02030602050306030303" pitchFamily="18" charset="0"/>
              </a:rPr>
              <a:t>issue </a:t>
            </a:r>
            <a:r>
              <a:rPr lang="en-US" sz="2000" dirty="0" smtClean="0">
                <a:latin typeface="Constantia" panose="02030602050306030303" pitchFamily="18" charset="0"/>
              </a:rPr>
              <a:t>makes it </a:t>
            </a:r>
            <a:r>
              <a:rPr lang="en-US" sz="2000" dirty="0">
                <a:latin typeface="Constantia" panose="02030602050306030303" pitchFamily="18" charset="0"/>
              </a:rPr>
              <a:t>very difficult to train neural networks on a large training </a:t>
            </a:r>
            <a:r>
              <a:rPr lang="en-US" sz="2000" dirty="0" smtClean="0">
                <a:latin typeface="Constantia" panose="02030602050306030303" pitchFamily="18" charset="0"/>
              </a:rPr>
              <a:t>data set</a:t>
            </a:r>
            <a:r>
              <a:rPr lang="en-US" sz="2000" dirty="0">
                <a:latin typeface="Constantia" panose="02030602050306030303" pitchFamily="18" charset="0"/>
              </a:rPr>
              <a:t>, which is often needed to model complex </a:t>
            </a:r>
            <a:r>
              <a:rPr lang="en-US" sz="2000" dirty="0" smtClean="0">
                <a:latin typeface="Constantia" panose="02030602050306030303" pitchFamily="18" charset="0"/>
              </a:rPr>
              <a:t>photonic structures</a:t>
            </a:r>
            <a:r>
              <a:rPr lang="en-US" sz="2000" dirty="0">
                <a:latin typeface="Constantia" panose="02030602050306030303" pitchFamily="18" charset="0"/>
              </a:rPr>
              <a:t>. </a:t>
            </a:r>
            <a:endParaRPr lang="en-US" sz="2000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tantia" panose="02030602050306030303" pitchFamily="18" charset="0"/>
              </a:rPr>
              <a:t>Demonstrated </a:t>
            </a:r>
            <a:r>
              <a:rPr lang="en-US" sz="2000" dirty="0">
                <a:latin typeface="Constantia" panose="02030602050306030303" pitchFamily="18" charset="0"/>
              </a:rPr>
              <a:t>a tandem architecture </a:t>
            </a:r>
            <a:r>
              <a:rPr lang="en-US" sz="2000" dirty="0" smtClean="0">
                <a:latin typeface="Constantia" panose="02030602050306030303" pitchFamily="18" charset="0"/>
              </a:rPr>
              <a:t>that tolerates </a:t>
            </a:r>
            <a:r>
              <a:rPr lang="en-US" sz="2000" dirty="0">
                <a:latin typeface="Constantia" panose="02030602050306030303" pitchFamily="18" charset="0"/>
              </a:rPr>
              <a:t>both explicit and implicit </a:t>
            </a:r>
            <a:r>
              <a:rPr lang="en-US" sz="2000" dirty="0" err="1">
                <a:latin typeface="Constantia" panose="02030602050306030303" pitchFamily="18" charset="0"/>
              </a:rPr>
              <a:t>nonunique</a:t>
            </a:r>
            <a:r>
              <a:rPr lang="en-US" sz="2000" dirty="0"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latin typeface="Constantia" panose="02030602050306030303" pitchFamily="18" charset="0"/>
              </a:rPr>
              <a:t>training instances</a:t>
            </a:r>
            <a:r>
              <a:rPr lang="en-US" sz="2000" dirty="0">
                <a:latin typeface="Constantia" panose="02030602050306030303" pitchFamily="18" charset="0"/>
              </a:rPr>
              <a:t>. </a:t>
            </a:r>
            <a:r>
              <a:rPr lang="en-US" sz="2000" dirty="0" smtClean="0">
                <a:latin typeface="Constantia" panose="02030602050306030303" pitchFamily="18" charset="0"/>
              </a:rPr>
              <a:t>It </a:t>
            </a:r>
            <a:r>
              <a:rPr lang="en-US" sz="2000" dirty="0">
                <a:latin typeface="Constantia" panose="02030602050306030303" pitchFamily="18" charset="0"/>
              </a:rPr>
              <a:t>provides a way to train large neural networks </a:t>
            </a:r>
            <a:r>
              <a:rPr lang="en-US" sz="2000" dirty="0" smtClean="0">
                <a:latin typeface="Constantia" panose="02030602050306030303" pitchFamily="18" charset="0"/>
              </a:rPr>
              <a:t>for the </a:t>
            </a:r>
            <a:r>
              <a:rPr lang="en-US" sz="2000" dirty="0">
                <a:latin typeface="Constantia" panose="02030602050306030303" pitchFamily="18" charset="0"/>
              </a:rPr>
              <a:t>inverse design of complex photonic structures.</a:t>
            </a:r>
          </a:p>
        </p:txBody>
      </p:sp>
    </p:spTree>
    <p:extLst>
      <p:ext uri="{BB962C8B-B14F-4D97-AF65-F5344CB8AC3E}">
        <p14:creationId xmlns:p14="http://schemas.microsoft.com/office/powerpoint/2010/main" val="28410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Outline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8" y="1242490"/>
            <a:ext cx="1067587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i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Introduction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Design of </a:t>
            </a:r>
            <a:r>
              <a:rPr lang="en-US" sz="2800" b="1" dirty="0" err="1" smtClean="0">
                <a:solidFill>
                  <a:srgbClr val="3C74C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 structures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Inverse design problem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Tandem </a:t>
            </a: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n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eural network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Design of 1D multilayer structures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Design of 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2D structures</a:t>
            </a:r>
            <a:endParaRPr lang="en-US" sz="2800" b="1" dirty="0">
              <a:solidFill>
                <a:srgbClr val="3C74C1"/>
              </a:solidFill>
              <a:latin typeface="Constantia" panose="02030602050306030303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33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Approaches in </a:t>
            </a:r>
            <a:r>
              <a:rPr lang="en-US" sz="2000" b="1" dirty="0" err="1" smtClean="0">
                <a:latin typeface="Constantia" panose="02030602050306030303" pitchFamily="18" charset="0"/>
              </a:rPr>
              <a:t>nanophotonic</a:t>
            </a:r>
            <a:r>
              <a:rPr lang="en-US" sz="2000" b="1" dirty="0" smtClean="0">
                <a:latin typeface="Constantia" panose="02030602050306030303" pitchFamily="18" charset="0"/>
              </a:rPr>
              <a:t> structures design: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Conventional: </a:t>
            </a:r>
            <a:r>
              <a:rPr lang="en-US" sz="2000" dirty="0" smtClean="0">
                <a:latin typeface="Constantia" panose="02030602050306030303" pitchFamily="18" charset="0"/>
              </a:rPr>
              <a:t>iteratively performed </a:t>
            </a:r>
            <a:r>
              <a:rPr lang="en-US" sz="2000" dirty="0">
                <a:latin typeface="Constantia" panose="02030602050306030303" pitchFamily="18" charset="0"/>
              </a:rPr>
              <a:t>optimization </a:t>
            </a:r>
            <a:r>
              <a:rPr lang="en-US" sz="2000" i="1" dirty="0">
                <a:latin typeface="Constantia" panose="02030602050306030303" pitchFamily="18" charset="0"/>
              </a:rPr>
              <a:t>(</a:t>
            </a:r>
            <a:r>
              <a:rPr lang="en-US" sz="2000" i="1" dirty="0" smtClean="0">
                <a:latin typeface="Constantia" panose="02030602050306030303" pitchFamily="18" charset="0"/>
              </a:rPr>
              <a:t>evolutionary algorithms</a:t>
            </a:r>
            <a:r>
              <a:rPr lang="en-US" sz="2000" i="1" dirty="0">
                <a:latin typeface="Constantia" panose="02030602050306030303" pitchFamily="18" charset="0"/>
              </a:rPr>
              <a:t>, </a:t>
            </a:r>
            <a:r>
              <a:rPr lang="en-US" sz="2000" i="1" dirty="0" smtClean="0">
                <a:latin typeface="Constantia" panose="02030602050306030303" pitchFamily="18" charset="0"/>
              </a:rPr>
              <a:t>level </a:t>
            </a:r>
            <a:r>
              <a:rPr lang="en-US" sz="2000" i="1" dirty="0">
                <a:latin typeface="Constantia" panose="02030602050306030303" pitchFamily="18" charset="0"/>
              </a:rPr>
              <a:t>set </a:t>
            </a:r>
            <a:r>
              <a:rPr lang="en-US" sz="2000" i="1" dirty="0" smtClean="0">
                <a:latin typeface="Constantia" panose="02030602050306030303" pitchFamily="18" charset="0"/>
              </a:rPr>
              <a:t>methods, </a:t>
            </a:r>
            <a:r>
              <a:rPr lang="en-US" sz="2000" i="1" dirty="0" err="1">
                <a:latin typeface="Constantia" panose="02030602050306030303" pitchFamily="18" charset="0"/>
              </a:rPr>
              <a:t>adjoint</a:t>
            </a:r>
            <a:r>
              <a:rPr lang="en-US" sz="2000" i="1" dirty="0">
                <a:latin typeface="Constantia" panose="02030602050306030303" pitchFamily="18" charset="0"/>
              </a:rPr>
              <a:t> methods, </a:t>
            </a:r>
            <a:r>
              <a:rPr lang="en-US" sz="2000" i="1" dirty="0" smtClean="0">
                <a:latin typeface="Constantia" panose="02030602050306030303" pitchFamily="18" charset="0"/>
              </a:rPr>
              <a:t>optimization </a:t>
            </a:r>
            <a:r>
              <a:rPr lang="en-US" sz="2000" i="1" dirty="0">
                <a:latin typeface="Constantia" panose="02030602050306030303" pitchFamily="18" charset="0"/>
              </a:rPr>
              <a:t>of specific geometric </a:t>
            </a:r>
            <a:r>
              <a:rPr lang="en-US" sz="2000" i="1" dirty="0" smtClean="0">
                <a:latin typeface="Constantia" panose="02030602050306030303" pitchFamily="18" charset="0"/>
              </a:rPr>
              <a:t>parameters)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 smtClean="0">
                <a:latin typeface="Constantia" panose="02030602050306030303" pitchFamily="18" charset="0"/>
              </a:rPr>
              <a:t>straightforward methods based </a:t>
            </a:r>
            <a:r>
              <a:rPr lang="en-US" dirty="0">
                <a:latin typeface="Constantia" panose="02030602050306030303" pitchFamily="18" charset="0"/>
              </a:rPr>
              <a:t>on </a:t>
            </a:r>
            <a:r>
              <a:rPr lang="en-US" dirty="0" smtClean="0">
                <a:latin typeface="Constantia" panose="02030602050306030303" pitchFamily="18" charset="0"/>
              </a:rPr>
              <a:t>electromagnetic </a:t>
            </a:r>
            <a:r>
              <a:rPr lang="en-US" dirty="0">
                <a:latin typeface="Constantia" panose="02030602050306030303" pitchFamily="18" charset="0"/>
              </a:rPr>
              <a:t>simulations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 smtClean="0">
                <a:latin typeface="Constantia" panose="02030602050306030303" pitchFamily="18" charset="0"/>
              </a:rPr>
              <a:t>computationally expensive and slow, as each design requires a large amount of simulations</a:t>
            </a:r>
          </a:p>
          <a:p>
            <a:pPr marL="457200" indent="-457200">
              <a:spcBef>
                <a:spcPts val="18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Data-driven: </a:t>
            </a:r>
            <a:r>
              <a:rPr lang="en-US" sz="2000" dirty="0" smtClean="0">
                <a:latin typeface="Constantia" panose="02030602050306030303" pitchFamily="18" charset="0"/>
              </a:rPr>
              <a:t>based on machine learning </a:t>
            </a:r>
            <a:r>
              <a:rPr lang="en-US" sz="2000" dirty="0">
                <a:latin typeface="Constantia" panose="02030602050306030303" pitchFamily="18" charset="0"/>
              </a:rPr>
              <a:t>techniques </a:t>
            </a:r>
            <a:r>
              <a:rPr lang="en-US" sz="2000" i="1" dirty="0">
                <a:latin typeface="Constantia" panose="02030602050306030303" pitchFamily="18" charset="0"/>
              </a:rPr>
              <a:t>(</a:t>
            </a:r>
            <a:r>
              <a:rPr lang="en-US" sz="2000" i="1" dirty="0" smtClean="0">
                <a:latin typeface="Constantia" panose="02030602050306030303" pitchFamily="18" charset="0"/>
              </a:rPr>
              <a:t>NNs </a:t>
            </a:r>
            <a:r>
              <a:rPr lang="en-US" sz="2000" i="1" dirty="0">
                <a:latin typeface="Constantia" panose="02030602050306030303" pitchFamily="18" charset="0"/>
              </a:rPr>
              <a:t>are trained to </a:t>
            </a:r>
            <a:r>
              <a:rPr lang="en-US" sz="2000" i="1" dirty="0" smtClean="0">
                <a:latin typeface="Constantia" panose="02030602050306030303" pitchFamily="18" charset="0"/>
              </a:rPr>
              <a:t>assist in </a:t>
            </a:r>
            <a:r>
              <a:rPr lang="en-US" sz="2000" i="1" dirty="0">
                <a:latin typeface="Constantia" panose="02030602050306030303" pitchFamily="18" charset="0"/>
              </a:rPr>
              <a:t>the design </a:t>
            </a:r>
            <a:r>
              <a:rPr lang="en-US" sz="2000" i="1" dirty="0" smtClean="0">
                <a:latin typeface="Constantia" panose="02030602050306030303" pitchFamily="18" charset="0"/>
              </a:rPr>
              <a:t>process)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a large amount of training instances </a:t>
            </a:r>
            <a:r>
              <a:rPr lang="en-US" i="1" dirty="0">
                <a:latin typeface="Constantia" panose="02030602050306030303" pitchFamily="18" charset="0"/>
              </a:rPr>
              <a:t>is </a:t>
            </a:r>
            <a:r>
              <a:rPr lang="en-US" i="1" dirty="0" smtClean="0">
                <a:latin typeface="Constantia" panose="02030602050306030303" pitchFamily="18" charset="0"/>
              </a:rPr>
              <a:t>needed, which requires </a:t>
            </a:r>
            <a:r>
              <a:rPr lang="en-US" i="1" dirty="0">
                <a:latin typeface="Constantia" panose="02030602050306030303" pitchFamily="18" charset="0"/>
              </a:rPr>
              <a:t>significant amounts </a:t>
            </a:r>
            <a:r>
              <a:rPr lang="en-US" i="1" dirty="0" smtClean="0">
                <a:latin typeface="Constantia" panose="02030602050306030303" pitchFamily="18" charset="0"/>
              </a:rPr>
              <a:t>of computational </a:t>
            </a:r>
            <a:r>
              <a:rPr lang="en-US" i="1" dirty="0">
                <a:latin typeface="Constantia" panose="02030602050306030303" pitchFamily="18" charset="0"/>
              </a:rPr>
              <a:t>resources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 smtClean="0">
                <a:latin typeface="Constantia" panose="02030602050306030303" pitchFamily="18" charset="0"/>
              </a:rPr>
              <a:t>greatly reduced </a:t>
            </a:r>
            <a:r>
              <a:rPr lang="en-US" dirty="0">
                <a:latin typeface="Constantia" panose="02030602050306030303" pitchFamily="18" charset="0"/>
              </a:rPr>
              <a:t>design </a:t>
            </a:r>
            <a:r>
              <a:rPr lang="en-US" dirty="0" smtClean="0">
                <a:latin typeface="Constantia" panose="02030602050306030303" pitchFamily="18" charset="0"/>
              </a:rPr>
              <a:t>time, as simulations are performed only once before training the NN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 smtClean="0">
                <a:latin typeface="Constantia" panose="02030602050306030303" pitchFamily="18" charset="0"/>
              </a:rPr>
              <a:t>inverse design problem can lead to bad convergence of the NN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Design 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of </a:t>
            </a:r>
            <a:r>
              <a:rPr lang="en-US" sz="4000" b="1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NNs </a:t>
            </a:r>
            <a:r>
              <a:rPr lang="en-US" sz="2000" b="1" dirty="0">
                <a:latin typeface="Constantia" panose="02030602050306030303" pitchFamily="18" charset="0"/>
              </a:rPr>
              <a:t>can be used in two different </a:t>
            </a:r>
            <a:r>
              <a:rPr lang="en-US" sz="2000" b="1" dirty="0" smtClean="0">
                <a:latin typeface="Constantia" panose="02030602050306030303" pitchFamily="18" charset="0"/>
              </a:rPr>
              <a:t>ways: 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 smtClean="0">
                <a:latin typeface="Constantia" panose="02030602050306030303" pitchFamily="18" charset="0"/>
              </a:rPr>
              <a:t>(a) </a:t>
            </a:r>
            <a:r>
              <a:rPr lang="en-US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Forward-modeling networks: </a:t>
            </a:r>
            <a:r>
              <a:rPr lang="en-US" dirty="0" smtClean="0">
                <a:latin typeface="Constantia" panose="02030602050306030303" pitchFamily="18" charset="0"/>
              </a:rPr>
              <a:t>take </a:t>
            </a:r>
            <a:r>
              <a:rPr lang="en-US" dirty="0">
                <a:latin typeface="Constantia" panose="02030602050306030303" pitchFamily="18" charset="0"/>
              </a:rPr>
              <a:t>the input </a:t>
            </a:r>
            <a:r>
              <a:rPr lang="en-US" dirty="0" smtClean="0">
                <a:latin typeface="Constantia" panose="02030602050306030303" pitchFamily="18" charset="0"/>
              </a:rPr>
              <a:t>of the </a:t>
            </a:r>
            <a:r>
              <a:rPr lang="en-US" dirty="0">
                <a:latin typeface="Constantia" panose="02030602050306030303" pitchFamily="18" charset="0"/>
              </a:rPr>
              <a:t>structural parameter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 (such </a:t>
            </a:r>
            <a:r>
              <a:rPr lang="en-US" dirty="0">
                <a:latin typeface="Constantia" panose="02030602050306030303" pitchFamily="18" charset="0"/>
              </a:rPr>
              <a:t>as the geometrical shape of </a:t>
            </a:r>
            <a:r>
              <a:rPr lang="en-US" dirty="0" smtClean="0">
                <a:latin typeface="Constantia" panose="02030602050306030303" pitchFamily="18" charset="0"/>
              </a:rPr>
              <a:t>a nanostructure</a:t>
            </a:r>
            <a:r>
              <a:rPr lang="en-US" dirty="0">
                <a:latin typeface="Constantia" panose="02030602050306030303" pitchFamily="18" charset="0"/>
              </a:rPr>
              <a:t>) and </a:t>
            </a:r>
            <a:r>
              <a:rPr lang="en-US" dirty="0" smtClean="0">
                <a:latin typeface="Constantia" panose="02030602050306030303" pitchFamily="18" charset="0"/>
              </a:rPr>
              <a:t>predict </a:t>
            </a:r>
            <a:r>
              <a:rPr lang="en-US" dirty="0">
                <a:latin typeface="Constantia" panose="02030602050306030303" pitchFamily="18" charset="0"/>
              </a:rPr>
              <a:t>the electromagnetic </a:t>
            </a:r>
            <a:r>
              <a:rPr lang="en-US" dirty="0" smtClean="0">
                <a:latin typeface="Constantia" panose="02030602050306030303" pitchFamily="18" charset="0"/>
              </a:rPr>
              <a:t>response </a:t>
            </a:r>
            <a:r>
              <a:rPr lang="en-US" i="1" dirty="0" smtClean="0">
                <a:latin typeface="Constantia" panose="02030602050306030303" pitchFamily="18" charset="0"/>
              </a:rPr>
              <a:t>R</a:t>
            </a:r>
            <a:r>
              <a:rPr lang="en-US" dirty="0" smtClean="0">
                <a:latin typeface="Constantia" panose="02030602050306030303" pitchFamily="18" charset="0"/>
              </a:rPr>
              <a:t> of the device.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 smtClean="0">
                <a:latin typeface="Constantia" panose="02030602050306030303" pitchFamily="18" charset="0"/>
              </a:rPr>
              <a:t>(b) </a:t>
            </a:r>
            <a:r>
              <a:rPr lang="en-US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Inverse-design networks: </a:t>
            </a:r>
            <a:r>
              <a:rPr lang="en-US" dirty="0" smtClean="0">
                <a:latin typeface="Constantia" panose="02030602050306030303" pitchFamily="18" charset="0"/>
              </a:rPr>
              <a:t>take </a:t>
            </a:r>
            <a:r>
              <a:rPr lang="en-US" dirty="0">
                <a:latin typeface="Constantia" panose="02030602050306030303" pitchFamily="18" charset="0"/>
              </a:rPr>
              <a:t>the EM response </a:t>
            </a:r>
            <a:r>
              <a:rPr lang="en-US" i="1" dirty="0" smtClean="0">
                <a:latin typeface="Constantia" panose="02030602050306030303" pitchFamily="18" charset="0"/>
              </a:rPr>
              <a:t>R </a:t>
            </a:r>
            <a:r>
              <a:rPr lang="en-US" dirty="0" smtClean="0">
                <a:latin typeface="Constantia" panose="02030602050306030303" pitchFamily="18" charset="0"/>
              </a:rPr>
              <a:t>as the input </a:t>
            </a:r>
            <a:r>
              <a:rPr lang="en-US" dirty="0">
                <a:latin typeface="Constantia" panose="02030602050306030303" pitchFamily="18" charset="0"/>
              </a:rPr>
              <a:t>and directly output the </a:t>
            </a:r>
            <a:r>
              <a:rPr lang="en-US" dirty="0" smtClean="0">
                <a:latin typeface="Constantia" panose="02030602050306030303" pitchFamily="18" charset="0"/>
              </a:rPr>
              <a:t>structure</a:t>
            </a:r>
            <a:r>
              <a:rPr lang="ru-RU" dirty="0" smtClean="0">
                <a:latin typeface="Constantia" panose="02030602050306030303" pitchFamily="18" charset="0"/>
              </a:rPr>
              <a:t>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Design 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of </a:t>
            </a:r>
            <a:r>
              <a:rPr lang="en-US" sz="4000" b="1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65" y="3061982"/>
            <a:ext cx="7715098" cy="32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Design: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goal is to generate a target transmission </a:t>
            </a:r>
            <a:r>
              <a:rPr lang="en-US" dirty="0" smtClean="0">
                <a:latin typeface="Constantia" panose="02030602050306030303" pitchFamily="18" charset="0"/>
              </a:rPr>
              <a:t>spectrum using a multilayer </a:t>
            </a:r>
            <a:r>
              <a:rPr lang="en-US" dirty="0">
                <a:latin typeface="Constantia" panose="02030602050306030303" pitchFamily="18" charset="0"/>
              </a:rPr>
              <a:t>film </a:t>
            </a:r>
            <a:r>
              <a:rPr lang="en-US" dirty="0" smtClean="0">
                <a:latin typeface="Constantia" panose="02030602050306030303" pitchFamily="18" charset="0"/>
              </a:rPr>
              <a:t>consisting </a:t>
            </a:r>
            <a:r>
              <a:rPr lang="en-US" dirty="0">
                <a:latin typeface="Constantia" panose="02030602050306030303" pitchFamily="18" charset="0"/>
              </a:rPr>
              <a:t>of alternating layers of </a:t>
            </a:r>
            <a:r>
              <a:rPr lang="en-US" dirty="0" smtClean="0">
                <a:latin typeface="Constantia" panose="02030602050306030303" pitchFamily="18" charset="0"/>
              </a:rPr>
              <a:t>SiO2 and Si3 N4.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</a:t>
            </a:r>
            <a:r>
              <a:rPr lang="en-US" dirty="0" smtClean="0">
                <a:latin typeface="Constantia" panose="02030602050306030303" pitchFamily="18" charset="0"/>
              </a:rPr>
              <a:t>he </a:t>
            </a:r>
            <a:r>
              <a:rPr lang="en-US" dirty="0">
                <a:latin typeface="Constantia" panose="02030602050306030303" pitchFamily="18" charset="0"/>
              </a:rPr>
              <a:t>design space is the </a:t>
            </a:r>
            <a:r>
              <a:rPr lang="en-US" dirty="0" smtClean="0">
                <a:latin typeface="Constantia" panose="02030602050306030303" pitchFamily="18" charset="0"/>
              </a:rPr>
              <a:t>thickness </a:t>
            </a:r>
            <a:r>
              <a:rPr lang="en-US" dirty="0">
                <a:latin typeface="Constantia" panose="02030602050306030303" pitchFamily="18" charset="0"/>
              </a:rPr>
              <a:t>of each layer.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79" y="2873279"/>
            <a:ext cx="8111248" cy="36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Inverse Design Problem: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</a:t>
            </a:r>
            <a:r>
              <a:rPr lang="en-US" dirty="0">
                <a:latin typeface="Constantia" panose="02030602050306030303" pitchFamily="18" charset="0"/>
              </a:rPr>
              <a:t>same EM response </a:t>
            </a:r>
            <a:r>
              <a:rPr lang="en-US" i="1" dirty="0" smtClean="0">
                <a:latin typeface="Constantia" panose="02030602050306030303" pitchFamily="18" charset="0"/>
              </a:rPr>
              <a:t>R </a:t>
            </a:r>
            <a:r>
              <a:rPr lang="en-US" dirty="0">
                <a:latin typeface="Constantia" panose="02030602050306030303" pitchFamily="18" charset="0"/>
              </a:rPr>
              <a:t>can be </a:t>
            </a:r>
            <a:r>
              <a:rPr lang="en-US" dirty="0" smtClean="0">
                <a:latin typeface="Constantia" panose="02030602050306030303" pitchFamily="18" charset="0"/>
              </a:rPr>
              <a:t>created by </a:t>
            </a:r>
            <a:r>
              <a:rPr lang="en-US" dirty="0">
                <a:latin typeface="Constantia" panose="02030602050306030303" pitchFamily="18" charset="0"/>
              </a:rPr>
              <a:t>many different designs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. This </a:t>
            </a:r>
            <a:r>
              <a:rPr lang="en-US" dirty="0" err="1">
                <a:latin typeface="Constantia" panose="02030602050306030303" pitchFamily="18" charset="0"/>
              </a:rPr>
              <a:t>nonunique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response-to-design </a:t>
            </a:r>
            <a:r>
              <a:rPr lang="en-US" dirty="0">
                <a:latin typeface="Constantia" panose="02030602050306030303" pitchFamily="18" charset="0"/>
              </a:rPr>
              <a:t>mapping creates conflicting training instances, such </a:t>
            </a:r>
            <a:r>
              <a:rPr lang="en-US" dirty="0" smtClean="0">
                <a:latin typeface="Constantia" panose="02030602050306030303" pitchFamily="18" charset="0"/>
              </a:rPr>
              <a:t>as (</a:t>
            </a:r>
            <a:r>
              <a:rPr lang="en-US" i="1" dirty="0" smtClean="0">
                <a:latin typeface="Constantia" panose="02030602050306030303" pitchFamily="18" charset="0"/>
              </a:rPr>
              <a:t>R</a:t>
            </a:r>
            <a:r>
              <a:rPr lang="en-US" dirty="0" smtClean="0">
                <a:latin typeface="Constantia" panose="02030602050306030303" pitchFamily="18" charset="0"/>
              </a:rPr>
              <a:t>,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i="1" baseline="30000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) </a:t>
            </a:r>
            <a:r>
              <a:rPr lang="en-US" dirty="0">
                <a:latin typeface="Constantia" panose="02030602050306030303" pitchFamily="18" charset="0"/>
              </a:rPr>
              <a:t>and </a:t>
            </a:r>
            <a:r>
              <a:rPr lang="en-US" dirty="0" smtClean="0"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latin typeface="Constantia" panose="02030602050306030303" pitchFamily="18" charset="0"/>
              </a:rPr>
              <a:t>R</a:t>
            </a:r>
            <a:r>
              <a:rPr lang="en-US" dirty="0" smtClean="0">
                <a:latin typeface="Constantia" panose="02030602050306030303" pitchFamily="18" charset="0"/>
              </a:rPr>
              <a:t>,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i="1" baseline="30000" dirty="0" smtClean="0">
                <a:latin typeface="Constantia" panose="02030602050306030303" pitchFamily="18" charset="0"/>
              </a:rPr>
              <a:t>B</a:t>
            </a:r>
            <a:r>
              <a:rPr lang="en-US" dirty="0" smtClean="0">
                <a:latin typeface="Constantia" panose="02030602050306030303" pitchFamily="18" charset="0"/>
              </a:rPr>
              <a:t>).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When </a:t>
            </a:r>
            <a:r>
              <a:rPr lang="en-US" dirty="0">
                <a:latin typeface="Constantia" panose="02030602050306030303" pitchFamily="18" charset="0"/>
              </a:rPr>
              <a:t>such conflicting instances </a:t>
            </a:r>
            <a:r>
              <a:rPr lang="en-US" dirty="0" smtClean="0">
                <a:latin typeface="Constantia" panose="02030602050306030303" pitchFamily="18" charset="0"/>
              </a:rPr>
              <a:t>with the </a:t>
            </a:r>
            <a:r>
              <a:rPr lang="en-US" dirty="0">
                <a:latin typeface="Constantia" panose="02030602050306030303" pitchFamily="18" charset="0"/>
              </a:rPr>
              <a:t>same input but different output labels exist in the </a:t>
            </a:r>
            <a:r>
              <a:rPr lang="en-US" dirty="0" smtClean="0">
                <a:latin typeface="Constantia" panose="02030602050306030303" pitchFamily="18" charset="0"/>
              </a:rPr>
              <a:t>training data </a:t>
            </a:r>
            <a:r>
              <a:rPr lang="en-US" dirty="0">
                <a:latin typeface="Constantia" panose="02030602050306030303" pitchFamily="18" charset="0"/>
              </a:rPr>
              <a:t>set, the neural network would be hard to converge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48" y="3120414"/>
            <a:ext cx="8111248" cy="36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41230" cy="2339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Example of an inverse-design network training: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Training is done by minimizing a cost </a:t>
                </a:r>
                <a:r>
                  <a:rPr lang="en-US" dirty="0" smtClean="0">
                    <a:latin typeface="Constantia" panose="02030602050306030303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dirty="0">
                    <a:latin typeface="Constantia" panose="0203060205030603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is </a:t>
                </a:r>
                <a:r>
                  <a:rPr lang="en-US" dirty="0">
                    <a:latin typeface="Constantia" panose="02030602050306030303" pitchFamily="18" charset="0"/>
                  </a:rPr>
                  <a:t>the layer </a:t>
                </a:r>
                <a:r>
                  <a:rPr lang="en-US" dirty="0" smtClean="0">
                    <a:latin typeface="Constantia" panose="02030602050306030303" pitchFamily="18" charset="0"/>
                  </a:rPr>
                  <a:t>thickness designed </a:t>
                </a:r>
                <a:r>
                  <a:rPr lang="en-US" dirty="0">
                    <a:latin typeface="Constantia" panose="02030602050306030303" pitchFamily="18" charset="0"/>
                  </a:rPr>
                  <a:t>by the neural network given the input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R</a:t>
                </a:r>
                <a:r>
                  <a:rPr lang="en-US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dirty="0">
                    <a:latin typeface="Constantia" panose="02030602050306030303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is </a:t>
                </a:r>
                <a:r>
                  <a:rPr lang="en-US" dirty="0" smtClean="0">
                    <a:latin typeface="Constantia" panose="02030602050306030303" pitchFamily="18" charset="0"/>
                  </a:rPr>
                  <a:t>the ground </a:t>
                </a:r>
                <a:r>
                  <a:rPr lang="en-US" dirty="0">
                    <a:latin typeface="Constantia" panose="02030602050306030303" pitchFamily="18" charset="0"/>
                  </a:rPr>
                  <a:t>truth of the layer thickness</a:t>
                </a:r>
                <a:r>
                  <a:rPr lang="en-US" dirty="0" smtClean="0">
                    <a:latin typeface="Constantia" panose="02030602050306030303" pitchFamily="18" charset="0"/>
                  </a:rPr>
                  <a:t>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The fully-connected NN had 4 layers with number of weights </a:t>
                </a:r>
                <a:r>
                  <a:rPr lang="en-US" dirty="0">
                    <a:latin typeface="Constantia" panose="02030602050306030303" pitchFamily="18" charset="0"/>
                  </a:rPr>
                  <a:t>200−500</a:t>
                </a:r>
                <a:r>
                  <a:rPr lang="en-US" dirty="0" smtClean="0">
                    <a:latin typeface="Constantia" panose="02030602050306030303" pitchFamily="18" charset="0"/>
                  </a:rPr>
                  <a:t>−200</a:t>
                </a:r>
                <a:r>
                  <a:rPr lang="en-US" dirty="0">
                    <a:latin typeface="Constantia" panose="02030602050306030303" pitchFamily="18" charset="0"/>
                  </a:rPr>
                  <a:t>−</a:t>
                </a:r>
                <a:r>
                  <a:rPr lang="en-US" dirty="0" smtClean="0">
                    <a:latin typeface="Constantia" panose="02030602050306030303" pitchFamily="18" charset="0"/>
                  </a:rPr>
                  <a:t>20.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latin typeface="Constantia" panose="02030602050306030303" pitchFamily="18" charset="0"/>
                  </a:rPr>
                  <a:t>Training set: </a:t>
                </a:r>
                <a:r>
                  <a:rPr lang="en-US" i="1" dirty="0">
                    <a:latin typeface="Constantia" panose="02030602050306030303" pitchFamily="18" charset="0"/>
                  </a:rPr>
                  <a:t>500 000 instances,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test set: 50000 instances.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339808"/>
              </a:xfrm>
              <a:prstGeom prst="rect">
                <a:avLst/>
              </a:prstGeom>
              <a:blipFill rotWithShape="0">
                <a:blip r:embed="rId3"/>
                <a:stretch>
                  <a:fillRect l="-562" t="-1567" b="-2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658721" y="3398358"/>
            <a:ext cx="8874557" cy="3986863"/>
            <a:chOff x="1658721" y="3398358"/>
            <a:chExt cx="8874557" cy="398686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8721" y="3894562"/>
              <a:ext cx="8874557" cy="3490659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7886013" y="3398358"/>
              <a:ext cx="22053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nstantia" panose="02030602050306030303" pitchFamily="18" charset="0"/>
                </a:rPr>
                <a:t>N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onunique</a:t>
              </a:r>
              <a:r>
                <a:rPr lang="ru-RU" sz="1400" dirty="0" smtClean="0">
                  <a:latin typeface="Constantia" panose="02030602050306030303" pitchFamily="18" charset="0"/>
                </a:rPr>
                <a:t> 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instances</a:t>
              </a:r>
              <a:r>
                <a:rPr lang="en-US" sz="1400" dirty="0" smtClean="0">
                  <a:latin typeface="Constantia" panose="02030602050306030303" pitchFamily="18" charset="0"/>
                </a:rPr>
                <a:t> are eliminated (filtered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154615" y="3398358"/>
              <a:ext cx="21017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N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onunique</a:t>
              </a:r>
              <a:r>
                <a:rPr lang="ru-RU" sz="1400" dirty="0" smtClean="0">
                  <a:latin typeface="Constantia" panose="02030602050306030303" pitchFamily="18" charset="0"/>
                </a:rPr>
                <a:t> 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instances</a:t>
              </a:r>
              <a:r>
                <a:rPr lang="en-US" sz="1400" dirty="0" smtClean="0">
                  <a:latin typeface="Constantia" panose="02030602050306030303" pitchFamily="18" charset="0"/>
                </a:rPr>
                <a:t> are present (unfiltered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0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Possible solution (ineffective):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Divide the training </a:t>
                </a:r>
                <a:r>
                  <a:rPr lang="en-US" dirty="0">
                    <a:latin typeface="Constantia" panose="02030602050306030303" pitchFamily="18" charset="0"/>
                  </a:rPr>
                  <a:t>data set into distinct groups, so that within each </a:t>
                </a:r>
                <a:r>
                  <a:rPr lang="en-US" dirty="0" smtClean="0">
                    <a:latin typeface="Constantia" panose="02030602050306030303" pitchFamily="18" charset="0"/>
                  </a:rPr>
                  <a:t>group there </a:t>
                </a:r>
                <a:r>
                  <a:rPr lang="en-US" dirty="0">
                    <a:latin typeface="Constantia" panose="02030602050306030303" pitchFamily="18" charset="0"/>
                  </a:rPr>
                  <a:t>is unique design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D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>
                    <a:latin typeface="Constantia" panose="02030602050306030303" pitchFamily="18" charset="0"/>
                  </a:rPr>
                  <a:t>corresponding to each response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R.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However, </a:t>
                </a:r>
                <a:r>
                  <a:rPr lang="en-US" dirty="0">
                    <a:latin typeface="Constantia" panose="02030602050306030303" pitchFamily="18" charset="0"/>
                  </a:rPr>
                  <a:t>there </a:t>
                </a:r>
                <a:r>
                  <a:rPr lang="en-US" dirty="0" smtClean="0">
                    <a:latin typeface="Constantia" panose="02030602050306030303" pitchFamily="18" charset="0"/>
                  </a:rPr>
                  <a:t>may be implicit conflicting instances in the dataset. </a:t>
                </a:r>
                <a:br>
                  <a:rPr lang="en-US" dirty="0" smtClean="0">
                    <a:latin typeface="Constantia" panose="02030602050306030303" pitchFamily="18" charset="0"/>
                  </a:rPr>
                </a:br>
                <a:r>
                  <a:rPr lang="en-US" dirty="0" smtClean="0">
                    <a:latin typeface="Constantia" panose="02030602050306030303" pitchFamily="18" charset="0"/>
                  </a:rPr>
                  <a:t>For example,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be self-consistent datasets generated using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that satisfy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are combined to generate a new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, the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is not self-consistent.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blipFill rotWithShape="0">
                <a:blip r:embed="rId3"/>
                <a:stretch>
                  <a:fillRect l="-571" t="-1425" b="-3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34" y="3665349"/>
            <a:ext cx="7850531" cy="36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Use a </a:t>
            </a:r>
            <a:r>
              <a:rPr lang="en-US" dirty="0">
                <a:latin typeface="Constantia" panose="02030602050306030303" pitchFamily="18" charset="0"/>
              </a:rPr>
              <a:t>tandem </a:t>
            </a:r>
            <a:r>
              <a:rPr lang="en-US" dirty="0" smtClean="0">
                <a:latin typeface="Constantia" panose="02030602050306030303" pitchFamily="18" charset="0"/>
              </a:rPr>
              <a:t>network. By cascading </a:t>
            </a:r>
            <a:r>
              <a:rPr lang="en-US" dirty="0">
                <a:latin typeface="Constantia" panose="02030602050306030303" pitchFamily="18" charset="0"/>
              </a:rPr>
              <a:t>an inverse-design network with a </a:t>
            </a:r>
            <a:r>
              <a:rPr lang="en-US" dirty="0" smtClean="0">
                <a:latin typeface="Constantia" panose="02030602050306030303" pitchFamily="18" charset="0"/>
              </a:rPr>
              <a:t>forward-modeling network</a:t>
            </a:r>
            <a:r>
              <a:rPr lang="en-US" dirty="0">
                <a:latin typeface="Constantia" panose="02030602050306030303" pitchFamily="18" charset="0"/>
              </a:rPr>
              <a:t>, the tandem network can be trained effectively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 desired response 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 is taken as the input. The output by the intermediate layer </a:t>
            </a:r>
            <a:r>
              <a:rPr lang="en-US" i="1" dirty="0">
                <a:latin typeface="Constantia" panose="02030602050306030303" pitchFamily="18" charset="0"/>
              </a:rPr>
              <a:t>M</a:t>
            </a:r>
            <a:r>
              <a:rPr lang="en-US" dirty="0">
                <a:latin typeface="Constantia" panose="02030602050306030303" pitchFamily="18" charset="0"/>
              </a:rPr>
              <a:t> is the designed </a:t>
            </a:r>
            <a:r>
              <a:rPr lang="en-US" dirty="0" smtClean="0">
                <a:latin typeface="Constantia" panose="02030602050306030303" pitchFamily="18" charset="0"/>
              </a:rPr>
              <a:t>structure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. </a:t>
            </a:r>
            <a:r>
              <a:rPr lang="en-US" dirty="0">
                <a:latin typeface="Constantia" panose="02030602050306030303" pitchFamily="18" charset="0"/>
              </a:rPr>
              <a:t>The output of the tandem network is the response calculated from the designed structure.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forward modeling network is trained in advance. </a:t>
            </a:r>
            <a:r>
              <a:rPr lang="en-US" dirty="0" smtClean="0">
                <a:latin typeface="Constantia" panose="02030602050306030303" pitchFamily="18" charset="0"/>
              </a:rPr>
              <a:t>Then</a:t>
            </a:r>
            <a:r>
              <a:rPr lang="en-US" dirty="0">
                <a:latin typeface="Constantia" panose="02030602050306030303" pitchFamily="18" charset="0"/>
              </a:rPr>
              <a:t>, the weights in the </a:t>
            </a:r>
            <a:r>
              <a:rPr lang="en-US" dirty="0" err="1">
                <a:latin typeface="Constantia" panose="02030602050306030303" pitchFamily="18" charset="0"/>
              </a:rPr>
              <a:t>pretrained</a:t>
            </a:r>
            <a:r>
              <a:rPr lang="en-US" dirty="0">
                <a:latin typeface="Constantia" panose="02030602050306030303" pitchFamily="18" charset="0"/>
              </a:rPr>
              <a:t> forward modeling network are fixed and the weights in the inverse network are adjusted to reduce the cost.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64" y="381077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1066</Words>
  <Application>Microsoft Office PowerPoint</Application>
  <PresentationFormat>Широкоэкранный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Constantia</vt:lpstr>
      <vt:lpstr>Тема Office</vt:lpstr>
      <vt:lpstr>Презентация PowerPoint</vt:lpstr>
      <vt:lpstr>Outline</vt:lpstr>
      <vt:lpstr>Design of Nanophotonic Structures</vt:lpstr>
      <vt:lpstr>Design of Nanophotonic Structures</vt:lpstr>
      <vt:lpstr>Design of Nanophotonic Structures</vt:lpstr>
      <vt:lpstr>Inverse Design Problem</vt:lpstr>
      <vt:lpstr>Inverse Design Problem</vt:lpstr>
      <vt:lpstr>Inverse Design Problem</vt:lpstr>
      <vt:lpstr>Inverse Design Problem</vt:lpstr>
      <vt:lpstr>Tandem Neural Network</vt:lpstr>
      <vt:lpstr>Tandem Neural Network</vt:lpstr>
      <vt:lpstr>Tandem Neural Network</vt:lpstr>
      <vt:lpstr>Design of 1D Multilayer Structures</vt:lpstr>
      <vt:lpstr>Design of 2D Structures</vt:lpstr>
      <vt:lpstr>Design of 2D Structures</vt:lpstr>
      <vt:lpstr>Design of 2D Structures</vt:lpstr>
      <vt:lpstr>Conclusion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User-PC</dc:creator>
  <cp:lastModifiedBy>User-PC</cp:lastModifiedBy>
  <cp:revision>669</cp:revision>
  <dcterms:created xsi:type="dcterms:W3CDTF">2018-05-11T16:14:36Z</dcterms:created>
  <dcterms:modified xsi:type="dcterms:W3CDTF">2021-02-13T15:40:27Z</dcterms:modified>
</cp:coreProperties>
</file>