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76" autoAdjust="0"/>
    <p:restoredTop sz="94660"/>
  </p:normalViewPr>
  <p:slideViewPr>
    <p:cSldViewPr snapToGrid="0">
      <p:cViewPr varScale="1">
        <p:scale>
          <a:sx n="86" d="100"/>
          <a:sy n="86" d="100"/>
        </p:scale>
        <p:origin x="108"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10/7/2020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10/7/2020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theguardian.com/politics/2013/apr/18/uncovered-error-george-osborne-austerity" TargetMode="External"/><Relationship Id="rId2" Type="http://schemas.openxmlformats.org/officeDocument/2006/relationships/hyperlink" Target="https://www.teampay.co/insights/biggest-excel-mistakes-of-all-tim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cottishCovidResponse/simple_network_sim/blob/master/doc/notebooks/Inference%20-%20ABC%20SMC.ipynb" TargetMode="External"/><Relationship Id="rId2" Type="http://schemas.openxmlformats.org/officeDocument/2006/relationships/hyperlink" Target="https://github.com/cantaro86/Financial-Models-Numerical-Methods"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43612-DC7D-444B-B1A8-4C57CA3D5096}"/>
              </a:ext>
            </a:extLst>
          </p:cNvPr>
          <p:cNvSpPr>
            <a:spLocks noGrp="1"/>
          </p:cNvSpPr>
          <p:nvPr>
            <p:ph type="ctrTitle"/>
          </p:nvPr>
        </p:nvSpPr>
        <p:spPr/>
        <p:txBody>
          <a:bodyPr>
            <a:normAutofit/>
          </a:bodyPr>
          <a:lstStyle/>
          <a:p>
            <a:r>
              <a:rPr lang="en-US" b="1" i="0" dirty="0">
                <a:solidFill>
                  <a:srgbClr val="6690B9"/>
                </a:solidFill>
                <a:effectLst/>
                <a:latin typeface="Montserrat"/>
              </a:rPr>
              <a:t>(Mis)uses of notebooks as production tools in the financial industry</a:t>
            </a:r>
            <a:endParaRPr lang="en-GB" dirty="0"/>
          </a:p>
        </p:txBody>
      </p:sp>
      <p:sp>
        <p:nvSpPr>
          <p:cNvPr id="3" name="Subtitle 2">
            <a:extLst>
              <a:ext uri="{FF2B5EF4-FFF2-40B4-BE49-F238E27FC236}">
                <a16:creationId xmlns:a16="http://schemas.microsoft.com/office/drawing/2014/main" id="{FEB82420-E5F6-4A4B-8BEB-91958DD63C57}"/>
              </a:ext>
            </a:extLst>
          </p:cNvPr>
          <p:cNvSpPr>
            <a:spLocks noGrp="1"/>
          </p:cNvSpPr>
          <p:nvPr>
            <p:ph type="subTitle" idx="1"/>
          </p:nvPr>
        </p:nvSpPr>
        <p:spPr/>
        <p:txBody>
          <a:bodyPr/>
          <a:lstStyle/>
          <a:p>
            <a:r>
              <a:rPr lang="en-US" dirty="0" err="1"/>
              <a:t>Fedor</a:t>
            </a:r>
            <a:r>
              <a:rPr lang="en-US" dirty="0"/>
              <a:t> </a:t>
            </a:r>
            <a:r>
              <a:rPr lang="en-US" dirty="0" err="1"/>
              <a:t>Gorokhovik</a:t>
            </a:r>
            <a:r>
              <a:rPr lang="en-US" dirty="0"/>
              <a:t>, AHL (Man Group)</a:t>
            </a:r>
            <a:endParaRPr lang="en-GB" dirty="0"/>
          </a:p>
        </p:txBody>
      </p:sp>
    </p:spTree>
    <p:extLst>
      <p:ext uri="{BB962C8B-B14F-4D97-AF65-F5344CB8AC3E}">
        <p14:creationId xmlns:p14="http://schemas.microsoft.com/office/powerpoint/2010/main" val="1801001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A1E88-ACAB-4A6D-BCE6-62F9D4056951}"/>
              </a:ext>
            </a:extLst>
          </p:cNvPr>
          <p:cNvSpPr>
            <a:spLocks noGrp="1"/>
          </p:cNvSpPr>
          <p:nvPr>
            <p:ph type="title"/>
          </p:nvPr>
        </p:nvSpPr>
        <p:spPr/>
        <p:txBody>
          <a:bodyPr anchor="ctr"/>
          <a:lstStyle/>
          <a:p>
            <a:r>
              <a:rPr lang="en-US" dirty="0"/>
              <a:t>Evolution of technology in finance</a:t>
            </a:r>
            <a:endParaRPr lang="en-GB" dirty="0"/>
          </a:p>
        </p:txBody>
      </p:sp>
      <p:pic>
        <p:nvPicPr>
          <p:cNvPr id="5" name="Picture 2" descr="The Old American Stock Exchange's Trading Floor to Finally Shut - Bloomberg">
            <a:extLst>
              <a:ext uri="{FF2B5EF4-FFF2-40B4-BE49-F238E27FC236}">
                <a16:creationId xmlns:a16="http://schemas.microsoft.com/office/drawing/2014/main" id="{2F5FFBB3-9139-4999-B755-C90692B701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50" y="1967110"/>
            <a:ext cx="3178264" cy="20404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28C4F29-C2D9-4D0F-A8E0-A43A95549FCA}"/>
              </a:ext>
            </a:extLst>
          </p:cNvPr>
          <p:cNvPicPr>
            <a:picLocks noChangeAspect="1"/>
          </p:cNvPicPr>
          <p:nvPr/>
        </p:nvPicPr>
        <p:blipFill>
          <a:blip r:embed="rId3"/>
          <a:stretch>
            <a:fillRect/>
          </a:stretch>
        </p:blipFill>
        <p:spPr>
          <a:xfrm>
            <a:off x="8039749" y="1929341"/>
            <a:ext cx="3690336" cy="2174725"/>
          </a:xfrm>
          <a:prstGeom prst="rect">
            <a:avLst/>
          </a:prstGeom>
        </p:spPr>
      </p:pic>
      <p:pic>
        <p:nvPicPr>
          <p:cNvPr id="9" name="Picture 8">
            <a:extLst>
              <a:ext uri="{FF2B5EF4-FFF2-40B4-BE49-F238E27FC236}">
                <a16:creationId xmlns:a16="http://schemas.microsoft.com/office/drawing/2014/main" id="{D4BE6420-9054-4DFC-8152-4CC0381B9146}"/>
              </a:ext>
            </a:extLst>
          </p:cNvPr>
          <p:cNvPicPr>
            <a:picLocks noChangeAspect="1"/>
          </p:cNvPicPr>
          <p:nvPr/>
        </p:nvPicPr>
        <p:blipFill>
          <a:blip r:embed="rId4"/>
          <a:stretch>
            <a:fillRect/>
          </a:stretch>
        </p:blipFill>
        <p:spPr>
          <a:xfrm>
            <a:off x="3790237" y="4104067"/>
            <a:ext cx="3965230" cy="2425640"/>
          </a:xfrm>
          <a:prstGeom prst="rect">
            <a:avLst/>
          </a:prstGeom>
        </p:spPr>
      </p:pic>
      <p:sp>
        <p:nvSpPr>
          <p:cNvPr id="10" name="Arrow: Right 9">
            <a:extLst>
              <a:ext uri="{FF2B5EF4-FFF2-40B4-BE49-F238E27FC236}">
                <a16:creationId xmlns:a16="http://schemas.microsoft.com/office/drawing/2014/main" id="{50BFB6E2-1306-4B94-AB00-93F957510ACD}"/>
              </a:ext>
            </a:extLst>
          </p:cNvPr>
          <p:cNvSpPr/>
          <p:nvPr/>
        </p:nvSpPr>
        <p:spPr>
          <a:xfrm>
            <a:off x="4289778" y="2731911"/>
            <a:ext cx="2935111" cy="3273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7BC64D45-C10F-424C-9031-F6FD61F528A9}"/>
              </a:ext>
            </a:extLst>
          </p:cNvPr>
          <p:cNvSpPr/>
          <p:nvPr/>
        </p:nvSpPr>
        <p:spPr>
          <a:xfrm rot="2972524">
            <a:off x="9098843" y="4441999"/>
            <a:ext cx="304800" cy="17497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18755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E7A694-6895-4589-8108-8A3A3272949E}"/>
              </a:ext>
            </a:extLst>
          </p:cNvPr>
          <p:cNvPicPr>
            <a:picLocks noGrp="1" noChangeAspect="1"/>
          </p:cNvPicPr>
          <p:nvPr>
            <p:ph idx="1"/>
          </p:nvPr>
        </p:nvPicPr>
        <p:blipFill>
          <a:blip r:embed="rId2"/>
          <a:stretch>
            <a:fillRect/>
          </a:stretch>
        </p:blipFill>
        <p:spPr>
          <a:xfrm>
            <a:off x="3060877" y="2921265"/>
            <a:ext cx="5552546" cy="2058054"/>
          </a:xfrm>
        </p:spPr>
      </p:pic>
      <p:sp>
        <p:nvSpPr>
          <p:cNvPr id="11" name="Title 1">
            <a:extLst>
              <a:ext uri="{FF2B5EF4-FFF2-40B4-BE49-F238E27FC236}">
                <a16:creationId xmlns:a16="http://schemas.microsoft.com/office/drawing/2014/main" id="{C59476FE-97D3-4334-92BE-46FAC553F61D}"/>
              </a:ext>
            </a:extLst>
          </p:cNvPr>
          <p:cNvSpPr>
            <a:spLocks noGrp="1"/>
          </p:cNvSpPr>
          <p:nvPr>
            <p:ph type="title"/>
          </p:nvPr>
        </p:nvSpPr>
        <p:spPr>
          <a:xfrm>
            <a:off x="581192" y="702156"/>
            <a:ext cx="11029616" cy="1013800"/>
          </a:xfrm>
        </p:spPr>
        <p:txBody>
          <a:bodyPr anchor="ctr"/>
          <a:lstStyle/>
          <a:p>
            <a:r>
              <a:rPr lang="en-US" dirty="0"/>
              <a:t>Tabular data (Time series) with easy arithmetic</a:t>
            </a:r>
            <a:endParaRPr lang="en-GB" dirty="0"/>
          </a:p>
        </p:txBody>
      </p:sp>
      <p:sp>
        <p:nvSpPr>
          <p:cNvPr id="10" name="TextBox 9">
            <a:extLst>
              <a:ext uri="{FF2B5EF4-FFF2-40B4-BE49-F238E27FC236}">
                <a16:creationId xmlns:a16="http://schemas.microsoft.com/office/drawing/2014/main" id="{E2A3BAF0-06BD-40AD-A865-A2EEA6B13E28}"/>
              </a:ext>
            </a:extLst>
          </p:cNvPr>
          <p:cNvSpPr txBox="1"/>
          <p:nvPr/>
        </p:nvSpPr>
        <p:spPr>
          <a:xfrm>
            <a:off x="351542" y="1890507"/>
            <a:ext cx="2709335" cy="4555093"/>
          </a:xfrm>
          <a:prstGeom prst="rect">
            <a:avLst/>
          </a:prstGeom>
          <a:noFill/>
        </p:spPr>
        <p:txBody>
          <a:bodyPr wrap="square" rtlCol="0">
            <a:spAutoFit/>
          </a:bodyPr>
          <a:lstStyle/>
          <a:p>
            <a:r>
              <a:rPr lang="en-US" sz="1600" b="1" u="sng" dirty="0"/>
              <a:t>Excel</a:t>
            </a:r>
          </a:p>
          <a:p>
            <a:r>
              <a:rPr lang="en-US" sz="1600" dirty="0"/>
              <a:t>Good:</a:t>
            </a:r>
          </a:p>
          <a:p>
            <a:pPr marL="285750" indent="-285750">
              <a:buFont typeface="Arial" panose="020B0604020202020204" pitchFamily="34" charset="0"/>
              <a:buChar char="•"/>
            </a:pPr>
            <a:r>
              <a:rPr lang="en-US" sz="1600" dirty="0"/>
              <a:t>Intuitive &amp; easy</a:t>
            </a:r>
          </a:p>
          <a:p>
            <a:pPr marL="285750" indent="-285750">
              <a:buFont typeface="Arial" panose="020B0604020202020204" pitchFamily="34" charset="0"/>
              <a:buChar char="•"/>
            </a:pPr>
            <a:r>
              <a:rPr lang="en-GB" sz="1600" dirty="0"/>
              <a:t>Can do advanced stuff</a:t>
            </a:r>
          </a:p>
          <a:p>
            <a:pPr marL="285750" indent="-285750">
              <a:buFont typeface="Arial" panose="020B0604020202020204" pitchFamily="34" charset="0"/>
              <a:buChar char="•"/>
            </a:pPr>
            <a:r>
              <a:rPr lang="en-GB" sz="1600" dirty="0"/>
              <a:t>Easy to automate</a:t>
            </a:r>
          </a:p>
          <a:p>
            <a:pPr marL="285750" indent="-285750">
              <a:buFont typeface="Arial" panose="020B0604020202020204" pitchFamily="34" charset="0"/>
              <a:buChar char="•"/>
            </a:pPr>
            <a:r>
              <a:rPr lang="en-GB" sz="1600" dirty="0"/>
              <a:t>Reproducible</a:t>
            </a:r>
          </a:p>
          <a:p>
            <a:pPr marL="285750" indent="-285750">
              <a:buFont typeface="Arial" panose="020B0604020202020204" pitchFamily="34" charset="0"/>
              <a:buChar char="•"/>
            </a:pPr>
            <a:r>
              <a:rPr lang="en-GB" sz="1600" dirty="0"/>
              <a:t>Graphs</a:t>
            </a:r>
          </a:p>
          <a:p>
            <a:pPr marL="285750" indent="-285750">
              <a:buFont typeface="Arial" panose="020B0604020202020204" pitchFamily="34" charset="0"/>
              <a:buChar char="•"/>
            </a:pPr>
            <a:r>
              <a:rPr lang="en-GB" sz="1600" dirty="0"/>
              <a:t>Ultra fast prototyping (unmatched)</a:t>
            </a:r>
          </a:p>
          <a:p>
            <a:pPr marL="285750" indent="-285750">
              <a:buFont typeface="Arial" panose="020B0604020202020204" pitchFamily="34" charset="0"/>
              <a:buChar char="•"/>
            </a:pPr>
            <a:endParaRPr lang="en-GB" sz="1600" dirty="0"/>
          </a:p>
          <a:p>
            <a:r>
              <a:rPr lang="en-GB" sz="1600" dirty="0"/>
              <a:t>Bad:</a:t>
            </a:r>
          </a:p>
          <a:p>
            <a:pPr marL="285750" indent="-285750">
              <a:buFont typeface="Arial" panose="020B0604020202020204" pitchFamily="34" charset="0"/>
              <a:buChar char="•"/>
            </a:pPr>
            <a:r>
              <a:rPr lang="en-GB" sz="1600" dirty="0"/>
              <a:t>Cannot fit that much data</a:t>
            </a:r>
          </a:p>
          <a:p>
            <a:pPr marL="285750" indent="-285750">
              <a:buFont typeface="Arial" panose="020B0604020202020204" pitchFamily="34" charset="0"/>
              <a:buChar char="•"/>
            </a:pPr>
            <a:r>
              <a:rPr lang="en-GB" sz="1600" dirty="0"/>
              <a:t>Slow &amp; clunky for large sheets</a:t>
            </a:r>
          </a:p>
          <a:p>
            <a:pPr marL="285750" indent="-285750">
              <a:buFont typeface="Arial" panose="020B0604020202020204" pitchFamily="34" charset="0"/>
              <a:buChar char="•"/>
            </a:pPr>
            <a:r>
              <a:rPr lang="en-GB" sz="1600" dirty="0"/>
              <a:t>Visualization is horrendous</a:t>
            </a:r>
          </a:p>
          <a:p>
            <a:pPr marL="285750" indent="-285750">
              <a:buFont typeface="Arial" panose="020B0604020202020204" pitchFamily="34" charset="0"/>
              <a:buChar char="•"/>
            </a:pPr>
            <a:r>
              <a:rPr lang="en-GB" sz="1600" dirty="0"/>
              <a:t>Systems need to connect with Excel</a:t>
            </a:r>
          </a:p>
          <a:p>
            <a:endParaRPr lang="en-GB" dirty="0"/>
          </a:p>
        </p:txBody>
      </p:sp>
      <p:sp>
        <p:nvSpPr>
          <p:cNvPr id="12" name="TextBox 11">
            <a:extLst>
              <a:ext uri="{FF2B5EF4-FFF2-40B4-BE49-F238E27FC236}">
                <a16:creationId xmlns:a16="http://schemas.microsoft.com/office/drawing/2014/main" id="{0AE8254E-8551-45FC-9D82-2C1F023EB40A}"/>
              </a:ext>
            </a:extLst>
          </p:cNvPr>
          <p:cNvSpPr txBox="1"/>
          <p:nvPr/>
        </p:nvSpPr>
        <p:spPr>
          <a:xfrm>
            <a:off x="8752947" y="1989017"/>
            <a:ext cx="3043942" cy="4739759"/>
          </a:xfrm>
          <a:prstGeom prst="rect">
            <a:avLst/>
          </a:prstGeom>
          <a:noFill/>
        </p:spPr>
        <p:txBody>
          <a:bodyPr wrap="square" rtlCol="0">
            <a:spAutoFit/>
          </a:bodyPr>
          <a:lstStyle/>
          <a:p>
            <a:r>
              <a:rPr lang="en-US" sz="1400" b="1" u="sng" dirty="0" err="1"/>
              <a:t>Jupyter</a:t>
            </a:r>
            <a:endParaRPr lang="en-US" sz="1400" b="1" u="sng" dirty="0"/>
          </a:p>
          <a:p>
            <a:r>
              <a:rPr lang="en-US" sz="1600" dirty="0"/>
              <a:t>Good:</a:t>
            </a:r>
          </a:p>
          <a:p>
            <a:pPr marL="285750" indent="-285750">
              <a:buFont typeface="Arial" panose="020B0604020202020204" pitchFamily="34" charset="0"/>
              <a:buChar char="•"/>
            </a:pPr>
            <a:r>
              <a:rPr lang="en-US" sz="1600" dirty="0"/>
              <a:t>Intuitive &amp; easy</a:t>
            </a:r>
          </a:p>
          <a:p>
            <a:pPr marL="285750" indent="-285750">
              <a:buFont typeface="Arial" panose="020B0604020202020204" pitchFamily="34" charset="0"/>
              <a:buChar char="•"/>
            </a:pPr>
            <a:r>
              <a:rPr lang="en-US" sz="1600" dirty="0"/>
              <a:t>Reproducible</a:t>
            </a:r>
          </a:p>
          <a:p>
            <a:pPr marL="285750" indent="-285750">
              <a:buFont typeface="Arial" panose="020B0604020202020204" pitchFamily="34" charset="0"/>
              <a:buChar char="•"/>
            </a:pPr>
            <a:r>
              <a:rPr lang="en-US" sz="1600" dirty="0"/>
              <a:t>Sick graphs!</a:t>
            </a:r>
          </a:p>
          <a:p>
            <a:pPr marL="285750" indent="-285750">
              <a:buFont typeface="Arial" panose="020B0604020202020204" pitchFamily="34" charset="0"/>
              <a:buChar char="•"/>
            </a:pPr>
            <a:r>
              <a:rPr lang="en-GB" sz="1600" dirty="0"/>
              <a:t>Can do even more advanced stuff</a:t>
            </a:r>
          </a:p>
          <a:p>
            <a:pPr marL="285750" indent="-285750">
              <a:buFont typeface="Arial" panose="020B0604020202020204" pitchFamily="34" charset="0"/>
              <a:buChar char="•"/>
            </a:pPr>
            <a:r>
              <a:rPr lang="en-GB" sz="1600" dirty="0"/>
              <a:t>Packages!</a:t>
            </a:r>
          </a:p>
          <a:p>
            <a:pPr marL="285750" indent="-285750">
              <a:buFont typeface="Arial" panose="020B0604020202020204" pitchFamily="34" charset="0"/>
              <a:buChar char="•"/>
            </a:pPr>
            <a:r>
              <a:rPr lang="en-GB" sz="1600" dirty="0"/>
              <a:t>Easy to automate</a:t>
            </a:r>
          </a:p>
          <a:p>
            <a:pPr marL="285750" indent="-285750">
              <a:buFont typeface="Arial" panose="020B0604020202020204" pitchFamily="34" charset="0"/>
              <a:buChar char="•"/>
            </a:pPr>
            <a:r>
              <a:rPr lang="en-GB" sz="1600" dirty="0"/>
              <a:t>Fast prototyping</a:t>
            </a:r>
          </a:p>
          <a:p>
            <a:pPr marL="285750" indent="-285750">
              <a:buFont typeface="Arial" panose="020B0604020202020204" pitchFamily="34" charset="0"/>
              <a:buChar char="•"/>
            </a:pPr>
            <a:r>
              <a:rPr lang="en-GB" sz="1600" dirty="0"/>
              <a:t>Most systems are either in python or easy to interface</a:t>
            </a:r>
          </a:p>
          <a:p>
            <a:pPr marL="285750" indent="-285750">
              <a:buFont typeface="Arial" panose="020B0604020202020204" pitchFamily="34" charset="0"/>
              <a:buChar char="•"/>
            </a:pPr>
            <a:r>
              <a:rPr lang="en-GB" sz="1600" dirty="0"/>
              <a:t>People can say “I code”</a:t>
            </a:r>
          </a:p>
          <a:p>
            <a:pPr marL="285750" indent="-285750">
              <a:buFont typeface="Arial" panose="020B0604020202020204" pitchFamily="34" charset="0"/>
              <a:buChar char="•"/>
            </a:pPr>
            <a:endParaRPr lang="en-GB" sz="1600" dirty="0"/>
          </a:p>
          <a:p>
            <a:r>
              <a:rPr lang="en-GB" sz="1600" dirty="0"/>
              <a:t>Bad:</a:t>
            </a:r>
          </a:p>
          <a:p>
            <a:pPr marL="285750" indent="-285750">
              <a:buFont typeface="Arial" panose="020B0604020202020204" pitchFamily="34" charset="0"/>
              <a:buChar char="•"/>
            </a:pPr>
            <a:r>
              <a:rPr lang="en-GB" sz="1600" dirty="0"/>
              <a:t>Rather annoying to do complex graphs</a:t>
            </a:r>
          </a:p>
          <a:p>
            <a:pPr marL="285750" indent="-285750">
              <a:buFont typeface="Arial" panose="020B0604020202020204" pitchFamily="34" charset="0"/>
              <a:buChar char="•"/>
            </a:pPr>
            <a:r>
              <a:rPr lang="en-GB" sz="1600" dirty="0"/>
              <a:t>So tempting to make it a prod tool that people do</a:t>
            </a:r>
          </a:p>
        </p:txBody>
      </p:sp>
    </p:spTree>
    <p:extLst>
      <p:ext uri="{BB962C8B-B14F-4D97-AF65-F5344CB8AC3E}">
        <p14:creationId xmlns:p14="http://schemas.microsoft.com/office/powerpoint/2010/main" val="22047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A6E39-467C-44B0-874D-0931E1877581}"/>
              </a:ext>
            </a:extLst>
          </p:cNvPr>
          <p:cNvSpPr>
            <a:spLocks noGrp="1"/>
          </p:cNvSpPr>
          <p:nvPr>
            <p:ph type="title"/>
          </p:nvPr>
        </p:nvSpPr>
        <p:spPr/>
        <p:txBody>
          <a:bodyPr/>
          <a:lstStyle/>
          <a:p>
            <a:r>
              <a:rPr lang="en-GB" dirty="0"/>
              <a:t>Overreliance on these interfaces lead to $ losses</a:t>
            </a:r>
          </a:p>
        </p:txBody>
      </p:sp>
      <p:sp>
        <p:nvSpPr>
          <p:cNvPr id="3" name="Content Placeholder 2">
            <a:extLst>
              <a:ext uri="{FF2B5EF4-FFF2-40B4-BE49-F238E27FC236}">
                <a16:creationId xmlns:a16="http://schemas.microsoft.com/office/drawing/2014/main" id="{5151E7BB-F54F-4B12-8FAC-1338A2284C26}"/>
              </a:ext>
            </a:extLst>
          </p:cNvPr>
          <p:cNvSpPr>
            <a:spLocks noGrp="1"/>
          </p:cNvSpPr>
          <p:nvPr>
            <p:ph idx="1"/>
          </p:nvPr>
        </p:nvSpPr>
        <p:spPr/>
        <p:txBody>
          <a:bodyPr anchor="t">
            <a:normAutofit fontScale="92500" lnSpcReduction="20000"/>
          </a:bodyPr>
          <a:lstStyle/>
          <a:p>
            <a:r>
              <a:rPr lang="en-US" b="0" i="0" dirty="0">
                <a:effectLst/>
                <a:latin typeface="Avenir"/>
              </a:rPr>
              <a:t>In 2003, TransAlta lost $24 million due to Excel copy-and-paste error</a:t>
            </a:r>
          </a:p>
          <a:p>
            <a:r>
              <a:rPr lang="en-US" b="0" i="0" dirty="0">
                <a:effectLst/>
                <a:latin typeface="Avenir"/>
              </a:rPr>
              <a:t>In 2005, Kodak suffered an $11 million severance error due to Excel typo</a:t>
            </a:r>
          </a:p>
          <a:p>
            <a:r>
              <a:rPr lang="en-US" b="0" i="0" dirty="0">
                <a:effectLst/>
                <a:latin typeface="Avenir"/>
              </a:rPr>
              <a:t>In 2010, MI5 bugged the wrong phones due to a spreadsheet formatting error</a:t>
            </a:r>
          </a:p>
          <a:p>
            <a:r>
              <a:rPr lang="en-US" b="0" i="0" dirty="0">
                <a:effectLst/>
                <a:latin typeface="Avenir"/>
              </a:rPr>
              <a:t>In 2012, JP Morgan was hit with $6 billion trading loss due to Excel copy-and-paste error</a:t>
            </a:r>
          </a:p>
          <a:p>
            <a:r>
              <a:rPr lang="en-US" b="0" i="0" dirty="0">
                <a:effectLst/>
                <a:latin typeface="Avenir"/>
              </a:rPr>
              <a:t>The IMF took policy decision because of the conclusion of an article with an Excel mistake</a:t>
            </a:r>
          </a:p>
          <a:p>
            <a:pPr marL="0" indent="0">
              <a:buNone/>
            </a:pPr>
            <a:endParaRPr lang="en-US" b="0" i="0" dirty="0">
              <a:effectLst/>
              <a:latin typeface="Avenir"/>
            </a:endParaRPr>
          </a:p>
          <a:p>
            <a:pPr marL="0" indent="0">
              <a:buNone/>
            </a:pPr>
            <a:r>
              <a:rPr lang="en-GB" sz="1800" dirty="0"/>
              <a:t>Nothing reported because of </a:t>
            </a:r>
            <a:r>
              <a:rPr lang="en-GB" sz="1800" dirty="0" err="1"/>
              <a:t>Jupyter</a:t>
            </a:r>
            <a:r>
              <a:rPr lang="en-GB" sz="1800" dirty="0"/>
              <a:t> (yet)</a:t>
            </a:r>
            <a:endParaRPr lang="en-GB" b="1" dirty="0">
              <a:solidFill>
                <a:srgbClr val="828282"/>
              </a:solidFill>
              <a:hlinkClick r:id="rId2">
                <a:extLst>
                  <a:ext uri="{A12FA001-AC4F-418D-AE19-62706E023703}">
                    <ahyp:hlinkClr xmlns:ahyp="http://schemas.microsoft.com/office/drawing/2018/hyperlinkcolor" val="tx"/>
                  </a:ext>
                </a:extLst>
              </a:hlinkClick>
            </a:endParaRPr>
          </a:p>
          <a:p>
            <a:pPr marL="0" indent="0">
              <a:buNone/>
            </a:pPr>
            <a:endParaRPr lang="en-GB" dirty="0">
              <a:solidFill>
                <a:srgbClr val="828282"/>
              </a:solidFill>
              <a:hlinkClick r:id="rId2">
                <a:extLst>
                  <a:ext uri="{A12FA001-AC4F-418D-AE19-62706E023703}">
                    <ahyp:hlinkClr xmlns:ahyp="http://schemas.microsoft.com/office/drawing/2018/hyperlinkcolor" val="tx"/>
                  </a:ext>
                </a:extLst>
              </a:hlinkClick>
            </a:endParaRPr>
          </a:p>
          <a:p>
            <a:pPr marL="0" indent="0">
              <a:buNone/>
            </a:pPr>
            <a:r>
              <a:rPr lang="en-GB" b="1" u="sng" dirty="0">
                <a:solidFill>
                  <a:srgbClr val="828282"/>
                </a:solidFill>
                <a:hlinkClick r:id="rId2">
                  <a:extLst>
                    <a:ext uri="{A12FA001-AC4F-418D-AE19-62706E023703}">
                      <ahyp:hlinkClr xmlns:ahyp="http://schemas.microsoft.com/office/drawing/2018/hyperlinkcolor" val="tx"/>
                    </a:ext>
                  </a:extLst>
                </a:hlinkClick>
              </a:rPr>
              <a:t>Reference:</a:t>
            </a:r>
            <a:endParaRPr lang="en-GB" b="1" u="sng" dirty="0">
              <a:solidFill>
                <a:schemeClr val="tx1"/>
              </a:solidFill>
              <a:hlinkClick r:id="rId2">
                <a:extLst>
                  <a:ext uri="{A12FA001-AC4F-418D-AE19-62706E023703}">
                    <ahyp:hlinkClr xmlns:ahyp="http://schemas.microsoft.com/office/drawing/2018/hyperlinkcolor" val="tx"/>
                  </a:ext>
                </a:extLst>
              </a:hlinkClick>
            </a:endParaRPr>
          </a:p>
          <a:p>
            <a:pPr marL="0" indent="0">
              <a:buNone/>
            </a:pPr>
            <a:r>
              <a:rPr lang="en-GB" dirty="0">
                <a:solidFill>
                  <a:srgbClr val="828282"/>
                </a:solidFill>
                <a:hlinkClick r:id="rId2">
                  <a:extLst>
                    <a:ext uri="{A12FA001-AC4F-418D-AE19-62706E023703}">
                      <ahyp:hlinkClr xmlns:ahyp="http://schemas.microsoft.com/office/drawing/2018/hyperlinkcolor" val="tx"/>
                    </a:ext>
                  </a:extLst>
                </a:hlinkClick>
              </a:rPr>
              <a:t>https://</a:t>
            </a:r>
            <a:r>
              <a:rPr lang="en-GB" dirty="0" err="1">
                <a:solidFill>
                  <a:srgbClr val="828282"/>
                </a:solidFill>
                <a:hlinkClick r:id="rId2">
                  <a:extLst>
                    <a:ext uri="{A12FA001-AC4F-418D-AE19-62706E023703}">
                      <ahyp:hlinkClr xmlns:ahyp="http://schemas.microsoft.com/office/drawing/2018/hyperlinkcolor" val="tx"/>
                    </a:ext>
                  </a:extLst>
                </a:hlinkClick>
              </a:rPr>
              <a:t>www.teampay.co</a:t>
            </a:r>
            <a:r>
              <a:rPr lang="en-GB" dirty="0">
                <a:solidFill>
                  <a:srgbClr val="828282"/>
                </a:solidFill>
                <a:hlinkClick r:id="rId2">
                  <a:extLst>
                    <a:ext uri="{A12FA001-AC4F-418D-AE19-62706E023703}">
                      <ahyp:hlinkClr xmlns:ahyp="http://schemas.microsoft.com/office/drawing/2018/hyperlinkcolor" val="tx"/>
                    </a:ext>
                  </a:extLst>
                </a:hlinkClick>
              </a:rPr>
              <a:t>/insights/biggest-excel-mistakes-of-all-time/</a:t>
            </a:r>
            <a:r>
              <a:rPr lang="en-GB" dirty="0"/>
              <a:t> </a:t>
            </a:r>
          </a:p>
          <a:p>
            <a:pPr marL="0" indent="0">
              <a:buNone/>
            </a:pPr>
            <a:r>
              <a:rPr lang="en-GB" dirty="0">
                <a:hlinkClick r:id="rId3"/>
              </a:rPr>
              <a:t>https://</a:t>
            </a:r>
            <a:r>
              <a:rPr lang="en-GB" dirty="0" err="1">
                <a:hlinkClick r:id="rId3"/>
              </a:rPr>
              <a:t>www.theguardian.com</a:t>
            </a:r>
            <a:r>
              <a:rPr lang="en-GB" dirty="0">
                <a:hlinkClick r:id="rId3"/>
              </a:rPr>
              <a:t>/politics/2013/</a:t>
            </a:r>
            <a:r>
              <a:rPr lang="en-GB" dirty="0" err="1">
                <a:hlinkClick r:id="rId3"/>
              </a:rPr>
              <a:t>apr</a:t>
            </a:r>
            <a:r>
              <a:rPr lang="en-GB" dirty="0">
                <a:hlinkClick r:id="rId3"/>
              </a:rPr>
              <a:t>/18/uncovered-error-</a:t>
            </a:r>
            <a:r>
              <a:rPr lang="en-GB" dirty="0" err="1">
                <a:hlinkClick r:id="rId3"/>
              </a:rPr>
              <a:t>george</a:t>
            </a:r>
            <a:r>
              <a:rPr lang="en-GB" dirty="0">
                <a:hlinkClick r:id="rId3"/>
              </a:rPr>
              <a:t>-</a:t>
            </a:r>
            <a:r>
              <a:rPr lang="en-GB" dirty="0" err="1">
                <a:hlinkClick r:id="rId3"/>
              </a:rPr>
              <a:t>osborne</a:t>
            </a:r>
            <a:r>
              <a:rPr lang="en-GB" dirty="0">
                <a:hlinkClick r:id="rId3"/>
              </a:rPr>
              <a:t>-austerity</a:t>
            </a:r>
            <a:r>
              <a:rPr lang="en-GB" dirty="0"/>
              <a:t> </a:t>
            </a:r>
          </a:p>
        </p:txBody>
      </p:sp>
    </p:spTree>
    <p:extLst>
      <p:ext uri="{BB962C8B-B14F-4D97-AF65-F5344CB8AC3E}">
        <p14:creationId xmlns:p14="http://schemas.microsoft.com/office/powerpoint/2010/main" val="1246420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D2627-9A0F-4F1B-B63B-1DD61572B0EB}"/>
              </a:ext>
            </a:extLst>
          </p:cNvPr>
          <p:cNvSpPr>
            <a:spLocks noGrp="1"/>
          </p:cNvSpPr>
          <p:nvPr>
            <p:ph type="title"/>
          </p:nvPr>
        </p:nvSpPr>
        <p:spPr/>
        <p:txBody>
          <a:bodyPr/>
          <a:lstStyle/>
          <a:p>
            <a:r>
              <a:rPr lang="en-GB" dirty="0"/>
              <a:t>WHY did </a:t>
            </a:r>
            <a:r>
              <a:rPr lang="en-GB" dirty="0" err="1"/>
              <a:t>jupyter</a:t>
            </a:r>
            <a:r>
              <a:rPr lang="en-GB" dirty="0"/>
              <a:t> come to prominence?</a:t>
            </a:r>
          </a:p>
        </p:txBody>
      </p:sp>
      <p:sp>
        <p:nvSpPr>
          <p:cNvPr id="3" name="Content Placeholder 2">
            <a:extLst>
              <a:ext uri="{FF2B5EF4-FFF2-40B4-BE49-F238E27FC236}">
                <a16:creationId xmlns:a16="http://schemas.microsoft.com/office/drawing/2014/main" id="{1896F168-C433-49DB-B7F9-FFC20D9E8FBA}"/>
              </a:ext>
            </a:extLst>
          </p:cNvPr>
          <p:cNvSpPr>
            <a:spLocks noGrp="1"/>
          </p:cNvSpPr>
          <p:nvPr>
            <p:ph idx="1"/>
          </p:nvPr>
        </p:nvSpPr>
        <p:spPr>
          <a:xfrm>
            <a:off x="581193" y="1957472"/>
            <a:ext cx="11029615" cy="3678303"/>
          </a:xfrm>
        </p:spPr>
        <p:txBody>
          <a:bodyPr anchor="t">
            <a:normAutofit/>
          </a:bodyPr>
          <a:lstStyle/>
          <a:p>
            <a:pPr marL="0" indent="0">
              <a:buNone/>
            </a:pPr>
            <a:r>
              <a:rPr lang="en-GB" sz="1600" dirty="0"/>
              <a:t>Competition vs R, </a:t>
            </a:r>
            <a:r>
              <a:rPr lang="en-GB" sz="1600" dirty="0" err="1"/>
              <a:t>Matlab</a:t>
            </a:r>
            <a:r>
              <a:rPr lang="en-GB" sz="1600" dirty="0"/>
              <a:t>, now Julia. Initially, </a:t>
            </a:r>
            <a:r>
              <a:rPr lang="en-GB" sz="1600" dirty="0" err="1"/>
              <a:t>Jupyter</a:t>
            </a:r>
            <a:r>
              <a:rPr lang="en-GB" sz="1600" dirty="0"/>
              <a:t> was a pure exploratory data analysis tool, then Spyder was for small scripts, and </a:t>
            </a:r>
            <a:r>
              <a:rPr lang="en-GB" sz="1600" dirty="0" err="1"/>
              <a:t>Pycharm</a:t>
            </a:r>
            <a:r>
              <a:rPr lang="en-GB" sz="1600" dirty="0"/>
              <a:t> was for proper software development. Then </a:t>
            </a:r>
            <a:r>
              <a:rPr lang="en-GB" sz="1600" dirty="0" err="1"/>
              <a:t>Jupyter</a:t>
            </a:r>
            <a:r>
              <a:rPr lang="en-GB" sz="1600" dirty="0"/>
              <a:t> cannibalized Spyder’s spot and final blow with </a:t>
            </a:r>
            <a:r>
              <a:rPr lang="en-GB" sz="1600" dirty="0" err="1"/>
              <a:t>Jupyterlab</a:t>
            </a:r>
            <a:r>
              <a:rPr lang="en-GB" sz="1600" dirty="0"/>
              <a:t>. Why?</a:t>
            </a:r>
          </a:p>
          <a:p>
            <a:pPr marL="342900" indent="-342900">
              <a:buFont typeface="+mj-lt"/>
              <a:buAutoNum type="arabicPeriod"/>
            </a:pPr>
            <a:r>
              <a:rPr lang="en-GB" sz="1600" dirty="0"/>
              <a:t>Save code-annotated pictures forever (what’s the alternative? Saving jpeg files? Latex? Not even sure)</a:t>
            </a:r>
          </a:p>
          <a:p>
            <a:pPr marL="342900" indent="-342900">
              <a:buFont typeface="+mj-lt"/>
              <a:buAutoNum type="arabicPeriod"/>
            </a:pPr>
            <a:r>
              <a:rPr lang="en-GB" sz="1600" dirty="0"/>
              <a:t>Often direct interface to underneath systems (banking, but also e-commerce, any industry really)</a:t>
            </a:r>
          </a:p>
          <a:p>
            <a:pPr marL="342900" indent="-342900">
              <a:buFont typeface="+mj-lt"/>
              <a:buAutoNum type="arabicPeriod"/>
            </a:pPr>
            <a:r>
              <a:rPr lang="en-GB" sz="1600" dirty="0"/>
              <a:t>Functions as a program with local variables, full power of python. </a:t>
            </a:r>
            <a:r>
              <a:rPr lang="en-GB" sz="1600" dirty="0" err="1"/>
              <a:t>Jupyterlab</a:t>
            </a:r>
            <a:r>
              <a:rPr lang="en-GB" sz="1600" dirty="0"/>
              <a:t> bridges with proper scripts</a:t>
            </a:r>
          </a:p>
        </p:txBody>
      </p:sp>
      <p:pic>
        <p:nvPicPr>
          <p:cNvPr id="5" name="Picture 4">
            <a:extLst>
              <a:ext uri="{FF2B5EF4-FFF2-40B4-BE49-F238E27FC236}">
                <a16:creationId xmlns:a16="http://schemas.microsoft.com/office/drawing/2014/main" id="{C3332EB8-F8E5-4D66-8768-DF165DDD8F7E}"/>
              </a:ext>
            </a:extLst>
          </p:cNvPr>
          <p:cNvPicPr>
            <a:picLocks noChangeAspect="1"/>
          </p:cNvPicPr>
          <p:nvPr/>
        </p:nvPicPr>
        <p:blipFill>
          <a:blip r:embed="rId2"/>
          <a:stretch>
            <a:fillRect/>
          </a:stretch>
        </p:blipFill>
        <p:spPr>
          <a:xfrm>
            <a:off x="1648754" y="3947535"/>
            <a:ext cx="2147499" cy="2308302"/>
          </a:xfrm>
          <a:prstGeom prst="rect">
            <a:avLst/>
          </a:prstGeom>
        </p:spPr>
      </p:pic>
      <p:pic>
        <p:nvPicPr>
          <p:cNvPr id="7" name="Picture 6">
            <a:extLst>
              <a:ext uri="{FF2B5EF4-FFF2-40B4-BE49-F238E27FC236}">
                <a16:creationId xmlns:a16="http://schemas.microsoft.com/office/drawing/2014/main" id="{64404083-48D4-439B-9E13-593FC62766E6}"/>
              </a:ext>
            </a:extLst>
          </p:cNvPr>
          <p:cNvPicPr>
            <a:picLocks noChangeAspect="1"/>
          </p:cNvPicPr>
          <p:nvPr/>
        </p:nvPicPr>
        <p:blipFill>
          <a:blip r:embed="rId3"/>
          <a:stretch>
            <a:fillRect/>
          </a:stretch>
        </p:blipFill>
        <p:spPr>
          <a:xfrm>
            <a:off x="4071549" y="3947535"/>
            <a:ext cx="2922070" cy="2308302"/>
          </a:xfrm>
          <a:prstGeom prst="rect">
            <a:avLst/>
          </a:prstGeom>
        </p:spPr>
      </p:pic>
      <p:pic>
        <p:nvPicPr>
          <p:cNvPr id="9" name="Picture 8">
            <a:extLst>
              <a:ext uri="{FF2B5EF4-FFF2-40B4-BE49-F238E27FC236}">
                <a16:creationId xmlns:a16="http://schemas.microsoft.com/office/drawing/2014/main" id="{3DF6EA94-B075-412E-A62D-5A1E6B2AEA43}"/>
              </a:ext>
            </a:extLst>
          </p:cNvPr>
          <p:cNvPicPr>
            <a:picLocks noChangeAspect="1"/>
          </p:cNvPicPr>
          <p:nvPr/>
        </p:nvPicPr>
        <p:blipFill>
          <a:blip r:embed="rId4"/>
          <a:stretch>
            <a:fillRect/>
          </a:stretch>
        </p:blipFill>
        <p:spPr>
          <a:xfrm>
            <a:off x="7268916" y="3947535"/>
            <a:ext cx="3204466" cy="2308302"/>
          </a:xfrm>
          <a:prstGeom prst="rect">
            <a:avLst/>
          </a:prstGeom>
        </p:spPr>
      </p:pic>
    </p:spTree>
    <p:extLst>
      <p:ext uri="{BB962C8B-B14F-4D97-AF65-F5344CB8AC3E}">
        <p14:creationId xmlns:p14="http://schemas.microsoft.com/office/powerpoint/2010/main" val="3183362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09D68-A629-4D9C-BB61-9A059B106436}"/>
              </a:ext>
            </a:extLst>
          </p:cNvPr>
          <p:cNvSpPr>
            <a:spLocks noGrp="1"/>
          </p:cNvSpPr>
          <p:nvPr>
            <p:ph type="title"/>
          </p:nvPr>
        </p:nvSpPr>
        <p:spPr/>
        <p:txBody>
          <a:bodyPr/>
          <a:lstStyle/>
          <a:p>
            <a:r>
              <a:rPr lang="en-GB" dirty="0"/>
              <a:t>Where did it all go wrong?</a:t>
            </a:r>
          </a:p>
        </p:txBody>
      </p:sp>
      <p:sp>
        <p:nvSpPr>
          <p:cNvPr id="3" name="Content Placeholder 2">
            <a:extLst>
              <a:ext uri="{FF2B5EF4-FFF2-40B4-BE49-F238E27FC236}">
                <a16:creationId xmlns:a16="http://schemas.microsoft.com/office/drawing/2014/main" id="{32A11885-7499-4F49-A9F6-CD0AA70E812F}"/>
              </a:ext>
            </a:extLst>
          </p:cNvPr>
          <p:cNvSpPr>
            <a:spLocks noGrp="1"/>
          </p:cNvSpPr>
          <p:nvPr>
            <p:ph idx="1"/>
          </p:nvPr>
        </p:nvSpPr>
        <p:spPr>
          <a:xfrm>
            <a:off x="581192" y="2180496"/>
            <a:ext cx="11029615" cy="4220304"/>
          </a:xfrm>
        </p:spPr>
        <p:txBody>
          <a:bodyPr anchor="t">
            <a:normAutofit fontScale="92500" lnSpcReduction="10000"/>
          </a:bodyPr>
          <a:lstStyle/>
          <a:p>
            <a:pPr marL="0" indent="0">
              <a:buNone/>
            </a:pPr>
            <a:r>
              <a:rPr lang="en-GB" dirty="0"/>
              <a:t>Research and data analysis is great but… </a:t>
            </a:r>
            <a:r>
              <a:rPr lang="en-US" dirty="0"/>
              <a:t>Code used to make decisions impactful for business need to be </a:t>
            </a:r>
            <a:r>
              <a:rPr lang="en-US" b="1" dirty="0" err="1"/>
              <a:t>debuggable</a:t>
            </a:r>
            <a:r>
              <a:rPr lang="en-US" b="1" dirty="0"/>
              <a:t>, reproducible, easy-to-deploy, high-performance</a:t>
            </a:r>
            <a:r>
              <a:rPr lang="en-US" dirty="0"/>
              <a:t>. </a:t>
            </a:r>
            <a:r>
              <a:rPr lang="en-US" dirty="0">
                <a:solidFill>
                  <a:srgbClr val="FF0000"/>
                </a:solidFill>
              </a:rPr>
              <a:t>Everything research code on </a:t>
            </a:r>
            <a:r>
              <a:rPr lang="en-US" dirty="0" err="1">
                <a:solidFill>
                  <a:srgbClr val="FF0000"/>
                </a:solidFill>
              </a:rPr>
              <a:t>Jupyter</a:t>
            </a:r>
            <a:r>
              <a:rPr lang="en-US" dirty="0">
                <a:solidFill>
                  <a:srgbClr val="FF0000"/>
                </a:solidFill>
              </a:rPr>
              <a:t> isn’t.</a:t>
            </a:r>
          </a:p>
          <a:p>
            <a:r>
              <a:rPr lang="en-US" dirty="0">
                <a:solidFill>
                  <a:schemeClr val="tx1"/>
                </a:solidFill>
              </a:rPr>
              <a:t>Can’t remember if I need to run cell #78 before cell #13 to get to that result?</a:t>
            </a:r>
          </a:p>
          <a:p>
            <a:r>
              <a:rPr lang="en-US" dirty="0">
                <a:solidFill>
                  <a:schemeClr val="tx1"/>
                </a:solidFill>
              </a:rPr>
              <a:t>Often non reproducible environment (that can be fixed through </a:t>
            </a:r>
            <a:r>
              <a:rPr lang="en-US" dirty="0" err="1">
                <a:solidFill>
                  <a:schemeClr val="tx1"/>
                </a:solidFill>
              </a:rPr>
              <a:t>venv</a:t>
            </a:r>
            <a:r>
              <a:rPr lang="en-US" dirty="0">
                <a:solidFill>
                  <a:schemeClr val="tx1"/>
                </a:solidFill>
              </a:rPr>
              <a:t>)</a:t>
            </a:r>
          </a:p>
          <a:p>
            <a:r>
              <a:rPr lang="en-US" dirty="0">
                <a:solidFill>
                  <a:schemeClr val="tx1"/>
                </a:solidFill>
              </a:rPr>
              <a:t>Dirty code – code duplication, bugs, who is </a:t>
            </a:r>
            <a:r>
              <a:rPr lang="en-US" dirty="0" err="1">
                <a:solidFill>
                  <a:schemeClr val="tx1"/>
                </a:solidFill>
              </a:rPr>
              <a:t>pep8</a:t>
            </a:r>
            <a:endParaRPr lang="en-US" dirty="0">
              <a:solidFill>
                <a:schemeClr val="tx1"/>
              </a:solidFill>
            </a:endParaRPr>
          </a:p>
          <a:p>
            <a:r>
              <a:rPr lang="en-US" b="1" dirty="0">
                <a:solidFill>
                  <a:schemeClr val="tx1"/>
                </a:solidFill>
              </a:rPr>
              <a:t>Pretty insane memory leaks</a:t>
            </a:r>
          </a:p>
          <a:p>
            <a:r>
              <a:rPr lang="en-US" dirty="0">
                <a:solidFill>
                  <a:schemeClr val="tx1"/>
                </a:solidFill>
              </a:rPr>
              <a:t>Underneath code change so shelf life is about 2 months </a:t>
            </a:r>
          </a:p>
          <a:p>
            <a:r>
              <a:rPr lang="en-US" dirty="0">
                <a:solidFill>
                  <a:schemeClr val="tx1"/>
                </a:solidFill>
              </a:rPr>
              <a:t>“Let me just save this notebook in case” and a few months later you </a:t>
            </a:r>
            <a:br>
              <a:rPr lang="en-US" dirty="0">
                <a:solidFill>
                  <a:schemeClr val="tx1"/>
                </a:solidFill>
              </a:rPr>
            </a:br>
            <a:r>
              <a:rPr lang="en-US" dirty="0">
                <a:solidFill>
                  <a:schemeClr val="tx1"/>
                </a:solidFill>
              </a:rPr>
              <a:t>have hundreds of broken notebooks</a:t>
            </a:r>
          </a:p>
          <a:p>
            <a:r>
              <a:rPr lang="en-US" dirty="0">
                <a:solidFill>
                  <a:schemeClr val="tx1"/>
                </a:solidFill>
              </a:rPr>
              <a:t>What tests? </a:t>
            </a:r>
          </a:p>
          <a:p>
            <a:endParaRPr lang="en-GB" dirty="0">
              <a:solidFill>
                <a:schemeClr val="tx1"/>
              </a:solidFill>
            </a:endParaRPr>
          </a:p>
          <a:p>
            <a:pPr marL="0" indent="0">
              <a:buNone/>
            </a:pPr>
            <a:r>
              <a:rPr lang="en-GB" dirty="0">
                <a:solidFill>
                  <a:schemeClr val="tx1"/>
                </a:solidFill>
              </a:rPr>
              <a:t>The issue is that it’s so close to actual code that people build reliance on it without most software robustness practices.</a:t>
            </a:r>
            <a:endParaRPr lang="en-US" dirty="0">
              <a:solidFill>
                <a:schemeClr val="tx1"/>
              </a:solidFill>
            </a:endParaRPr>
          </a:p>
        </p:txBody>
      </p:sp>
      <p:pic>
        <p:nvPicPr>
          <p:cNvPr id="1026" name="Picture 2" descr="jupyter notebook python kernel error · Issue #5093 · jupyter/notebook ·  GitHub">
            <a:extLst>
              <a:ext uri="{FF2B5EF4-FFF2-40B4-BE49-F238E27FC236}">
                <a16:creationId xmlns:a16="http://schemas.microsoft.com/office/drawing/2014/main" id="{CFE62626-6F6A-48BE-B439-3B28A037A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7343" y="3066585"/>
            <a:ext cx="3124458" cy="2197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59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09D68-A629-4D9C-BB61-9A059B106436}"/>
              </a:ext>
            </a:extLst>
          </p:cNvPr>
          <p:cNvSpPr>
            <a:spLocks noGrp="1"/>
          </p:cNvSpPr>
          <p:nvPr>
            <p:ph type="title"/>
          </p:nvPr>
        </p:nvSpPr>
        <p:spPr/>
        <p:txBody>
          <a:bodyPr/>
          <a:lstStyle/>
          <a:p>
            <a:r>
              <a:rPr lang="en-GB" dirty="0"/>
              <a:t>Uses of notebooks in financial institutions</a:t>
            </a:r>
          </a:p>
        </p:txBody>
      </p:sp>
      <p:sp>
        <p:nvSpPr>
          <p:cNvPr id="3" name="Content Placeholder 2">
            <a:extLst>
              <a:ext uri="{FF2B5EF4-FFF2-40B4-BE49-F238E27FC236}">
                <a16:creationId xmlns:a16="http://schemas.microsoft.com/office/drawing/2014/main" id="{32A11885-7499-4F49-A9F6-CD0AA70E812F}"/>
              </a:ext>
            </a:extLst>
          </p:cNvPr>
          <p:cNvSpPr>
            <a:spLocks noGrp="1"/>
          </p:cNvSpPr>
          <p:nvPr>
            <p:ph idx="1"/>
          </p:nvPr>
        </p:nvSpPr>
        <p:spPr>
          <a:xfrm>
            <a:off x="581192" y="2180496"/>
            <a:ext cx="11029615" cy="4220304"/>
          </a:xfrm>
        </p:spPr>
        <p:txBody>
          <a:bodyPr anchor="t">
            <a:normAutofit lnSpcReduction="10000"/>
          </a:bodyPr>
          <a:lstStyle/>
          <a:p>
            <a:pPr marL="0" indent="0">
              <a:buNone/>
            </a:pPr>
            <a:r>
              <a:rPr lang="en-US" dirty="0">
                <a:solidFill>
                  <a:schemeClr val="tx1"/>
                </a:solidFill>
              </a:rPr>
              <a:t>Previously financial institutions (but many other industries too) have one software for visualization, one for accessing and reading some database (maybe SQL), one to input, one to be able to price securities, etc. You would export data into Excel and make transformations, joins, graphs, </a:t>
            </a:r>
            <a:r>
              <a:rPr lang="en-US" dirty="0" err="1">
                <a:solidFill>
                  <a:schemeClr val="tx1"/>
                </a:solidFill>
              </a:rPr>
              <a:t>etc</a:t>
            </a:r>
            <a:r>
              <a:rPr lang="en-US" dirty="0">
                <a:solidFill>
                  <a:schemeClr val="tx1"/>
                </a:solidFill>
              </a:rPr>
              <a:t> there. </a:t>
            </a:r>
          </a:p>
          <a:p>
            <a:pPr marL="0" indent="0">
              <a:buNone/>
            </a:pPr>
            <a:r>
              <a:rPr lang="en-US" dirty="0" err="1">
                <a:solidFill>
                  <a:schemeClr val="tx1"/>
                </a:solidFill>
              </a:rPr>
              <a:t>Jupyter</a:t>
            </a:r>
            <a:r>
              <a:rPr lang="en-US" dirty="0">
                <a:solidFill>
                  <a:schemeClr val="tx1"/>
                </a:solidFill>
              </a:rPr>
              <a:t> solved all of this, as it’s easy to interface and integrate things into Python (and arguably it’s not the worst language to build systems).</a:t>
            </a:r>
          </a:p>
          <a:p>
            <a:pPr>
              <a:buFont typeface="Wingdings" panose="05000000000000000000" pitchFamily="2" charset="2"/>
              <a:buChar char="è"/>
            </a:pPr>
            <a:r>
              <a:rPr lang="en-US" dirty="0">
                <a:solidFill>
                  <a:schemeClr val="tx1"/>
                </a:solidFill>
                <a:sym typeface="Wingdings" panose="05000000000000000000" pitchFamily="2" charset="2"/>
              </a:rPr>
              <a:t>Tool used in financial institutions to research, analyze and generally make quantitative decisions by anyone who can code. </a:t>
            </a:r>
            <a:r>
              <a:rPr lang="en-US" b="1" dirty="0">
                <a:solidFill>
                  <a:schemeClr val="tx1"/>
                </a:solidFill>
                <a:sym typeface="Wingdings" panose="05000000000000000000" pitchFamily="2" charset="2"/>
              </a:rPr>
              <a:t>Scenarios:</a:t>
            </a:r>
          </a:p>
          <a:p>
            <a:pPr marL="0" indent="0">
              <a:buNone/>
            </a:pPr>
            <a:endParaRPr lang="en-US" b="1" dirty="0">
              <a:solidFill>
                <a:schemeClr val="tx1"/>
              </a:solidFill>
              <a:sym typeface="Wingdings" panose="05000000000000000000" pitchFamily="2" charset="2"/>
            </a:endParaRPr>
          </a:p>
          <a:p>
            <a:r>
              <a:rPr lang="en-US" b="1" dirty="0">
                <a:solidFill>
                  <a:schemeClr val="tx1"/>
                </a:solidFill>
                <a:sym typeface="Wingdings" panose="05000000000000000000" pitchFamily="2" charset="2"/>
              </a:rPr>
              <a:t>Analyze some market data</a:t>
            </a:r>
          </a:p>
          <a:p>
            <a:r>
              <a:rPr lang="en-US" b="1" dirty="0">
                <a:solidFill>
                  <a:schemeClr val="tx1"/>
                </a:solidFill>
                <a:sym typeface="Wingdings" panose="05000000000000000000" pitchFamily="2" charset="2"/>
              </a:rPr>
              <a:t>Build a custom dashboard</a:t>
            </a:r>
          </a:p>
          <a:p>
            <a:r>
              <a:rPr lang="en-US" b="1" dirty="0">
                <a:solidFill>
                  <a:schemeClr val="tx1"/>
                </a:solidFill>
                <a:sym typeface="Wingdings" panose="05000000000000000000" pitchFamily="2" charset="2"/>
              </a:rPr>
              <a:t>Price a complex transaction for a client</a:t>
            </a:r>
          </a:p>
          <a:p>
            <a:r>
              <a:rPr lang="en-US" b="1" dirty="0">
                <a:solidFill>
                  <a:schemeClr val="tx1"/>
                </a:solidFill>
                <a:sym typeface="Wingdings" panose="05000000000000000000" pitchFamily="2" charset="2"/>
              </a:rPr>
              <a:t>Research a new signal or test a strategy</a:t>
            </a:r>
          </a:p>
        </p:txBody>
      </p:sp>
    </p:spTree>
    <p:extLst>
      <p:ext uri="{BB962C8B-B14F-4D97-AF65-F5344CB8AC3E}">
        <p14:creationId xmlns:p14="http://schemas.microsoft.com/office/powerpoint/2010/main" val="623337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09D68-A629-4D9C-BB61-9A059B106436}"/>
              </a:ext>
            </a:extLst>
          </p:cNvPr>
          <p:cNvSpPr>
            <a:spLocks noGrp="1"/>
          </p:cNvSpPr>
          <p:nvPr>
            <p:ph type="title"/>
          </p:nvPr>
        </p:nvSpPr>
        <p:spPr/>
        <p:txBody>
          <a:bodyPr/>
          <a:lstStyle/>
          <a:p>
            <a:r>
              <a:rPr lang="en-GB" dirty="0"/>
              <a:t>Examples: COVID modelling and financial numerical methods</a:t>
            </a:r>
          </a:p>
        </p:txBody>
      </p:sp>
      <p:sp>
        <p:nvSpPr>
          <p:cNvPr id="3" name="Content Placeholder 2">
            <a:extLst>
              <a:ext uri="{FF2B5EF4-FFF2-40B4-BE49-F238E27FC236}">
                <a16:creationId xmlns:a16="http://schemas.microsoft.com/office/drawing/2014/main" id="{32A11885-7499-4F49-A9F6-CD0AA70E812F}"/>
              </a:ext>
            </a:extLst>
          </p:cNvPr>
          <p:cNvSpPr>
            <a:spLocks noGrp="1"/>
          </p:cNvSpPr>
          <p:nvPr>
            <p:ph idx="1"/>
          </p:nvPr>
        </p:nvSpPr>
        <p:spPr>
          <a:xfrm>
            <a:off x="581192" y="2180496"/>
            <a:ext cx="11029615" cy="4220304"/>
          </a:xfrm>
        </p:spPr>
        <p:txBody>
          <a:bodyPr anchor="t">
            <a:normAutofit/>
          </a:bodyPr>
          <a:lstStyle/>
          <a:p>
            <a:pPr marL="0" indent="0">
              <a:buNone/>
            </a:pPr>
            <a:r>
              <a:rPr lang="en-US" dirty="0">
                <a:solidFill>
                  <a:schemeClr val="tx1"/>
                </a:solidFill>
                <a:hlinkClick r:id="rId2"/>
              </a:rPr>
              <a:t>https://</a:t>
            </a:r>
            <a:r>
              <a:rPr lang="en-US" dirty="0" err="1">
                <a:solidFill>
                  <a:schemeClr val="tx1"/>
                </a:solidFill>
                <a:hlinkClick r:id="rId2"/>
              </a:rPr>
              <a:t>github.com</a:t>
            </a:r>
            <a:r>
              <a:rPr lang="en-US" dirty="0">
                <a:solidFill>
                  <a:schemeClr val="tx1"/>
                </a:solidFill>
                <a:hlinkClick r:id="rId2"/>
              </a:rPr>
              <a:t>/</a:t>
            </a:r>
            <a:r>
              <a:rPr lang="en-US" dirty="0" err="1">
                <a:solidFill>
                  <a:schemeClr val="tx1"/>
                </a:solidFill>
                <a:hlinkClick r:id="rId2"/>
              </a:rPr>
              <a:t>cantaro86</a:t>
            </a:r>
            <a:r>
              <a:rPr lang="en-US" dirty="0">
                <a:solidFill>
                  <a:schemeClr val="tx1"/>
                </a:solidFill>
                <a:hlinkClick r:id="rId2"/>
              </a:rPr>
              <a:t>/Financial-Models-Numerical-Methods</a:t>
            </a:r>
            <a:r>
              <a:rPr lang="en-US" dirty="0">
                <a:solidFill>
                  <a:schemeClr val="tx1"/>
                </a:solidFill>
              </a:rPr>
              <a:t> </a:t>
            </a:r>
          </a:p>
          <a:p>
            <a:pPr marL="0" indent="0">
              <a:buNone/>
            </a:pPr>
            <a:r>
              <a:rPr lang="en-US" dirty="0">
                <a:solidFill>
                  <a:schemeClr val="tx1"/>
                </a:solidFill>
                <a:hlinkClick r:id="rId3"/>
              </a:rPr>
              <a:t>https://</a:t>
            </a:r>
            <a:r>
              <a:rPr lang="en-US" dirty="0" err="1">
                <a:solidFill>
                  <a:schemeClr val="tx1"/>
                </a:solidFill>
                <a:hlinkClick r:id="rId3"/>
              </a:rPr>
              <a:t>github.com</a:t>
            </a:r>
            <a:r>
              <a:rPr lang="en-US" dirty="0">
                <a:solidFill>
                  <a:schemeClr val="tx1"/>
                </a:solidFill>
                <a:hlinkClick r:id="rId3"/>
              </a:rPr>
              <a:t>/</a:t>
            </a:r>
            <a:r>
              <a:rPr lang="en-US" dirty="0" err="1">
                <a:solidFill>
                  <a:schemeClr val="tx1"/>
                </a:solidFill>
                <a:hlinkClick r:id="rId3"/>
              </a:rPr>
              <a:t>ScottishCovidResponse</a:t>
            </a:r>
            <a:r>
              <a:rPr lang="en-US" dirty="0">
                <a:solidFill>
                  <a:schemeClr val="tx1"/>
                </a:solidFill>
                <a:hlinkClick r:id="rId3"/>
              </a:rPr>
              <a:t>/</a:t>
            </a:r>
            <a:r>
              <a:rPr lang="en-US" dirty="0" err="1">
                <a:solidFill>
                  <a:schemeClr val="tx1"/>
                </a:solidFill>
                <a:hlinkClick r:id="rId3"/>
              </a:rPr>
              <a:t>simple_network_sim</a:t>
            </a:r>
            <a:r>
              <a:rPr lang="en-US" dirty="0">
                <a:solidFill>
                  <a:schemeClr val="tx1"/>
                </a:solidFill>
                <a:hlinkClick r:id="rId3"/>
              </a:rPr>
              <a:t>/blob/master/doc/notebooks/</a:t>
            </a:r>
            <a:r>
              <a:rPr lang="en-US" dirty="0" err="1">
                <a:solidFill>
                  <a:schemeClr val="tx1"/>
                </a:solidFill>
                <a:hlinkClick r:id="rId3"/>
              </a:rPr>
              <a:t>Inference%20</a:t>
            </a:r>
            <a:r>
              <a:rPr lang="en-US" dirty="0">
                <a:solidFill>
                  <a:schemeClr val="tx1"/>
                </a:solidFill>
                <a:hlinkClick r:id="rId3"/>
              </a:rPr>
              <a:t>-%</a:t>
            </a:r>
            <a:r>
              <a:rPr lang="en-US" dirty="0" err="1">
                <a:solidFill>
                  <a:schemeClr val="tx1"/>
                </a:solidFill>
                <a:hlinkClick r:id="rId3"/>
              </a:rPr>
              <a:t>20ABC%20SMC.ipynb</a:t>
            </a:r>
            <a:r>
              <a:rPr lang="en-US" dirty="0">
                <a:solidFill>
                  <a:schemeClr val="tx1"/>
                </a:solidFill>
              </a:rPr>
              <a:t> </a:t>
            </a:r>
          </a:p>
        </p:txBody>
      </p:sp>
      <p:pic>
        <p:nvPicPr>
          <p:cNvPr id="5" name="Picture 4">
            <a:extLst>
              <a:ext uri="{FF2B5EF4-FFF2-40B4-BE49-F238E27FC236}">
                <a16:creationId xmlns:a16="http://schemas.microsoft.com/office/drawing/2014/main" id="{6BDDE4D3-931E-4912-8282-806C3196631B}"/>
              </a:ext>
            </a:extLst>
          </p:cNvPr>
          <p:cNvPicPr>
            <a:picLocks noChangeAspect="1"/>
          </p:cNvPicPr>
          <p:nvPr/>
        </p:nvPicPr>
        <p:blipFill>
          <a:blip r:embed="rId4"/>
          <a:stretch>
            <a:fillRect/>
          </a:stretch>
        </p:blipFill>
        <p:spPr>
          <a:xfrm>
            <a:off x="329771" y="3671510"/>
            <a:ext cx="5807969" cy="2484334"/>
          </a:xfrm>
          <a:prstGeom prst="rect">
            <a:avLst/>
          </a:prstGeom>
        </p:spPr>
      </p:pic>
      <p:pic>
        <p:nvPicPr>
          <p:cNvPr id="7" name="Picture 6">
            <a:extLst>
              <a:ext uri="{FF2B5EF4-FFF2-40B4-BE49-F238E27FC236}">
                <a16:creationId xmlns:a16="http://schemas.microsoft.com/office/drawing/2014/main" id="{37C379FE-2F20-414B-BEA5-7211E878EEC3}"/>
              </a:ext>
            </a:extLst>
          </p:cNvPr>
          <p:cNvPicPr>
            <a:picLocks noChangeAspect="1"/>
          </p:cNvPicPr>
          <p:nvPr/>
        </p:nvPicPr>
        <p:blipFill>
          <a:blip r:embed="rId5"/>
          <a:stretch>
            <a:fillRect/>
          </a:stretch>
        </p:blipFill>
        <p:spPr>
          <a:xfrm>
            <a:off x="6305889" y="3563878"/>
            <a:ext cx="5249165" cy="2591966"/>
          </a:xfrm>
          <a:prstGeom prst="rect">
            <a:avLst/>
          </a:prstGeom>
        </p:spPr>
      </p:pic>
    </p:spTree>
    <p:extLst>
      <p:ext uri="{BB962C8B-B14F-4D97-AF65-F5344CB8AC3E}">
        <p14:creationId xmlns:p14="http://schemas.microsoft.com/office/powerpoint/2010/main" val="248610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DE946-3DCB-494F-A2E7-FCC50A7D8670}"/>
              </a:ext>
            </a:extLst>
          </p:cNvPr>
          <p:cNvSpPr>
            <a:spLocks noGrp="1"/>
          </p:cNvSpPr>
          <p:nvPr>
            <p:ph type="title"/>
          </p:nvPr>
        </p:nvSpPr>
        <p:spPr/>
        <p:txBody>
          <a:bodyPr/>
          <a:lstStyle/>
          <a:p>
            <a:r>
              <a:rPr lang="en-US" dirty="0"/>
              <a:t>Thank you very much for listening</a:t>
            </a:r>
            <a:endParaRPr lang="en-GB" dirty="0"/>
          </a:p>
        </p:txBody>
      </p:sp>
      <p:sp>
        <p:nvSpPr>
          <p:cNvPr id="3" name="Content Placeholder 2">
            <a:extLst>
              <a:ext uri="{FF2B5EF4-FFF2-40B4-BE49-F238E27FC236}">
                <a16:creationId xmlns:a16="http://schemas.microsoft.com/office/drawing/2014/main" id="{06E7736A-A373-4DC8-8DF2-03163D40BD40}"/>
              </a:ext>
            </a:extLst>
          </p:cNvPr>
          <p:cNvSpPr>
            <a:spLocks noGrp="1"/>
          </p:cNvSpPr>
          <p:nvPr>
            <p:ph idx="1"/>
          </p:nvPr>
        </p:nvSpPr>
        <p:spPr/>
        <p:txBody>
          <a:bodyPr/>
          <a:lstStyle/>
          <a:p>
            <a:pPr marL="0" indent="0">
              <a:buNone/>
            </a:pPr>
            <a:r>
              <a:rPr lang="en-US" dirty="0"/>
              <a:t>Any question?</a:t>
            </a:r>
            <a:endParaRPr lang="en-GB" dirty="0"/>
          </a:p>
        </p:txBody>
      </p:sp>
      <p:sp>
        <p:nvSpPr>
          <p:cNvPr id="4" name="TextBox 3">
            <a:extLst>
              <a:ext uri="{FF2B5EF4-FFF2-40B4-BE49-F238E27FC236}">
                <a16:creationId xmlns:a16="http://schemas.microsoft.com/office/drawing/2014/main" id="{43E4B68B-F8DA-4F71-8F63-29322DB8431B}"/>
              </a:ext>
            </a:extLst>
          </p:cNvPr>
          <p:cNvSpPr txBox="1"/>
          <p:nvPr/>
        </p:nvSpPr>
        <p:spPr>
          <a:xfrm>
            <a:off x="581192" y="2520175"/>
            <a:ext cx="8585110" cy="461665"/>
          </a:xfrm>
          <a:prstGeom prst="rect">
            <a:avLst/>
          </a:prstGeom>
          <a:noFill/>
        </p:spPr>
        <p:txBody>
          <a:bodyPr wrap="square" rtlCol="0">
            <a:spAutoFit/>
          </a:bodyPr>
          <a:lstStyle/>
          <a:p>
            <a:pPr algn="just"/>
            <a:r>
              <a:rPr lang="en-US" sz="2400" b="1" u="sng" dirty="0"/>
              <a:t>Conclusion</a:t>
            </a:r>
            <a:r>
              <a:rPr lang="en-US" sz="2400" b="1" dirty="0"/>
              <a:t>: it’s a necessary evil</a:t>
            </a:r>
            <a:endParaRPr lang="en-GB" sz="2400" b="1" dirty="0"/>
          </a:p>
        </p:txBody>
      </p:sp>
    </p:spTree>
    <p:extLst>
      <p:ext uri="{BB962C8B-B14F-4D97-AF65-F5344CB8AC3E}">
        <p14:creationId xmlns:p14="http://schemas.microsoft.com/office/powerpoint/2010/main" val="90820152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6900</TotalTime>
  <Words>714</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Avenir</vt:lpstr>
      <vt:lpstr>Gill Sans MT</vt:lpstr>
      <vt:lpstr>Montserrat</vt:lpstr>
      <vt:lpstr>Wingdings</vt:lpstr>
      <vt:lpstr>Wingdings 2</vt:lpstr>
      <vt:lpstr>Dividend</vt:lpstr>
      <vt:lpstr>(Mis)uses of notebooks as production tools in the financial industry</vt:lpstr>
      <vt:lpstr>Evolution of technology in finance</vt:lpstr>
      <vt:lpstr>Tabular data (Time series) with easy arithmetic</vt:lpstr>
      <vt:lpstr>Overreliance on these interfaces lead to $ losses</vt:lpstr>
      <vt:lpstr>WHY did jupyter come to prominence?</vt:lpstr>
      <vt:lpstr>Where did it all go wrong?</vt:lpstr>
      <vt:lpstr>Uses of notebooks in financial institutions</vt:lpstr>
      <vt:lpstr>Examples: COVID modelling and financial numerical methods</vt:lpstr>
      <vt:lpstr>Thank you very much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(Mis)uses of notebooks as production tools in the financial industry</dc:title>
  <dc:creator>GOROKHOVIK Fiodor</dc:creator>
  <cp:lastModifiedBy>GOROKHOVIK Fiodor</cp:lastModifiedBy>
  <cp:revision>87</cp:revision>
  <dcterms:created xsi:type="dcterms:W3CDTF">2020-09-28T19:00:13Z</dcterms:created>
  <dcterms:modified xsi:type="dcterms:W3CDTF">2020-10-07T10:28:28Z</dcterms:modified>
</cp:coreProperties>
</file>