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4" r:id="rId1"/>
    <p:sldMasterId id="2147483786" r:id="rId2"/>
    <p:sldMasterId id="2147483798" r:id="rId3"/>
    <p:sldMasterId id="2147483810" r:id="rId4"/>
    <p:sldMasterId id="2147483822" r:id="rId5"/>
    <p:sldMasterId id="2147483834" r:id="rId6"/>
    <p:sldMasterId id="2147483846" r:id="rId7"/>
    <p:sldMasterId id="2147483858" r:id="rId8"/>
    <p:sldMasterId id="2147483870" r:id="rId9"/>
    <p:sldMasterId id="2147483882" r:id="rId10"/>
    <p:sldMasterId id="2147483894" r:id="rId11"/>
    <p:sldMasterId id="2147483906" r:id="rId12"/>
    <p:sldMasterId id="2147483918" r:id="rId13"/>
    <p:sldMasterId id="2147483930" r:id="rId14"/>
  </p:sldMasterIdLst>
  <p:notesMasterIdLst>
    <p:notesMasterId r:id="rId39"/>
  </p:notesMasterIdLst>
  <p:sldIdLst>
    <p:sldId id="256" r:id="rId15"/>
    <p:sldId id="258" r:id="rId16"/>
    <p:sldId id="259" r:id="rId17"/>
    <p:sldId id="260" r:id="rId18"/>
    <p:sldId id="261" r:id="rId19"/>
    <p:sldId id="279" r:id="rId20"/>
    <p:sldId id="264" r:id="rId21"/>
    <p:sldId id="265" r:id="rId22"/>
    <p:sldId id="280" r:id="rId23"/>
    <p:sldId id="262" r:id="rId24"/>
    <p:sldId id="282" r:id="rId25"/>
    <p:sldId id="281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ヒラギノ角ゴ ProN W3" charset="0"/>
        <a:cs typeface="ヒラギノ角ゴ ProN W3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ヒラギノ角ゴ ProN W3" charset="0"/>
        <a:cs typeface="ヒラギノ角ゴ ProN W3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ヒラギノ角ゴ ProN W3" charset="0"/>
        <a:cs typeface="ヒラギノ角ゴ ProN W3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ヒラギノ角ゴ ProN W3" charset="0"/>
        <a:cs typeface="ヒラギノ角ゴ ProN W3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ヒラギノ角ゴ ProN W3" charset="0"/>
        <a:cs typeface="ヒラギノ角ゴ ProN W3" charset="0"/>
        <a:sym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ヒラギノ角ゴ ProN W3" charset="0"/>
        <a:cs typeface="ヒラギノ角ゴ ProN W3" charset="0"/>
        <a:sym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ヒラギノ角ゴ ProN W3" charset="0"/>
        <a:cs typeface="ヒラギノ角ゴ ProN W3" charset="0"/>
        <a:sym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ヒラギノ角ゴ ProN W3" charset="0"/>
        <a:cs typeface="ヒラギノ角ゴ ProN W3" charset="0"/>
        <a:sym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ヒラギノ角ゴ ProN W3" charset="0"/>
        <a:cs typeface="ヒラギノ角ゴ ProN W3" charset="0"/>
        <a:sym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4563" autoAdjust="0"/>
  </p:normalViewPr>
  <p:slideViewPr>
    <p:cSldViewPr>
      <p:cViewPr varScale="1">
        <p:scale>
          <a:sx n="44" d="100"/>
          <a:sy n="44" d="100"/>
        </p:scale>
        <p:origin x="-26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sym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sym typeface="Arial" charset="0"/>
              </a:defRPr>
            </a:lvl1pPr>
          </a:lstStyle>
          <a:p>
            <a:pPr>
              <a:defRPr/>
            </a:pPr>
            <a:fld id="{2F37D415-1FB8-4BDF-BFB4-3BC219108408}" type="datetimeFigureOut">
              <a:rPr lang="en-AU"/>
              <a:pPr>
                <a:defRPr/>
              </a:pPr>
              <a:t>6/12/2016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A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sym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25D21AD-F4F4-4768-A9D1-55DBC97B957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259505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AU" dirty="0" smtClean="0"/>
              <a:t>Show</a:t>
            </a:r>
            <a:r>
              <a:rPr lang="en-AU" baseline="0" dirty="0" smtClean="0"/>
              <a:t> them the video from Richard Buckland. Lecture 2</a:t>
            </a:r>
            <a:r>
              <a:rPr lang="en-AU" baseline="0" smtClean="0"/>
              <a:t>. 44:00</a:t>
            </a:r>
            <a:endParaRPr lang="en-AU" smtClean="0"/>
          </a:p>
          <a:p>
            <a:pPr eaLnBrk="1" hangingPunct="1"/>
            <a:endParaRPr lang="en-AU" altLang="en-US" baseline="0" smtClean="0"/>
          </a:p>
          <a:p>
            <a:pPr eaLnBrk="1" hangingPunct="1"/>
            <a:r>
              <a:rPr lang="en-AU" altLang="en-US" baseline="0" smtClean="0"/>
              <a:t>Relate </a:t>
            </a:r>
            <a:r>
              <a:rPr lang="en-AU" altLang="en-US" baseline="0" dirty="0" smtClean="0"/>
              <a:t>back to the big-O from linked lists</a:t>
            </a:r>
          </a:p>
          <a:p>
            <a:pPr eaLnBrk="1" hangingPunct="1"/>
            <a:r>
              <a:rPr lang="en-AU" altLang="en-US" baseline="0" dirty="0" smtClean="0"/>
              <a:t>Consider these situations;</a:t>
            </a:r>
          </a:p>
          <a:p>
            <a:pPr eaLnBrk="1" hangingPunct="1"/>
            <a:endParaRPr lang="en-AU" alt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FEC006-4DE1-47B0-ADA8-0A20B8067131}" type="slidenum">
              <a:rPr lang="en-AU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AU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359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AU" altLang="en-US" dirty="0" smtClean="0"/>
              <a:t>Comparison for </a:t>
            </a:r>
            <a:r>
              <a:rPr lang="en-AU" altLang="en-US" dirty="0" err="1" smtClean="0"/>
              <a:t>int</a:t>
            </a:r>
            <a:r>
              <a:rPr lang="en-AU" altLang="en-US" dirty="0" smtClean="0"/>
              <a:t> single CPU instruction.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fld id="{1D621991-5EF9-4037-A5B8-F8D25E0A0095}" type="slidenum">
              <a:rPr lang="en-AU" altLang="en-US" sz="1200" smtClean="0"/>
              <a:pPr/>
              <a:t>11</a:t>
            </a:fld>
            <a:endParaRPr lang="en-AU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392169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AU" altLang="en-US" dirty="0" smtClean="0"/>
              <a:t>Comparison for </a:t>
            </a:r>
            <a:r>
              <a:rPr lang="en-AU" altLang="en-US" dirty="0" err="1" smtClean="0"/>
              <a:t>int</a:t>
            </a:r>
            <a:r>
              <a:rPr lang="en-AU" altLang="en-US" dirty="0" smtClean="0"/>
              <a:t> single CPU instruction.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fld id="{1D621991-5EF9-4037-A5B8-F8D25E0A0095}" type="slidenum">
              <a:rPr lang="en-AU" altLang="en-US" sz="1200" smtClean="0"/>
              <a:pPr/>
              <a:t>12</a:t>
            </a:fld>
            <a:endParaRPr lang="en-AU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392169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AU" altLang="en-US" smtClean="0"/>
              <a:t>Practice graphing these things. Show how the scale can make a big difference – log scale.</a:t>
            </a:r>
          </a:p>
          <a:p>
            <a:r>
              <a:rPr lang="en-AU" altLang="en-US" smtClean="0"/>
              <a:t>What if ran on strings?</a:t>
            </a:r>
          </a:p>
          <a:p>
            <a:endParaRPr lang="en-AU" altLang="en-US" smtClean="0"/>
          </a:p>
          <a:p>
            <a:r>
              <a:rPr lang="en-AU" altLang="en-US" smtClean="0"/>
              <a:t>Graph it with scatter vs line.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fld id="{61165A1C-696E-489F-8DF6-0474475B6AFB}" type="slidenum">
              <a:rPr lang="en-AU" altLang="en-US" sz="1200" smtClean="0"/>
              <a:pPr/>
              <a:t>13</a:t>
            </a:fld>
            <a:endParaRPr lang="en-AU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824651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AU" altLang="en-US" dirty="0" smtClean="0"/>
              <a:t>1000: 1.2 </a:t>
            </a:r>
          </a:p>
          <a:p>
            <a:pPr eaLnBrk="1" hangingPunct="1"/>
            <a:r>
              <a:rPr lang="en-AU" altLang="en-US" smtClean="0"/>
              <a:t>2000: 2^2 = 4 4.8</a:t>
            </a:r>
            <a:endParaRPr lang="en-AU" altLang="en-US" dirty="0" smtClean="0"/>
          </a:p>
          <a:p>
            <a:pPr eaLnBrk="1" hangingPunct="1"/>
            <a:r>
              <a:rPr lang="en-AU" altLang="en-US" dirty="0" smtClean="0"/>
              <a:t>10,000:</a:t>
            </a:r>
            <a:r>
              <a:rPr lang="en-AU" altLang="en-US" baseline="0" dirty="0" smtClean="0"/>
              <a:t> </a:t>
            </a:r>
            <a:r>
              <a:rPr lang="en-AU" altLang="en-US" dirty="0" smtClean="0"/>
              <a:t>120 seconds 2 minutes</a:t>
            </a:r>
          </a:p>
          <a:p>
            <a:pPr eaLnBrk="1" hangingPunct="1"/>
            <a:r>
              <a:rPr lang="en-AU" altLang="en-US" dirty="0" smtClean="0"/>
              <a:t>100,000: 1200 seconds 20 minutes</a:t>
            </a:r>
          </a:p>
          <a:p>
            <a:pPr eaLnBrk="1" hangingPunct="1"/>
            <a:r>
              <a:rPr lang="en-AU" altLang="en-US" dirty="0" smtClean="0"/>
              <a:t>1000,000: 120000 seconds 2000 minutes or 33 hours</a:t>
            </a:r>
          </a:p>
          <a:p>
            <a:pPr eaLnBrk="1" hangingPunct="1"/>
            <a:r>
              <a:rPr lang="en-AU" altLang="en-US" dirty="0" smtClean="0"/>
              <a:t>10,000,000: 3333 hours is 138 days</a:t>
            </a:r>
          </a:p>
          <a:p>
            <a:pPr eaLnBrk="1" hangingPunct="1"/>
            <a:r>
              <a:rPr lang="en-AU" altLang="en-US" dirty="0" smtClean="0"/>
              <a:t>100,000,000: 333333 hours is 13888 days 38 years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72C6F5-29E2-4CE6-8AFA-0ECB2BD6B1A3}" type="slidenum">
              <a:rPr lang="en-AU" altLang="en-US" smtClean="0">
                <a:solidFill>
                  <a:srgbClr val="000000"/>
                </a:solidFill>
                <a:latin typeface="Helvetica Neue Light" charset="0"/>
              </a:rPr>
              <a:pPr>
                <a:spcBef>
                  <a:spcPct val="0"/>
                </a:spcBef>
              </a:pPr>
              <a:t>14</a:t>
            </a:fld>
            <a:endParaRPr lang="en-AU" altLang="en-US" smtClean="0">
              <a:solidFill>
                <a:srgbClr val="000000"/>
              </a:solidFill>
              <a:latin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849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AU" altLang="en-US" smtClean="0"/>
              <a:t>Rewrite the code with better style</a:t>
            </a:r>
          </a:p>
          <a:p>
            <a:pPr eaLnBrk="1" hangingPunct="1">
              <a:spcBef>
                <a:spcPct val="0"/>
              </a:spcBef>
            </a:pPr>
            <a:r>
              <a:rPr lang="en-AU" altLang="en-US" smtClean="0"/>
              <a:t>If we are looking for the element</a:t>
            </a:r>
          </a:p>
          <a:p>
            <a:pPr eaLnBrk="1" hangingPunct="1">
              <a:spcBef>
                <a:spcPct val="0"/>
              </a:spcBef>
            </a:pPr>
            <a:r>
              <a:rPr lang="en-AU" altLang="en-US" smtClean="0"/>
              <a:t>8 and we have</a:t>
            </a:r>
          </a:p>
          <a:p>
            <a:pPr eaLnBrk="1" hangingPunct="1">
              <a:spcBef>
                <a:spcPct val="0"/>
              </a:spcBef>
            </a:pPr>
            <a:endParaRPr lang="en-AU" altLang="en-US" smtClean="0"/>
          </a:p>
          <a:p>
            <a:pPr eaLnBrk="1" hangingPunct="1">
              <a:spcBef>
                <a:spcPct val="0"/>
              </a:spcBef>
            </a:pPr>
            <a:r>
              <a:rPr lang="en-AU" altLang="en-US" smtClean="0"/>
              <a:t>1 3 5 7 9 11</a:t>
            </a:r>
          </a:p>
          <a:p>
            <a:pPr eaLnBrk="1" hangingPunct="1">
              <a:spcBef>
                <a:spcPct val="0"/>
              </a:spcBef>
            </a:pPr>
            <a:r>
              <a:rPr lang="en-AU" altLang="en-US" smtClean="0"/>
              <a:t>By the time we get to the 9 we can stop. Eg 8 &lt; 9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736AB0-5E15-4358-B683-B30C1119E026}" type="slidenum">
              <a:rPr lang="en-AU" altLang="en-US" smtClean="0">
                <a:solidFill>
                  <a:srgbClr val="000000"/>
                </a:solidFill>
                <a:latin typeface="Helvetica Neue Light" charset="0"/>
              </a:rPr>
              <a:pPr>
                <a:spcBef>
                  <a:spcPct val="0"/>
                </a:spcBef>
              </a:pPr>
              <a:t>15</a:t>
            </a:fld>
            <a:endParaRPr lang="en-AU" altLang="en-US" smtClean="0">
              <a:solidFill>
                <a:srgbClr val="000000"/>
              </a:solidFill>
              <a:latin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38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AU" altLang="en-US" smtClean="0"/>
              <a:t>Rewrite the code with better style</a:t>
            </a:r>
          </a:p>
          <a:p>
            <a:pPr eaLnBrk="1" hangingPunct="1">
              <a:spcBef>
                <a:spcPct val="0"/>
              </a:spcBef>
            </a:pPr>
            <a:r>
              <a:rPr lang="en-AU" altLang="en-US" smtClean="0"/>
              <a:t>If we are looking for the element</a:t>
            </a:r>
          </a:p>
          <a:p>
            <a:pPr eaLnBrk="1" hangingPunct="1">
              <a:spcBef>
                <a:spcPct val="0"/>
              </a:spcBef>
            </a:pPr>
            <a:r>
              <a:rPr lang="en-AU" altLang="en-US" smtClean="0"/>
              <a:t>8 and we have</a:t>
            </a:r>
          </a:p>
          <a:p>
            <a:pPr eaLnBrk="1" hangingPunct="1">
              <a:spcBef>
                <a:spcPct val="0"/>
              </a:spcBef>
            </a:pPr>
            <a:endParaRPr lang="en-AU" altLang="en-US" smtClean="0"/>
          </a:p>
          <a:p>
            <a:pPr eaLnBrk="1" hangingPunct="1">
              <a:spcBef>
                <a:spcPct val="0"/>
              </a:spcBef>
            </a:pPr>
            <a:r>
              <a:rPr lang="en-AU" altLang="en-US" smtClean="0"/>
              <a:t>1 3 5 7 9 11</a:t>
            </a:r>
          </a:p>
          <a:p>
            <a:pPr eaLnBrk="1" hangingPunct="1">
              <a:spcBef>
                <a:spcPct val="0"/>
              </a:spcBef>
            </a:pPr>
            <a:r>
              <a:rPr lang="en-AU" altLang="en-US" smtClean="0"/>
              <a:t>By the time we get to the 9 we can stop. Eg 8 &lt; 9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D28B85-CFF3-478F-A6D7-A857C468230B}" type="slidenum">
              <a:rPr lang="en-AU" altLang="en-US" smtClean="0">
                <a:solidFill>
                  <a:srgbClr val="000000"/>
                </a:solidFill>
                <a:latin typeface="Helvetica Neue Light" charset="0"/>
              </a:rPr>
              <a:pPr>
                <a:spcBef>
                  <a:spcPct val="0"/>
                </a:spcBef>
              </a:pPr>
              <a:t>16</a:t>
            </a:fld>
            <a:endParaRPr lang="en-AU" altLang="en-US" smtClean="0">
              <a:solidFill>
                <a:srgbClr val="000000"/>
              </a:solidFill>
              <a:latin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944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AU" altLang="en-US" dirty="0" smtClean="0"/>
              <a:t>1  = 1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AU" altLang="en-US" dirty="0" smtClean="0"/>
              <a:t>*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AU" altLang="en-US" dirty="0" smtClean="0"/>
              <a:t>2   = 2/2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AU" altLang="en-US" dirty="0" smtClean="0"/>
              <a:t>*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AU" altLang="en-US" dirty="0" smtClean="0"/>
              <a:t>2   = 4/2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AU" altLang="en-US" dirty="0" smtClean="0"/>
              <a:t>*</a:t>
            </a:r>
          </a:p>
          <a:p>
            <a:pPr marL="228600" indent="-228600" eaLnBrk="1" hangingPunct="1">
              <a:spcBef>
                <a:spcPct val="0"/>
              </a:spcBef>
              <a:buFontTx/>
              <a:buAutoNum type="arabicPlain" startAt="2"/>
              <a:defRPr/>
            </a:pPr>
            <a:r>
              <a:rPr lang="en-AU" altLang="en-US" dirty="0" smtClean="0"/>
              <a:t>= 8/2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AU" altLang="en-US" dirty="0" smtClean="0"/>
              <a:t>*</a:t>
            </a:r>
          </a:p>
          <a:p>
            <a:pPr marL="228600" indent="-228600" eaLnBrk="1" hangingPunct="1">
              <a:spcBef>
                <a:spcPct val="0"/>
              </a:spcBef>
              <a:buFontTx/>
              <a:buAutoNum type="arabicPlain" startAt="2"/>
              <a:defRPr/>
            </a:pPr>
            <a:r>
              <a:rPr lang="en-AU" altLang="en-US" dirty="0" smtClean="0"/>
              <a:t>= 16/2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AU" altLang="en-US" dirty="0" smtClean="0"/>
              <a:t>* </a:t>
            </a:r>
          </a:p>
          <a:p>
            <a:pPr marL="228600" indent="-228600" eaLnBrk="1" hangingPunct="1">
              <a:spcBef>
                <a:spcPct val="0"/>
              </a:spcBef>
              <a:buFontTx/>
              <a:buAutoNum type="arabicPlain" startAt="2"/>
              <a:defRPr/>
            </a:pPr>
            <a:r>
              <a:rPr lang="en-AU" altLang="en-US" dirty="0" smtClean="0"/>
              <a:t>= 32/2</a:t>
            </a:r>
          </a:p>
          <a:p>
            <a:pPr marL="228600" indent="-228600" eaLnBrk="1" hangingPunct="1">
              <a:spcBef>
                <a:spcPct val="0"/>
              </a:spcBef>
              <a:buFontTx/>
              <a:buAutoNum type="arabicPlain" startAt="2"/>
              <a:defRPr/>
            </a:pPr>
            <a:endParaRPr lang="en-AU" altLang="en-US" dirty="0" smtClean="0"/>
          </a:p>
          <a:p>
            <a:pPr eaLnBrk="1" hangingPunct="1">
              <a:spcBef>
                <a:spcPct val="0"/>
              </a:spcBef>
              <a:defRPr/>
            </a:pPr>
            <a:r>
              <a:rPr lang="en-AU" altLang="en-US" dirty="0" smtClean="0"/>
              <a:t>2^5 = 32</a:t>
            </a:r>
          </a:p>
          <a:p>
            <a:pPr eaLnBrk="1" hangingPunct="1">
              <a:spcBef>
                <a:spcPct val="0"/>
              </a:spcBef>
              <a:defRPr/>
            </a:pPr>
            <a:endParaRPr lang="en-AU" altLang="en-US" dirty="0" smtClean="0"/>
          </a:p>
          <a:p>
            <a:pPr eaLnBrk="1" hangingPunct="1">
              <a:spcBef>
                <a:spcPct val="0"/>
              </a:spcBef>
              <a:defRPr/>
            </a:pPr>
            <a:r>
              <a:rPr lang="en-AU" altLang="en-US" dirty="0" smtClean="0"/>
              <a:t>Log2 32 = 5</a:t>
            </a:r>
          </a:p>
          <a:p>
            <a:pPr eaLnBrk="1" hangingPunct="1">
              <a:spcBef>
                <a:spcPct val="0"/>
              </a:spcBef>
              <a:defRPr/>
            </a:pPr>
            <a:endParaRPr lang="en-AU" altLang="en-US" dirty="0" smtClean="0"/>
          </a:p>
          <a:p>
            <a:pPr eaLnBrk="1" hangingPunct="1">
              <a:spcBef>
                <a:spcPct val="0"/>
              </a:spcBef>
              <a:defRPr/>
            </a:pPr>
            <a:r>
              <a:rPr lang="en-AU" altLang="en-US" dirty="0" smtClean="0"/>
              <a:t>= log 10 32/log10 2</a:t>
            </a:r>
          </a:p>
          <a:p>
            <a:pPr eaLnBrk="1" hangingPunct="1">
              <a:spcBef>
                <a:spcPct val="0"/>
              </a:spcBef>
              <a:defRPr/>
            </a:pPr>
            <a:endParaRPr lang="en-AU" altLang="en-US" dirty="0" smtClean="0"/>
          </a:p>
          <a:p>
            <a:pPr eaLnBrk="1" hangingPunct="1">
              <a:spcBef>
                <a:spcPct val="0"/>
              </a:spcBef>
              <a:defRPr/>
            </a:pPr>
            <a:r>
              <a:rPr lang="en-AU" altLang="en-US" dirty="0" smtClean="0"/>
              <a:t>Log2 31 = 4.9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21AD-F4F4-4768-A9D1-55DBC97B957A}" type="slidenum">
              <a:rPr lang="en-AU" altLang="en-US" smtClean="0"/>
              <a:pPr>
                <a:defRPr/>
              </a:pPr>
              <a:t>18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6619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AU" altLang="en-US" smtClean="0"/>
              <a:t>Tn = 1 + ( 1 + 1 + Tn/8)</a:t>
            </a:r>
          </a:p>
          <a:p>
            <a:pPr eaLnBrk="1" hangingPunct="1">
              <a:spcBef>
                <a:spcPct val="0"/>
              </a:spcBef>
            </a:pPr>
            <a:endParaRPr lang="en-AU" altLang="en-US" smtClean="0"/>
          </a:p>
          <a:p>
            <a:pPr eaLnBrk="1" hangingPunct="1">
              <a:spcBef>
                <a:spcPct val="0"/>
              </a:spcBef>
            </a:pPr>
            <a:r>
              <a:rPr lang="en-AU" altLang="en-US" smtClean="0"/>
              <a:t>Tn/2 = 1 + Tn/4</a:t>
            </a:r>
          </a:p>
          <a:p>
            <a:pPr eaLnBrk="1" hangingPunct="1">
              <a:spcBef>
                <a:spcPct val="0"/>
              </a:spcBef>
            </a:pPr>
            <a:r>
              <a:rPr lang="en-AU" altLang="en-US" smtClean="0"/>
              <a:t>Tn/4 = 1 + Tn/8</a:t>
            </a:r>
          </a:p>
          <a:p>
            <a:pPr eaLnBrk="1" hangingPunct="1">
              <a:spcBef>
                <a:spcPct val="0"/>
              </a:spcBef>
            </a:pPr>
            <a:endParaRPr lang="en-AU" altLang="en-US" smtClean="0"/>
          </a:p>
          <a:p>
            <a:pPr eaLnBrk="1" hangingPunct="1">
              <a:spcBef>
                <a:spcPct val="0"/>
              </a:spcBef>
            </a:pPr>
            <a:r>
              <a:rPr lang="en-AU" altLang="en-US" smtClean="0"/>
              <a:t>T(N) = T(N/4) + 2</a:t>
            </a:r>
          </a:p>
          <a:p>
            <a:pPr eaLnBrk="1" hangingPunct="1">
              <a:spcBef>
                <a:spcPct val="0"/>
              </a:spcBef>
            </a:pPr>
            <a:r>
              <a:rPr lang="en-AU" altLang="en-US" smtClean="0"/>
              <a:t>        = T(N/8) + 3</a:t>
            </a:r>
          </a:p>
          <a:p>
            <a:pPr eaLnBrk="1" hangingPunct="1">
              <a:spcBef>
                <a:spcPct val="0"/>
              </a:spcBef>
            </a:pPr>
            <a:r>
              <a:rPr lang="en-AU" altLang="en-US" smtClean="0"/>
              <a:t>        &lt;= T(N/2^k) + k (assuming we round up)</a:t>
            </a:r>
          </a:p>
          <a:p>
            <a:pPr eaLnBrk="1" hangingPunct="1">
              <a:spcBef>
                <a:spcPct val="0"/>
              </a:spcBef>
            </a:pPr>
            <a:r>
              <a:rPr lang="en-AU" altLang="en-US" smtClean="0"/>
              <a:t> </a:t>
            </a:r>
          </a:p>
          <a:p>
            <a:pPr eaLnBrk="1" hangingPunct="1">
              <a:spcBef>
                <a:spcPct val="0"/>
              </a:spcBef>
            </a:pPr>
            <a:endParaRPr lang="en-AU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9A43C5-0BC0-40BA-929D-783F0BBD8F38}" type="slidenum">
              <a:rPr lang="en-AU" altLang="en-US" smtClean="0">
                <a:solidFill>
                  <a:srgbClr val="000000"/>
                </a:solidFill>
                <a:latin typeface="Helvetica Neue Light" charset="0"/>
              </a:rPr>
              <a:pPr>
                <a:spcBef>
                  <a:spcPct val="0"/>
                </a:spcBef>
              </a:pPr>
              <a:t>20</a:t>
            </a:fld>
            <a:endParaRPr lang="en-AU" altLang="en-US" smtClean="0">
              <a:solidFill>
                <a:srgbClr val="000000"/>
              </a:solidFill>
              <a:latin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422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fld id="{71ECAB35-EAF2-4F7F-A222-4F22074E112A}" type="slidenum">
              <a:rPr lang="en-AU" altLang="en-US" sz="1200" smtClean="0"/>
              <a:pPr/>
              <a:t>21</a:t>
            </a:fld>
            <a:endParaRPr lang="en-AU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752817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AU" altLang="en-US" dirty="0" smtClean="0"/>
              <a:t>2^N when n is 20 is about 1 million – show some later.</a:t>
            </a:r>
          </a:p>
          <a:p>
            <a:pPr eaLnBrk="1" hangingPunct="1">
              <a:spcBef>
                <a:spcPct val="0"/>
              </a:spcBef>
            </a:pPr>
            <a:endParaRPr lang="en-AU" altLang="en-US" dirty="0" smtClean="0"/>
          </a:p>
          <a:p>
            <a:pPr eaLnBrk="1" hangingPunct="1">
              <a:spcBef>
                <a:spcPct val="0"/>
              </a:spcBef>
            </a:pPr>
            <a:r>
              <a:rPr lang="en-AU" altLang="en-US" dirty="0" smtClean="0"/>
              <a:t>Hours, days, years, seconds, minutes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A79DC0-FAE2-438A-84E5-D15AF265E2ED}" type="slidenum">
              <a:rPr lang="en-AU" altLang="en-US" smtClean="0">
                <a:solidFill>
                  <a:srgbClr val="000000"/>
                </a:solidFill>
                <a:latin typeface="Helvetica Neue Light" charset="0"/>
              </a:rPr>
              <a:pPr>
                <a:spcBef>
                  <a:spcPct val="0"/>
                </a:spcBef>
              </a:pPr>
              <a:t>22</a:t>
            </a:fld>
            <a:endParaRPr lang="en-AU" altLang="en-US" smtClean="0">
              <a:solidFill>
                <a:srgbClr val="000000"/>
              </a:solidFill>
              <a:latin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735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Linear search algorithm –diff</a:t>
            </a:r>
            <a:r>
              <a:rPr lang="en-AU" baseline="0" dirty="0" smtClean="0"/>
              <a:t> implementations, implemented in C using a for loop, implementation in Java </a:t>
            </a:r>
          </a:p>
          <a:p>
            <a:r>
              <a:rPr lang="en-AU" baseline="0" dirty="0" smtClean="0"/>
              <a:t>What’s most imp on this page – algorithm – come up with the best algorithm for a given computational problem, sometimes changing algorithm can make a huge difference, compiler can optimise your program, you can try to optimise the code, but no use if your algorithm is bad.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21AD-F4F4-4768-A9D1-55DBC97B957A}" type="slidenum">
              <a:rPr lang="en-AU" altLang="en-US" smtClean="0"/>
              <a:pPr>
                <a:defRPr/>
              </a:pPr>
              <a:t>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145878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AU" altLang="en-US" dirty="0" smtClean="0"/>
              <a:t>2^100 has – for large n it matters a lot.</a:t>
            </a:r>
          </a:p>
          <a:p>
            <a:pPr eaLnBrk="1" hangingPunct="1">
              <a:spcBef>
                <a:spcPct val="0"/>
              </a:spcBef>
            </a:pPr>
            <a:endParaRPr lang="en-AU" altLang="en-US" dirty="0" smtClean="0"/>
          </a:p>
          <a:p>
            <a:pPr eaLnBrk="1" hangingPunct="1">
              <a:spcBef>
                <a:spcPct val="0"/>
              </a:spcBef>
            </a:pPr>
            <a:r>
              <a:rPr lang="en-AU" altLang="en-US" dirty="0" smtClean="0"/>
              <a:t>Go through solution to reverse linked list and see O(n) what about doubly? O(1).</a:t>
            </a:r>
          </a:p>
          <a:p>
            <a:pPr eaLnBrk="1" hangingPunct="1">
              <a:spcBef>
                <a:spcPct val="0"/>
              </a:spcBef>
            </a:pPr>
            <a:endParaRPr lang="en-AU" altLang="en-US" dirty="0" smtClean="0"/>
          </a:p>
          <a:p>
            <a:pPr eaLnBrk="1" hangingPunct="1">
              <a:spcBef>
                <a:spcPct val="0"/>
              </a:spcBef>
            </a:pPr>
            <a:r>
              <a:rPr lang="en-AU" altLang="en-US" dirty="0" smtClean="0"/>
              <a:t>Relate it back to</a:t>
            </a:r>
            <a:r>
              <a:rPr lang="en-AU" altLang="en-US" baseline="0" dirty="0" smtClean="0"/>
              <a:t> searching? Etc.</a:t>
            </a:r>
            <a:endParaRPr lang="en-AU" alt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8A40C9-C386-4CB0-AD41-18400DC705BF}" type="slidenum">
              <a:rPr lang="en-AU" altLang="en-US" smtClean="0">
                <a:solidFill>
                  <a:srgbClr val="000000"/>
                </a:solidFill>
                <a:latin typeface="Helvetica Neue Light" charset="0"/>
              </a:rPr>
              <a:pPr>
                <a:spcBef>
                  <a:spcPct val="0"/>
                </a:spcBef>
              </a:pPr>
              <a:t>23</a:t>
            </a:fld>
            <a:endParaRPr lang="en-AU" altLang="en-US" smtClean="0">
              <a:solidFill>
                <a:srgbClr val="000000"/>
              </a:solidFill>
              <a:latin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27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Non-valid inputs – graceful handling, not just abort or crash</a:t>
            </a:r>
          </a:p>
          <a:p>
            <a:r>
              <a:rPr lang="en-AU" dirty="0" smtClean="0"/>
              <a:t>Clear</a:t>
            </a:r>
            <a:r>
              <a:rPr lang="en-AU" baseline="0" dirty="0" smtClean="0"/>
              <a:t> code </a:t>
            </a:r>
          </a:p>
          <a:p>
            <a:r>
              <a:rPr lang="en-AU" baseline="0" dirty="0" smtClean="0"/>
              <a:t>Clear, consistent interface to enable a user use the interface </a:t>
            </a:r>
            <a:r>
              <a:rPr lang="en-AU" baseline="0" dirty="0" err="1" smtClean="0"/>
              <a:t>intutively</a:t>
            </a:r>
            <a:r>
              <a:rPr lang="en-AU" baseline="0" dirty="0" smtClean="0"/>
              <a:t>.  The API (the functions u provide for a library) must behave in a consistent manner.  </a:t>
            </a:r>
          </a:p>
          <a:p>
            <a:r>
              <a:rPr lang="en-AU" baseline="0" dirty="0" smtClean="0"/>
              <a:t>Large inputs – returns results quickly (people expect results in seconds) – how to choose the best algorithm so that it runs in decent amount of time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21AD-F4F4-4768-A9D1-55DBC97B957A}" type="slidenum">
              <a:rPr lang="en-AU" altLang="en-US" smtClean="0"/>
              <a:pPr>
                <a:defRPr/>
              </a:pPr>
              <a:t>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66612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en-AU" altLang="en-US" dirty="0" smtClean="0"/>
              <a:t>Show the telephone book example or dictionary example. Find big ones. How many times can we divide by?</a:t>
            </a:r>
          </a:p>
          <a:p>
            <a:pPr eaLnBrk="1" hangingPunct="1">
              <a:spcBef>
                <a:spcPct val="0"/>
              </a:spcBef>
              <a:defRPr/>
            </a:pPr>
            <a:endParaRPr lang="en-AU" alt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FDD3E6-32C8-471E-9D8B-4F63296E9390}" type="slidenum">
              <a:rPr lang="en-AU" altLang="en-US" smtClean="0">
                <a:solidFill>
                  <a:srgbClr val="000000"/>
                </a:solidFill>
                <a:latin typeface="Helvetica Neue Light" charset="0"/>
              </a:rPr>
              <a:pPr>
                <a:spcBef>
                  <a:spcPct val="0"/>
                </a:spcBef>
              </a:pPr>
              <a:t>4</a:t>
            </a:fld>
            <a:endParaRPr lang="en-AU" altLang="en-US" smtClean="0">
              <a:solidFill>
                <a:srgbClr val="000000"/>
              </a:solidFill>
              <a:latin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838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AU" altLang="en-US" dirty="0" smtClean="0"/>
              <a:t>Show demo using the time command.</a:t>
            </a:r>
          </a:p>
          <a:p>
            <a:pPr eaLnBrk="1" hangingPunct="1">
              <a:spcBef>
                <a:spcPct val="0"/>
              </a:spcBef>
            </a:pPr>
            <a:r>
              <a:rPr lang="en-AU" altLang="en-US" dirty="0" smtClean="0"/>
              <a:t>Thinking about the best algorithm in a de</a:t>
            </a:r>
            <a:r>
              <a:rPr lang="en-AU" altLang="en-US" baseline="0" dirty="0" smtClean="0"/>
              <a:t>cent amount of time – we are looking mainly at time-complexity.</a:t>
            </a:r>
          </a:p>
          <a:p>
            <a:pPr eaLnBrk="1" hangingPunct="1">
              <a:spcBef>
                <a:spcPct val="0"/>
              </a:spcBef>
            </a:pPr>
            <a:r>
              <a:rPr lang="en-AU" altLang="en-US" baseline="0" dirty="0" smtClean="0"/>
              <a:t>Richard’s video – fast machine produced quick results for small input.</a:t>
            </a:r>
          </a:p>
          <a:p>
            <a:pPr eaLnBrk="1" hangingPunct="1">
              <a:spcBef>
                <a:spcPct val="0"/>
              </a:spcBef>
            </a:pPr>
            <a:r>
              <a:rPr lang="en-AU" altLang="en-US" baseline="0" dirty="0" smtClean="0"/>
              <a:t>Slower machine, better algorithm – </a:t>
            </a:r>
          </a:p>
          <a:p>
            <a:pPr eaLnBrk="1" hangingPunct="1">
              <a:spcBef>
                <a:spcPct val="0"/>
              </a:spcBef>
            </a:pPr>
            <a:r>
              <a:rPr lang="en-AU" altLang="en-US" baseline="0" dirty="0" smtClean="0"/>
              <a:t>Design stage – before we write the code, at stage of pseudo code, get an idea of how much time is taken for simple inputs vs </a:t>
            </a:r>
            <a:r>
              <a:rPr lang="en-AU" altLang="en-US" baseline="0" smtClean="0"/>
              <a:t>large inputs.</a:t>
            </a:r>
            <a:endParaRPr lang="en-AU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CB5B3C-08FC-454C-83A3-A861D3DC95B1}" type="slidenum">
              <a:rPr lang="en-AU" altLang="en-US" smtClean="0">
                <a:solidFill>
                  <a:srgbClr val="000000"/>
                </a:solidFill>
                <a:latin typeface="Helvetica Neue Light" charset="0"/>
              </a:rPr>
              <a:pPr>
                <a:spcBef>
                  <a:spcPct val="0"/>
                </a:spcBef>
              </a:pPr>
              <a:t>5</a:t>
            </a:fld>
            <a:endParaRPr lang="en-AU" altLang="en-US" smtClean="0">
              <a:solidFill>
                <a:srgbClr val="000000"/>
              </a:solidFill>
              <a:latin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248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AU" altLang="en-US" smtClean="0"/>
              <a:t>So if someone said minutes vs seconds vs days – estimate from your builder or in the waiting room.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fld id="{8F5DA8D5-83FF-4AB3-9DF3-EB39E1F48B81}" type="slidenum">
              <a:rPr lang="en-AU" altLang="en-US" sz="1200" smtClean="0"/>
              <a:pPr/>
              <a:t>7</a:t>
            </a:fld>
            <a:endParaRPr lang="en-AU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93180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Bound it from some </a:t>
            </a:r>
            <a:r>
              <a:rPr lang="en-AU" dirty="0" err="1" smtClean="0"/>
              <a:t>oint</a:t>
            </a:r>
            <a:r>
              <a:rPr lang="en-AU" dirty="0" smtClean="0"/>
              <a:t> onwards. Exists</a:t>
            </a:r>
            <a:r>
              <a:rPr lang="en-AU" baseline="0" dirty="0" smtClean="0"/>
              <a:t> </a:t>
            </a:r>
            <a:r>
              <a:rPr lang="en-AU" baseline="0" dirty="0" err="1" smtClean="0"/>
              <a:t>ositive</a:t>
            </a:r>
            <a:r>
              <a:rPr lang="en-AU" baseline="0" dirty="0" smtClean="0"/>
              <a:t> constants.</a:t>
            </a:r>
          </a:p>
          <a:p>
            <a:endParaRPr lang="en-AU" baseline="0" dirty="0" smtClean="0"/>
          </a:p>
          <a:p>
            <a:r>
              <a:rPr lang="en-AU" baseline="0" dirty="0" smtClean="0"/>
              <a:t>Bound from below: Big omega</a:t>
            </a:r>
          </a:p>
          <a:p>
            <a:r>
              <a:rPr lang="en-AU" baseline="0" dirty="0" smtClean="0"/>
              <a:t>Bound from both: </a:t>
            </a:r>
            <a:r>
              <a:rPr lang="en-AU" baseline="0" smtClean="0"/>
              <a:t>Big Theta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21AD-F4F4-4768-A9D1-55DBC97B957A}" type="slidenum">
              <a:rPr lang="en-AU" altLang="en-US" smtClean="0"/>
              <a:pPr>
                <a:defRPr/>
              </a:pPr>
              <a:t>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97092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AU" altLang="en-US" smtClean="0"/>
              <a:t>So if someone said minutes vs seconds vs days – estimate from your builder or in the waiting room.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fld id="{8F5DA8D5-83FF-4AB3-9DF3-EB39E1F48B81}" type="slidenum">
              <a:rPr lang="en-AU" altLang="en-US" sz="1200" smtClean="0"/>
              <a:pPr/>
              <a:t>9</a:t>
            </a:fld>
            <a:endParaRPr lang="en-AU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93180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AU" altLang="en-US" dirty="0" smtClean="0"/>
              <a:t>Comparison for </a:t>
            </a:r>
            <a:r>
              <a:rPr lang="en-AU" altLang="en-US" dirty="0" err="1" smtClean="0"/>
              <a:t>int</a:t>
            </a:r>
            <a:r>
              <a:rPr lang="en-AU" altLang="en-US" dirty="0" smtClean="0"/>
              <a:t> single CPU instruction.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fld id="{1D621991-5EF9-4037-A5B8-F8D25E0A0095}" type="slidenum">
              <a:rPr lang="en-AU" altLang="en-US" sz="1200" smtClean="0"/>
              <a:pPr/>
              <a:t>10</a:t>
            </a:fld>
            <a:endParaRPr lang="en-AU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392169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908"/>
            <a:ext cx="6858000" cy="2387576"/>
          </a:xfrm>
        </p:spPr>
        <p:txBody>
          <a:bodyPr/>
          <a:lstStyle>
            <a:lvl1pPr algn="ctr">
              <a:defRPr sz="4219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13"/>
            <a:ext cx="6858000" cy="1655340"/>
          </a:xfrm>
        </p:spPr>
        <p:txBody>
          <a:bodyPr/>
          <a:lstStyle>
            <a:lvl1pPr marL="0" indent="0" algn="ctr">
              <a:buNone/>
              <a:defRPr sz="1687"/>
            </a:lvl1pPr>
            <a:lvl2pPr marL="321457" indent="0" algn="ctr">
              <a:buNone/>
              <a:defRPr sz="1406"/>
            </a:lvl2pPr>
            <a:lvl3pPr marL="642915" indent="0" algn="ctr">
              <a:buNone/>
              <a:defRPr sz="1266"/>
            </a:lvl3pPr>
            <a:lvl4pPr marL="964372" indent="0" algn="ctr">
              <a:buNone/>
              <a:defRPr sz="1125"/>
            </a:lvl4pPr>
            <a:lvl5pPr marL="1285829" indent="0" algn="ctr">
              <a:buNone/>
              <a:defRPr sz="1125"/>
            </a:lvl5pPr>
            <a:lvl6pPr marL="1607287" indent="0" algn="ctr">
              <a:buNone/>
              <a:defRPr sz="1125"/>
            </a:lvl6pPr>
            <a:lvl7pPr marL="1928744" indent="0" algn="ctr">
              <a:buNone/>
              <a:defRPr sz="1125"/>
            </a:lvl7pPr>
            <a:lvl8pPr marL="2250201" indent="0" algn="ctr">
              <a:buNone/>
              <a:defRPr sz="1125"/>
            </a:lvl8pPr>
            <a:lvl9pPr marL="2571659" indent="0" algn="ctr">
              <a:buNone/>
              <a:defRPr sz="1125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526743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0414978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908"/>
            <a:ext cx="6858000" cy="2387576"/>
          </a:xfrm>
          <a:prstGeom prst="rect">
            <a:avLst/>
          </a:prstGeom>
        </p:spPr>
        <p:txBody>
          <a:bodyPr anchor="b"/>
          <a:lstStyle>
            <a:lvl1pPr algn="ctr">
              <a:defRPr sz="4219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13"/>
            <a:ext cx="6858000" cy="16553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87"/>
            </a:lvl1pPr>
            <a:lvl2pPr marL="321457" indent="0" algn="ctr">
              <a:buNone/>
              <a:defRPr sz="1406"/>
            </a:lvl2pPr>
            <a:lvl3pPr marL="642915" indent="0" algn="ctr">
              <a:buNone/>
              <a:defRPr sz="1266"/>
            </a:lvl3pPr>
            <a:lvl4pPr marL="964372" indent="0" algn="ctr">
              <a:buNone/>
              <a:defRPr sz="1125"/>
            </a:lvl4pPr>
            <a:lvl5pPr marL="1285829" indent="0" algn="ctr">
              <a:buNone/>
              <a:defRPr sz="1125"/>
            </a:lvl5pPr>
            <a:lvl6pPr marL="1607287" indent="0" algn="ctr">
              <a:buNone/>
              <a:defRPr sz="1125"/>
            </a:lvl6pPr>
            <a:lvl7pPr marL="1928744" indent="0" algn="ctr">
              <a:buNone/>
              <a:defRPr sz="1125"/>
            </a:lvl7pPr>
            <a:lvl8pPr marL="2250201" indent="0" algn="ctr">
              <a:buNone/>
              <a:defRPr sz="1125"/>
            </a:lvl8pPr>
            <a:lvl9pPr marL="2571659" indent="0" algn="ctr">
              <a:buNone/>
              <a:defRPr sz="1125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369269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28" y="365001"/>
            <a:ext cx="7887146" cy="132605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428" y="1826122"/>
            <a:ext cx="7887146" cy="43509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3515552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63" y="1710036"/>
            <a:ext cx="7887146" cy="2851919"/>
          </a:xfrm>
          <a:prstGeom prst="rect">
            <a:avLst/>
          </a:prstGeom>
        </p:spPr>
        <p:txBody>
          <a:bodyPr anchor="b"/>
          <a:lstStyle>
            <a:lvl1pPr>
              <a:defRPr sz="4219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963" y="4589859"/>
            <a:ext cx="7887146" cy="1500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87"/>
            </a:lvl1pPr>
            <a:lvl2pPr marL="321457" indent="0">
              <a:buNone/>
              <a:defRPr sz="1406"/>
            </a:lvl2pPr>
            <a:lvl3pPr marL="642915" indent="0">
              <a:buNone/>
              <a:defRPr sz="1266"/>
            </a:lvl3pPr>
            <a:lvl4pPr marL="964372" indent="0">
              <a:buNone/>
              <a:defRPr sz="1125"/>
            </a:lvl4pPr>
            <a:lvl5pPr marL="1285829" indent="0">
              <a:buNone/>
              <a:defRPr sz="1125"/>
            </a:lvl5pPr>
            <a:lvl6pPr marL="1607287" indent="0">
              <a:buNone/>
              <a:defRPr sz="1125"/>
            </a:lvl6pPr>
            <a:lvl7pPr marL="1928744" indent="0">
              <a:buNone/>
              <a:defRPr sz="1125"/>
            </a:lvl7pPr>
            <a:lvl8pPr marL="2250201" indent="0">
              <a:buNone/>
              <a:defRPr sz="1125"/>
            </a:lvl8pPr>
            <a:lvl9pPr marL="2571659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3560945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28" y="365001"/>
            <a:ext cx="7887146" cy="132605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427" y="1826122"/>
            <a:ext cx="3889995" cy="43509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8" y="1826122"/>
            <a:ext cx="3889995" cy="43509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0583468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4" y="365001"/>
            <a:ext cx="7887146" cy="132605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543" y="1681014"/>
            <a:ext cx="3868787" cy="82376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543" y="2504777"/>
            <a:ext cx="3868787" cy="3684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8927" y="1681014"/>
            <a:ext cx="3887762" cy="82376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8927" y="2504777"/>
            <a:ext cx="3887762" cy="3684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0124702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28" y="365001"/>
            <a:ext cx="7887146" cy="132605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4642009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4728274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3" y="457646"/>
            <a:ext cx="2949029" cy="1599531"/>
          </a:xfrm>
          <a:prstGeom prst="rect">
            <a:avLst/>
          </a:prstGeom>
        </p:spPr>
        <p:txBody>
          <a:bodyPr anchor="b"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63" y="987847"/>
            <a:ext cx="4628926" cy="4873377"/>
          </a:xfrm>
          <a:prstGeom prst="rect">
            <a:avLst/>
          </a:prstGeo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543" y="2057177"/>
            <a:ext cx="2949029" cy="38118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9430575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3" y="457646"/>
            <a:ext cx="2949029" cy="1599531"/>
          </a:xfrm>
          <a:prstGeom prst="rect">
            <a:avLst/>
          </a:prstGeom>
        </p:spPr>
        <p:txBody>
          <a:bodyPr anchor="b"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63" y="987847"/>
            <a:ext cx="4628926" cy="4873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r>
              <a:rPr lang="en-US" noProof="0" smtClean="0">
                <a:sym typeface="Gill Sans" charset="0"/>
              </a:rPr>
              <a:t>Click icon to add picture</a:t>
            </a:r>
            <a:endParaRPr lang="en-AU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543" y="2057177"/>
            <a:ext cx="2949029" cy="38118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4910933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28" y="365001"/>
            <a:ext cx="7887146" cy="132605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428" y="1826122"/>
            <a:ext cx="7887146" cy="43509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87390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515" y="1151930"/>
            <a:ext cx="1839516" cy="31789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969" y="1151930"/>
            <a:ext cx="5411391" cy="31789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6730237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4345" y="365001"/>
            <a:ext cx="1971229" cy="581211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427" y="365001"/>
            <a:ext cx="5808762" cy="581211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4483025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908"/>
            <a:ext cx="6858000" cy="2387576"/>
          </a:xfrm>
        </p:spPr>
        <p:txBody>
          <a:bodyPr anchor="b"/>
          <a:lstStyle>
            <a:lvl1pPr algn="ctr">
              <a:defRPr sz="4219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13"/>
            <a:ext cx="6858000" cy="1655340"/>
          </a:xfrm>
        </p:spPr>
        <p:txBody>
          <a:bodyPr/>
          <a:lstStyle>
            <a:lvl1pPr marL="0" indent="0" algn="ctr">
              <a:buNone/>
              <a:defRPr sz="1687"/>
            </a:lvl1pPr>
            <a:lvl2pPr marL="321457" indent="0" algn="ctr">
              <a:buNone/>
              <a:defRPr sz="1406"/>
            </a:lvl2pPr>
            <a:lvl3pPr marL="642915" indent="0" algn="ctr">
              <a:buNone/>
              <a:defRPr sz="1266"/>
            </a:lvl3pPr>
            <a:lvl4pPr marL="964372" indent="0" algn="ctr">
              <a:buNone/>
              <a:defRPr sz="1125"/>
            </a:lvl4pPr>
            <a:lvl5pPr marL="1285829" indent="0" algn="ctr">
              <a:buNone/>
              <a:defRPr sz="1125"/>
            </a:lvl5pPr>
            <a:lvl6pPr marL="1607287" indent="0" algn="ctr">
              <a:buNone/>
              <a:defRPr sz="1125"/>
            </a:lvl6pPr>
            <a:lvl7pPr marL="1928744" indent="0" algn="ctr">
              <a:buNone/>
              <a:defRPr sz="1125"/>
            </a:lvl7pPr>
            <a:lvl8pPr marL="2250201" indent="0" algn="ctr">
              <a:buNone/>
              <a:defRPr sz="1125"/>
            </a:lvl8pPr>
            <a:lvl9pPr marL="2571659" indent="0" algn="ctr">
              <a:buNone/>
              <a:defRPr sz="1125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5229921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2274864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63" y="1710036"/>
            <a:ext cx="7887146" cy="2851919"/>
          </a:xfrm>
        </p:spPr>
        <p:txBody>
          <a:bodyPr anchor="b"/>
          <a:lstStyle>
            <a:lvl1pPr>
              <a:defRPr sz="4219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963" y="4589859"/>
            <a:ext cx="7887146" cy="1500188"/>
          </a:xfrm>
        </p:spPr>
        <p:txBody>
          <a:bodyPr/>
          <a:lstStyle>
            <a:lvl1pPr marL="0" indent="0">
              <a:buNone/>
              <a:defRPr sz="1687"/>
            </a:lvl1pPr>
            <a:lvl2pPr marL="321457" indent="0">
              <a:buNone/>
              <a:defRPr sz="1406"/>
            </a:lvl2pPr>
            <a:lvl3pPr marL="642915" indent="0">
              <a:buNone/>
              <a:defRPr sz="1266"/>
            </a:lvl3pPr>
            <a:lvl4pPr marL="964372" indent="0">
              <a:buNone/>
              <a:defRPr sz="1125"/>
            </a:lvl4pPr>
            <a:lvl5pPr marL="1285829" indent="0">
              <a:buNone/>
              <a:defRPr sz="1125"/>
            </a:lvl5pPr>
            <a:lvl6pPr marL="1607287" indent="0">
              <a:buNone/>
              <a:defRPr sz="1125"/>
            </a:lvl6pPr>
            <a:lvl7pPr marL="1928744" indent="0">
              <a:buNone/>
              <a:defRPr sz="1125"/>
            </a:lvl7pPr>
            <a:lvl8pPr marL="2250201" indent="0">
              <a:buNone/>
              <a:defRPr sz="1125"/>
            </a:lvl8pPr>
            <a:lvl9pPr marL="2571659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9854019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969" y="1946672"/>
            <a:ext cx="1718965" cy="4018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9090" y="1946672"/>
            <a:ext cx="1718965" cy="4018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2022097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4" y="365001"/>
            <a:ext cx="7887146" cy="13260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543" y="1681014"/>
            <a:ext cx="3868787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543" y="2504777"/>
            <a:ext cx="3868787" cy="3684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8927" y="1681014"/>
            <a:ext cx="3887762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8927" y="2504777"/>
            <a:ext cx="3887762" cy="3684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8947113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7714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2657817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3" y="457646"/>
            <a:ext cx="2949029" cy="1599531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63" y="987847"/>
            <a:ext cx="4628926" cy="4873377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543" y="2057177"/>
            <a:ext cx="294902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6330311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3" y="457646"/>
            <a:ext cx="2949029" cy="1599531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63" y="987847"/>
            <a:ext cx="4628926" cy="4873377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r>
              <a:rPr lang="en-US" noProof="0" smtClean="0">
                <a:sym typeface="Gill Sans" charset="0"/>
              </a:rPr>
              <a:t>Click icon to add picture</a:t>
            </a:r>
            <a:endParaRPr lang="en-AU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543" y="2057177"/>
            <a:ext cx="294902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769056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908"/>
            <a:ext cx="6858000" cy="2387576"/>
          </a:xfrm>
        </p:spPr>
        <p:txBody>
          <a:bodyPr anchor="b"/>
          <a:lstStyle>
            <a:lvl1pPr algn="ctr">
              <a:defRPr sz="4219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13"/>
            <a:ext cx="6858000" cy="1655340"/>
          </a:xfrm>
        </p:spPr>
        <p:txBody>
          <a:bodyPr/>
          <a:lstStyle>
            <a:lvl1pPr marL="0" indent="0" algn="ctr">
              <a:buNone/>
              <a:defRPr sz="1687"/>
            </a:lvl1pPr>
            <a:lvl2pPr marL="321457" indent="0" algn="ctr">
              <a:buNone/>
              <a:defRPr sz="1406"/>
            </a:lvl2pPr>
            <a:lvl3pPr marL="642915" indent="0" algn="ctr">
              <a:buNone/>
              <a:defRPr sz="1266"/>
            </a:lvl3pPr>
            <a:lvl4pPr marL="964372" indent="0" algn="ctr">
              <a:buNone/>
              <a:defRPr sz="1125"/>
            </a:lvl4pPr>
            <a:lvl5pPr marL="1285829" indent="0" algn="ctr">
              <a:buNone/>
              <a:defRPr sz="1125"/>
            </a:lvl5pPr>
            <a:lvl6pPr marL="1607287" indent="0" algn="ctr">
              <a:buNone/>
              <a:defRPr sz="1125"/>
            </a:lvl6pPr>
            <a:lvl7pPr marL="1928744" indent="0" algn="ctr">
              <a:buNone/>
              <a:defRPr sz="1125"/>
            </a:lvl7pPr>
            <a:lvl8pPr marL="2250201" indent="0" algn="ctr">
              <a:buNone/>
              <a:defRPr sz="1125"/>
            </a:lvl8pPr>
            <a:lvl9pPr marL="2571659" indent="0" algn="ctr">
              <a:buNone/>
              <a:defRPr sz="1125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5411868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2898625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515" y="178594"/>
            <a:ext cx="1839516" cy="5786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969" y="178594"/>
            <a:ext cx="5411391" cy="57864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4793708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908"/>
            <a:ext cx="6858000" cy="2387576"/>
          </a:xfrm>
        </p:spPr>
        <p:txBody>
          <a:bodyPr anchor="b"/>
          <a:lstStyle>
            <a:lvl1pPr algn="ctr">
              <a:defRPr sz="4219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13"/>
            <a:ext cx="6858000" cy="1655340"/>
          </a:xfrm>
        </p:spPr>
        <p:txBody>
          <a:bodyPr/>
          <a:lstStyle>
            <a:lvl1pPr marL="0" indent="0" algn="ctr">
              <a:buNone/>
              <a:defRPr sz="1687"/>
            </a:lvl1pPr>
            <a:lvl2pPr marL="321457" indent="0" algn="ctr">
              <a:buNone/>
              <a:defRPr sz="1406"/>
            </a:lvl2pPr>
            <a:lvl3pPr marL="642915" indent="0" algn="ctr">
              <a:buNone/>
              <a:defRPr sz="1266"/>
            </a:lvl3pPr>
            <a:lvl4pPr marL="964372" indent="0" algn="ctr">
              <a:buNone/>
              <a:defRPr sz="1125"/>
            </a:lvl4pPr>
            <a:lvl5pPr marL="1285829" indent="0" algn="ctr">
              <a:buNone/>
              <a:defRPr sz="1125"/>
            </a:lvl5pPr>
            <a:lvl6pPr marL="1607287" indent="0" algn="ctr">
              <a:buNone/>
              <a:defRPr sz="1125"/>
            </a:lvl6pPr>
            <a:lvl7pPr marL="1928744" indent="0" algn="ctr">
              <a:buNone/>
              <a:defRPr sz="1125"/>
            </a:lvl7pPr>
            <a:lvl8pPr marL="2250201" indent="0" algn="ctr">
              <a:buNone/>
              <a:defRPr sz="1125"/>
            </a:lvl8pPr>
            <a:lvl9pPr marL="2571659" indent="0" algn="ctr">
              <a:buNone/>
              <a:defRPr sz="1125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9657307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7980015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63" y="1710036"/>
            <a:ext cx="7887146" cy="2851919"/>
          </a:xfrm>
        </p:spPr>
        <p:txBody>
          <a:bodyPr anchor="b"/>
          <a:lstStyle>
            <a:lvl1pPr>
              <a:defRPr sz="4219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963" y="4589859"/>
            <a:ext cx="7887146" cy="1500188"/>
          </a:xfrm>
        </p:spPr>
        <p:txBody>
          <a:bodyPr/>
          <a:lstStyle>
            <a:lvl1pPr marL="0" indent="0">
              <a:buNone/>
              <a:defRPr sz="1687"/>
            </a:lvl1pPr>
            <a:lvl2pPr marL="321457" indent="0">
              <a:buNone/>
              <a:defRPr sz="1406"/>
            </a:lvl2pPr>
            <a:lvl3pPr marL="642915" indent="0">
              <a:buNone/>
              <a:defRPr sz="1266"/>
            </a:lvl3pPr>
            <a:lvl4pPr marL="964372" indent="0">
              <a:buNone/>
              <a:defRPr sz="1125"/>
            </a:lvl4pPr>
            <a:lvl5pPr marL="1285829" indent="0">
              <a:buNone/>
              <a:defRPr sz="1125"/>
            </a:lvl5pPr>
            <a:lvl6pPr marL="1607287" indent="0">
              <a:buNone/>
              <a:defRPr sz="1125"/>
            </a:lvl6pPr>
            <a:lvl7pPr marL="1928744" indent="0">
              <a:buNone/>
              <a:defRPr sz="1125"/>
            </a:lvl7pPr>
            <a:lvl8pPr marL="2250201" indent="0">
              <a:buNone/>
              <a:defRPr sz="1125"/>
            </a:lvl8pPr>
            <a:lvl9pPr marL="2571659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3023467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969" y="1946672"/>
            <a:ext cx="3625453" cy="4018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8" y="1946672"/>
            <a:ext cx="3625453" cy="4018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910848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4" y="365001"/>
            <a:ext cx="7887146" cy="13260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543" y="1681014"/>
            <a:ext cx="3868787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543" y="2504777"/>
            <a:ext cx="3868787" cy="3684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8927" y="1681014"/>
            <a:ext cx="3887762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8927" y="2504777"/>
            <a:ext cx="3887762" cy="3684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9901449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9217140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004585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3" y="457646"/>
            <a:ext cx="2949029" cy="1599531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63" y="987847"/>
            <a:ext cx="4628926" cy="4873377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543" y="2057177"/>
            <a:ext cx="294902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660745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0732589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3" y="457646"/>
            <a:ext cx="2949029" cy="1599531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63" y="987847"/>
            <a:ext cx="4628926" cy="4873377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r>
              <a:rPr lang="en-US" noProof="0" smtClean="0">
                <a:sym typeface="Gill Sans" charset="0"/>
              </a:rPr>
              <a:t>Click icon to add picture</a:t>
            </a:r>
            <a:endParaRPr lang="en-AU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543" y="2057177"/>
            <a:ext cx="294902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1528570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1057782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515" y="178594"/>
            <a:ext cx="1839516" cy="5786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969" y="178594"/>
            <a:ext cx="5411391" cy="57864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9524756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908"/>
            <a:ext cx="6858000" cy="2387576"/>
          </a:xfrm>
        </p:spPr>
        <p:txBody>
          <a:bodyPr anchor="b"/>
          <a:lstStyle>
            <a:lvl1pPr algn="ctr">
              <a:defRPr sz="4219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13"/>
            <a:ext cx="6858000" cy="1655340"/>
          </a:xfrm>
        </p:spPr>
        <p:txBody>
          <a:bodyPr/>
          <a:lstStyle>
            <a:lvl1pPr marL="0" indent="0" algn="ctr">
              <a:buNone/>
              <a:defRPr sz="1687"/>
            </a:lvl1pPr>
            <a:lvl2pPr marL="321457" indent="0" algn="ctr">
              <a:buNone/>
              <a:defRPr sz="1406"/>
            </a:lvl2pPr>
            <a:lvl3pPr marL="642915" indent="0" algn="ctr">
              <a:buNone/>
              <a:defRPr sz="1266"/>
            </a:lvl3pPr>
            <a:lvl4pPr marL="964372" indent="0" algn="ctr">
              <a:buNone/>
              <a:defRPr sz="1125"/>
            </a:lvl4pPr>
            <a:lvl5pPr marL="1285829" indent="0" algn="ctr">
              <a:buNone/>
              <a:defRPr sz="1125"/>
            </a:lvl5pPr>
            <a:lvl6pPr marL="1607287" indent="0" algn="ctr">
              <a:buNone/>
              <a:defRPr sz="1125"/>
            </a:lvl6pPr>
            <a:lvl7pPr marL="1928744" indent="0" algn="ctr">
              <a:buNone/>
              <a:defRPr sz="1125"/>
            </a:lvl7pPr>
            <a:lvl8pPr marL="2250201" indent="0" algn="ctr">
              <a:buNone/>
              <a:defRPr sz="1125"/>
            </a:lvl8pPr>
            <a:lvl9pPr marL="2571659" indent="0" algn="ctr">
              <a:buNone/>
              <a:defRPr sz="1125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5232721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2743249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63" y="1710036"/>
            <a:ext cx="7887146" cy="2851919"/>
          </a:xfrm>
        </p:spPr>
        <p:txBody>
          <a:bodyPr anchor="b"/>
          <a:lstStyle>
            <a:lvl1pPr>
              <a:defRPr sz="4219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963" y="4589859"/>
            <a:ext cx="7887146" cy="1500188"/>
          </a:xfrm>
        </p:spPr>
        <p:txBody>
          <a:bodyPr/>
          <a:lstStyle>
            <a:lvl1pPr marL="0" indent="0">
              <a:buNone/>
              <a:defRPr sz="1687"/>
            </a:lvl1pPr>
            <a:lvl2pPr marL="321457" indent="0">
              <a:buNone/>
              <a:defRPr sz="1406"/>
            </a:lvl2pPr>
            <a:lvl3pPr marL="642915" indent="0">
              <a:buNone/>
              <a:defRPr sz="1266"/>
            </a:lvl3pPr>
            <a:lvl4pPr marL="964372" indent="0">
              <a:buNone/>
              <a:defRPr sz="1125"/>
            </a:lvl4pPr>
            <a:lvl5pPr marL="1285829" indent="0">
              <a:buNone/>
              <a:defRPr sz="1125"/>
            </a:lvl5pPr>
            <a:lvl6pPr marL="1607287" indent="0">
              <a:buNone/>
              <a:defRPr sz="1125"/>
            </a:lvl6pPr>
            <a:lvl7pPr marL="1928744" indent="0">
              <a:buNone/>
              <a:defRPr sz="1125"/>
            </a:lvl7pPr>
            <a:lvl8pPr marL="2250201" indent="0">
              <a:buNone/>
              <a:defRPr sz="1125"/>
            </a:lvl8pPr>
            <a:lvl9pPr marL="2571659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9652694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4969" y="1946672"/>
            <a:ext cx="1339453" cy="4018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11578" y="1946672"/>
            <a:ext cx="1339453" cy="4018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4252368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4" y="365001"/>
            <a:ext cx="7887146" cy="13260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543" y="1681014"/>
            <a:ext cx="3868787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543" y="2504777"/>
            <a:ext cx="3868787" cy="3684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8927" y="1681014"/>
            <a:ext cx="3887762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8927" y="2504777"/>
            <a:ext cx="3887762" cy="3684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516934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905376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454030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63" y="1710036"/>
            <a:ext cx="7887146" cy="2851919"/>
          </a:xfrm>
        </p:spPr>
        <p:txBody>
          <a:bodyPr anchor="b"/>
          <a:lstStyle>
            <a:lvl1pPr>
              <a:defRPr sz="4219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963" y="4589859"/>
            <a:ext cx="7887146" cy="1500188"/>
          </a:xfrm>
        </p:spPr>
        <p:txBody>
          <a:bodyPr/>
          <a:lstStyle>
            <a:lvl1pPr marL="0" indent="0">
              <a:buNone/>
              <a:defRPr sz="1687"/>
            </a:lvl1pPr>
            <a:lvl2pPr marL="321457" indent="0">
              <a:buNone/>
              <a:defRPr sz="1406"/>
            </a:lvl2pPr>
            <a:lvl3pPr marL="642915" indent="0">
              <a:buNone/>
              <a:defRPr sz="1266"/>
            </a:lvl3pPr>
            <a:lvl4pPr marL="964372" indent="0">
              <a:buNone/>
              <a:defRPr sz="1125"/>
            </a:lvl4pPr>
            <a:lvl5pPr marL="1285829" indent="0">
              <a:buNone/>
              <a:defRPr sz="1125"/>
            </a:lvl5pPr>
            <a:lvl6pPr marL="1607287" indent="0">
              <a:buNone/>
              <a:defRPr sz="1125"/>
            </a:lvl6pPr>
            <a:lvl7pPr marL="1928744" indent="0">
              <a:buNone/>
              <a:defRPr sz="1125"/>
            </a:lvl7pPr>
            <a:lvl8pPr marL="2250201" indent="0">
              <a:buNone/>
              <a:defRPr sz="1125"/>
            </a:lvl8pPr>
            <a:lvl9pPr marL="2571659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6452515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3" y="457646"/>
            <a:ext cx="2949029" cy="1599531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63" y="987847"/>
            <a:ext cx="4628926" cy="4873377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543" y="2057177"/>
            <a:ext cx="294902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489053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3" y="457646"/>
            <a:ext cx="2949029" cy="1599531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63" y="987847"/>
            <a:ext cx="4628926" cy="4873377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r>
              <a:rPr lang="en-US" noProof="0" smtClean="0">
                <a:sym typeface="Gill Sans" charset="0"/>
              </a:rPr>
              <a:t>Click icon to add picture</a:t>
            </a:r>
            <a:endParaRPr lang="en-AU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543" y="2057177"/>
            <a:ext cx="294902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1102227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4948694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515" y="178594"/>
            <a:ext cx="1839516" cy="5786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969" y="178594"/>
            <a:ext cx="5411391" cy="57864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1267169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908"/>
            <a:ext cx="6858000" cy="2387576"/>
          </a:xfrm>
        </p:spPr>
        <p:txBody>
          <a:bodyPr anchor="b"/>
          <a:lstStyle>
            <a:lvl1pPr algn="ctr">
              <a:defRPr sz="4219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13"/>
            <a:ext cx="6858000" cy="1655340"/>
          </a:xfrm>
        </p:spPr>
        <p:txBody>
          <a:bodyPr/>
          <a:lstStyle>
            <a:lvl1pPr marL="0" indent="0" algn="ctr">
              <a:buNone/>
              <a:defRPr sz="1687"/>
            </a:lvl1pPr>
            <a:lvl2pPr marL="321457" indent="0" algn="ctr">
              <a:buNone/>
              <a:defRPr sz="1406"/>
            </a:lvl2pPr>
            <a:lvl3pPr marL="642915" indent="0" algn="ctr">
              <a:buNone/>
              <a:defRPr sz="1266"/>
            </a:lvl3pPr>
            <a:lvl4pPr marL="964372" indent="0" algn="ctr">
              <a:buNone/>
              <a:defRPr sz="1125"/>
            </a:lvl4pPr>
            <a:lvl5pPr marL="1285829" indent="0" algn="ctr">
              <a:buNone/>
              <a:defRPr sz="1125"/>
            </a:lvl5pPr>
            <a:lvl6pPr marL="1607287" indent="0" algn="ctr">
              <a:buNone/>
              <a:defRPr sz="1125"/>
            </a:lvl6pPr>
            <a:lvl7pPr marL="1928744" indent="0" algn="ctr">
              <a:buNone/>
              <a:defRPr sz="1125"/>
            </a:lvl7pPr>
            <a:lvl8pPr marL="2250201" indent="0" algn="ctr">
              <a:buNone/>
              <a:defRPr sz="1125"/>
            </a:lvl8pPr>
            <a:lvl9pPr marL="2571659" indent="0" algn="ctr">
              <a:buNone/>
              <a:defRPr sz="1125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2843670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4063491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63" y="1710036"/>
            <a:ext cx="7887146" cy="2851919"/>
          </a:xfrm>
        </p:spPr>
        <p:txBody>
          <a:bodyPr anchor="b"/>
          <a:lstStyle>
            <a:lvl1pPr>
              <a:defRPr sz="4219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963" y="4589859"/>
            <a:ext cx="7887146" cy="1500188"/>
          </a:xfrm>
        </p:spPr>
        <p:txBody>
          <a:bodyPr/>
          <a:lstStyle>
            <a:lvl1pPr marL="0" indent="0">
              <a:buNone/>
              <a:defRPr sz="1687"/>
            </a:lvl1pPr>
            <a:lvl2pPr marL="321457" indent="0">
              <a:buNone/>
              <a:defRPr sz="1406"/>
            </a:lvl2pPr>
            <a:lvl3pPr marL="642915" indent="0">
              <a:buNone/>
              <a:defRPr sz="1266"/>
            </a:lvl3pPr>
            <a:lvl4pPr marL="964372" indent="0">
              <a:buNone/>
              <a:defRPr sz="1125"/>
            </a:lvl4pPr>
            <a:lvl5pPr marL="1285829" indent="0">
              <a:buNone/>
              <a:defRPr sz="1125"/>
            </a:lvl5pPr>
            <a:lvl6pPr marL="1607287" indent="0">
              <a:buNone/>
              <a:defRPr sz="1125"/>
            </a:lvl6pPr>
            <a:lvl7pPr marL="1928744" indent="0">
              <a:buNone/>
              <a:defRPr sz="1125"/>
            </a:lvl7pPr>
            <a:lvl8pPr marL="2250201" indent="0">
              <a:buNone/>
              <a:defRPr sz="1125"/>
            </a:lvl8pPr>
            <a:lvl9pPr marL="2571659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1975135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969" y="1946672"/>
            <a:ext cx="1718965" cy="4018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9090" y="1946672"/>
            <a:ext cx="1718965" cy="4018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1918472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4" y="365001"/>
            <a:ext cx="7887146" cy="13260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543" y="1681014"/>
            <a:ext cx="3868787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543" y="2504777"/>
            <a:ext cx="3868787" cy="3684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8927" y="1681014"/>
            <a:ext cx="3887762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8927" y="2504777"/>
            <a:ext cx="3887762" cy="3684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26267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455718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969" y="1946672"/>
            <a:ext cx="3625453" cy="4018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8" y="1946672"/>
            <a:ext cx="3625453" cy="4018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8042891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925643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3" y="457646"/>
            <a:ext cx="2949029" cy="1599531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63" y="987847"/>
            <a:ext cx="4628926" cy="4873377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543" y="2057177"/>
            <a:ext cx="294902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7627922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3" y="457646"/>
            <a:ext cx="2949029" cy="1599531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63" y="987847"/>
            <a:ext cx="4628926" cy="4873377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r>
              <a:rPr lang="en-US" noProof="0" smtClean="0">
                <a:sym typeface="Gill Sans" charset="0"/>
              </a:rPr>
              <a:t>Click icon to add picture</a:t>
            </a:r>
            <a:endParaRPr lang="en-AU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543" y="2057177"/>
            <a:ext cx="294902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9205389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2697888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515" y="178594"/>
            <a:ext cx="1839516" cy="5786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969" y="178594"/>
            <a:ext cx="5411391" cy="57864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325389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4" y="365001"/>
            <a:ext cx="7887146" cy="13260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543" y="1681014"/>
            <a:ext cx="3868787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543" y="2504777"/>
            <a:ext cx="3868787" cy="3684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8927" y="1681014"/>
            <a:ext cx="3887762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8927" y="2504777"/>
            <a:ext cx="3887762" cy="3684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354981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687820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853264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3" y="457646"/>
            <a:ext cx="2949029" cy="1599531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63" y="987847"/>
            <a:ext cx="4628926" cy="4873377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543" y="2057177"/>
            <a:ext cx="294902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0957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83179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3" y="457646"/>
            <a:ext cx="2949029" cy="1599531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63" y="987847"/>
            <a:ext cx="4628926" cy="4873377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r>
              <a:rPr lang="en-US" noProof="0" smtClean="0">
                <a:sym typeface="Gill Sans" charset="0"/>
              </a:rPr>
              <a:t>Click icon to add picture</a:t>
            </a:r>
            <a:endParaRPr lang="en-AU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543" y="2057177"/>
            <a:ext cx="294902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397296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937121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515" y="178594"/>
            <a:ext cx="1839516" cy="5786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969" y="178594"/>
            <a:ext cx="5411391" cy="57864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681812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908"/>
            <a:ext cx="6858000" cy="2387576"/>
          </a:xfrm>
        </p:spPr>
        <p:txBody>
          <a:bodyPr anchor="b"/>
          <a:lstStyle>
            <a:lvl1pPr algn="ctr">
              <a:defRPr sz="4219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13"/>
            <a:ext cx="6858000" cy="16553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87"/>
            </a:lvl1pPr>
            <a:lvl2pPr marL="321457" indent="0" algn="ctr">
              <a:buNone/>
              <a:defRPr sz="1406"/>
            </a:lvl2pPr>
            <a:lvl3pPr marL="642915" indent="0" algn="ctr">
              <a:buNone/>
              <a:defRPr sz="1266"/>
            </a:lvl3pPr>
            <a:lvl4pPr marL="964372" indent="0" algn="ctr">
              <a:buNone/>
              <a:defRPr sz="1125"/>
            </a:lvl4pPr>
            <a:lvl5pPr marL="1285829" indent="0" algn="ctr">
              <a:buNone/>
              <a:defRPr sz="1125"/>
            </a:lvl5pPr>
            <a:lvl6pPr marL="1607287" indent="0" algn="ctr">
              <a:buNone/>
              <a:defRPr sz="1125"/>
            </a:lvl6pPr>
            <a:lvl7pPr marL="1928744" indent="0" algn="ctr">
              <a:buNone/>
              <a:defRPr sz="1125"/>
            </a:lvl7pPr>
            <a:lvl8pPr marL="2250201" indent="0" algn="ctr">
              <a:buNone/>
              <a:defRPr sz="1125"/>
            </a:lvl8pPr>
            <a:lvl9pPr marL="2571659" indent="0" algn="ctr">
              <a:buNone/>
              <a:defRPr sz="1125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264665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428" y="1826122"/>
            <a:ext cx="7887146" cy="43509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377986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63" y="1710036"/>
            <a:ext cx="7887146" cy="2851919"/>
          </a:xfrm>
        </p:spPr>
        <p:txBody>
          <a:bodyPr anchor="b"/>
          <a:lstStyle>
            <a:lvl1pPr>
              <a:defRPr sz="4219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963" y="4589859"/>
            <a:ext cx="7887146" cy="1500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87"/>
            </a:lvl1pPr>
            <a:lvl2pPr marL="321457" indent="0">
              <a:buNone/>
              <a:defRPr sz="1406"/>
            </a:lvl2pPr>
            <a:lvl3pPr marL="642915" indent="0">
              <a:buNone/>
              <a:defRPr sz="1266"/>
            </a:lvl3pPr>
            <a:lvl4pPr marL="964372" indent="0">
              <a:buNone/>
              <a:defRPr sz="1125"/>
            </a:lvl4pPr>
            <a:lvl5pPr marL="1285829" indent="0">
              <a:buNone/>
              <a:defRPr sz="1125"/>
            </a:lvl5pPr>
            <a:lvl6pPr marL="1607287" indent="0">
              <a:buNone/>
              <a:defRPr sz="1125"/>
            </a:lvl6pPr>
            <a:lvl7pPr marL="1928744" indent="0">
              <a:buNone/>
              <a:defRPr sz="1125"/>
            </a:lvl7pPr>
            <a:lvl8pPr marL="2250201" indent="0">
              <a:buNone/>
              <a:defRPr sz="1125"/>
            </a:lvl8pPr>
            <a:lvl9pPr marL="2571659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683705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427" y="1826122"/>
            <a:ext cx="3889995" cy="43509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8" y="1826122"/>
            <a:ext cx="3889995" cy="43509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738263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4" y="365001"/>
            <a:ext cx="7887146" cy="13260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543" y="1681014"/>
            <a:ext cx="3868787" cy="82376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543" y="2504777"/>
            <a:ext cx="3868787" cy="3684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8927" y="1681014"/>
            <a:ext cx="3887762" cy="82376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8927" y="2504777"/>
            <a:ext cx="3887762" cy="3684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278564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862101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2394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63" y="1710036"/>
            <a:ext cx="7887146" cy="2851919"/>
          </a:xfrm>
        </p:spPr>
        <p:txBody>
          <a:bodyPr/>
          <a:lstStyle>
            <a:lvl1pPr>
              <a:defRPr sz="4219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963" y="4589859"/>
            <a:ext cx="7887146" cy="1500188"/>
          </a:xfrm>
        </p:spPr>
        <p:txBody>
          <a:bodyPr/>
          <a:lstStyle>
            <a:lvl1pPr marL="0" indent="0">
              <a:buNone/>
              <a:defRPr sz="1687"/>
            </a:lvl1pPr>
            <a:lvl2pPr marL="321457" indent="0">
              <a:buNone/>
              <a:defRPr sz="1406"/>
            </a:lvl2pPr>
            <a:lvl3pPr marL="642915" indent="0">
              <a:buNone/>
              <a:defRPr sz="1266"/>
            </a:lvl3pPr>
            <a:lvl4pPr marL="964372" indent="0">
              <a:buNone/>
              <a:defRPr sz="1125"/>
            </a:lvl4pPr>
            <a:lvl5pPr marL="1285829" indent="0">
              <a:buNone/>
              <a:defRPr sz="1125"/>
            </a:lvl5pPr>
            <a:lvl6pPr marL="1607287" indent="0">
              <a:buNone/>
              <a:defRPr sz="1125"/>
            </a:lvl6pPr>
            <a:lvl7pPr marL="1928744" indent="0">
              <a:buNone/>
              <a:defRPr sz="1125"/>
            </a:lvl7pPr>
            <a:lvl8pPr marL="2250201" indent="0">
              <a:buNone/>
              <a:defRPr sz="1125"/>
            </a:lvl8pPr>
            <a:lvl9pPr marL="2571659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76668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3" y="457646"/>
            <a:ext cx="2949029" cy="1599531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63" y="987847"/>
            <a:ext cx="4628926" cy="4873377"/>
          </a:xfrm>
          <a:prstGeom prst="rect">
            <a:avLst/>
          </a:prstGeo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543" y="2057177"/>
            <a:ext cx="2949029" cy="38118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0023396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3" y="457646"/>
            <a:ext cx="2949029" cy="1599531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63" y="987847"/>
            <a:ext cx="4628926" cy="4873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r>
              <a:rPr lang="en-US" noProof="0" smtClean="0">
                <a:sym typeface="Gill Sans" charset="0"/>
              </a:rPr>
              <a:t>Click icon to add picture</a:t>
            </a:r>
            <a:endParaRPr lang="en-AU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543" y="2057177"/>
            <a:ext cx="2949029" cy="38118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6848081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428" y="1826122"/>
            <a:ext cx="7887146" cy="43509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0650879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4345" y="1826122"/>
            <a:ext cx="1971229" cy="43509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427" y="1826122"/>
            <a:ext cx="5808762" cy="43509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153664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908"/>
            <a:ext cx="6858000" cy="2387576"/>
          </a:xfrm>
          <a:prstGeom prst="rect">
            <a:avLst/>
          </a:prstGeom>
        </p:spPr>
        <p:txBody>
          <a:bodyPr anchor="b"/>
          <a:lstStyle>
            <a:lvl1pPr algn="ctr">
              <a:defRPr sz="4219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13"/>
            <a:ext cx="6858000" cy="1655340"/>
          </a:xfrm>
        </p:spPr>
        <p:txBody>
          <a:bodyPr/>
          <a:lstStyle>
            <a:lvl1pPr marL="0" indent="0" algn="ctr">
              <a:buNone/>
              <a:defRPr sz="1687"/>
            </a:lvl1pPr>
            <a:lvl2pPr marL="321457" indent="0" algn="ctr">
              <a:buNone/>
              <a:defRPr sz="1406"/>
            </a:lvl2pPr>
            <a:lvl3pPr marL="642915" indent="0" algn="ctr">
              <a:buNone/>
              <a:defRPr sz="1266"/>
            </a:lvl3pPr>
            <a:lvl4pPr marL="964372" indent="0" algn="ctr">
              <a:buNone/>
              <a:defRPr sz="1125"/>
            </a:lvl4pPr>
            <a:lvl5pPr marL="1285829" indent="0" algn="ctr">
              <a:buNone/>
              <a:defRPr sz="1125"/>
            </a:lvl5pPr>
            <a:lvl6pPr marL="1607287" indent="0" algn="ctr">
              <a:buNone/>
              <a:defRPr sz="1125"/>
            </a:lvl6pPr>
            <a:lvl7pPr marL="1928744" indent="0" algn="ctr">
              <a:buNone/>
              <a:defRPr sz="1125"/>
            </a:lvl7pPr>
            <a:lvl8pPr marL="2250201" indent="0" algn="ctr">
              <a:buNone/>
              <a:defRPr sz="1125"/>
            </a:lvl8pPr>
            <a:lvl9pPr marL="2571659" indent="0" algn="ctr">
              <a:buNone/>
              <a:defRPr sz="1125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2758337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28" y="365001"/>
            <a:ext cx="7887146" cy="132605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8576636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63" y="1710036"/>
            <a:ext cx="7887146" cy="2851919"/>
          </a:xfrm>
          <a:prstGeom prst="rect">
            <a:avLst/>
          </a:prstGeom>
        </p:spPr>
        <p:txBody>
          <a:bodyPr anchor="b"/>
          <a:lstStyle>
            <a:lvl1pPr>
              <a:defRPr sz="4219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963" y="4589859"/>
            <a:ext cx="7887146" cy="1500188"/>
          </a:xfrm>
        </p:spPr>
        <p:txBody>
          <a:bodyPr/>
          <a:lstStyle>
            <a:lvl1pPr marL="0" indent="0">
              <a:buNone/>
              <a:defRPr sz="1687"/>
            </a:lvl1pPr>
            <a:lvl2pPr marL="321457" indent="0">
              <a:buNone/>
              <a:defRPr sz="1406"/>
            </a:lvl2pPr>
            <a:lvl3pPr marL="642915" indent="0">
              <a:buNone/>
              <a:defRPr sz="1266"/>
            </a:lvl3pPr>
            <a:lvl4pPr marL="964372" indent="0">
              <a:buNone/>
              <a:defRPr sz="1125"/>
            </a:lvl4pPr>
            <a:lvl5pPr marL="1285829" indent="0">
              <a:buNone/>
              <a:defRPr sz="1125"/>
            </a:lvl5pPr>
            <a:lvl6pPr marL="1607287" indent="0">
              <a:buNone/>
              <a:defRPr sz="1125"/>
            </a:lvl6pPr>
            <a:lvl7pPr marL="1928744" indent="0">
              <a:buNone/>
              <a:defRPr sz="1125"/>
            </a:lvl7pPr>
            <a:lvl8pPr marL="2250201" indent="0">
              <a:buNone/>
              <a:defRPr sz="1125"/>
            </a:lvl8pPr>
            <a:lvl9pPr marL="2571659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0898135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28" y="365001"/>
            <a:ext cx="7887146" cy="132605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969" y="892969"/>
            <a:ext cx="3625453" cy="5072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8" y="892969"/>
            <a:ext cx="3625453" cy="5072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2705496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4" y="365001"/>
            <a:ext cx="7887146" cy="132605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543" y="1681014"/>
            <a:ext cx="3868787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543" y="2504777"/>
            <a:ext cx="3868787" cy="3684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8927" y="1681014"/>
            <a:ext cx="3887762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8927" y="2504777"/>
            <a:ext cx="3887762" cy="3684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6902997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28" y="365001"/>
            <a:ext cx="7887146" cy="132605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31087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969" y="3536156"/>
            <a:ext cx="3625453" cy="7947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8" y="3536156"/>
            <a:ext cx="3625453" cy="7947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9048584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293948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3" y="457646"/>
            <a:ext cx="2949029" cy="1599531"/>
          </a:xfrm>
          <a:prstGeom prst="rect">
            <a:avLst/>
          </a:prstGeom>
        </p:spPr>
        <p:txBody>
          <a:bodyPr anchor="b"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63" y="987847"/>
            <a:ext cx="4628926" cy="4873377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543" y="2057177"/>
            <a:ext cx="294902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1527295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3" y="457646"/>
            <a:ext cx="2949029" cy="1599531"/>
          </a:xfrm>
          <a:prstGeom prst="rect">
            <a:avLst/>
          </a:prstGeom>
        </p:spPr>
        <p:txBody>
          <a:bodyPr anchor="b"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63" y="987847"/>
            <a:ext cx="4628926" cy="4873377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r>
              <a:rPr lang="en-US" noProof="0" smtClean="0">
                <a:sym typeface="Gill Sans" charset="0"/>
              </a:rPr>
              <a:t>Click icon to add picture</a:t>
            </a:r>
            <a:endParaRPr lang="en-AU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543" y="2057177"/>
            <a:ext cx="294902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9749479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28" y="365001"/>
            <a:ext cx="7887146" cy="132605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438481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4345" y="365002"/>
            <a:ext cx="1971229" cy="560003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427" y="365002"/>
            <a:ext cx="5808762" cy="56000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4681898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908"/>
            <a:ext cx="6858000" cy="2387576"/>
          </a:xfrm>
        </p:spPr>
        <p:txBody>
          <a:bodyPr anchor="b"/>
          <a:lstStyle>
            <a:lvl1pPr algn="ctr">
              <a:defRPr sz="4219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13"/>
            <a:ext cx="6858000" cy="16553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87"/>
            </a:lvl1pPr>
            <a:lvl2pPr marL="321457" indent="0" algn="ctr">
              <a:buNone/>
              <a:defRPr sz="1406"/>
            </a:lvl2pPr>
            <a:lvl3pPr marL="642915" indent="0" algn="ctr">
              <a:buNone/>
              <a:defRPr sz="1266"/>
            </a:lvl3pPr>
            <a:lvl4pPr marL="964372" indent="0" algn="ctr">
              <a:buNone/>
              <a:defRPr sz="1125"/>
            </a:lvl4pPr>
            <a:lvl5pPr marL="1285829" indent="0" algn="ctr">
              <a:buNone/>
              <a:defRPr sz="1125"/>
            </a:lvl5pPr>
            <a:lvl6pPr marL="1607287" indent="0" algn="ctr">
              <a:buNone/>
              <a:defRPr sz="1125"/>
            </a:lvl6pPr>
            <a:lvl7pPr marL="1928744" indent="0" algn="ctr">
              <a:buNone/>
              <a:defRPr sz="1125"/>
            </a:lvl7pPr>
            <a:lvl8pPr marL="2250201" indent="0" algn="ctr">
              <a:buNone/>
              <a:defRPr sz="1125"/>
            </a:lvl8pPr>
            <a:lvl9pPr marL="2571659" indent="0" algn="ctr">
              <a:buNone/>
              <a:defRPr sz="1125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6573686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428" y="1826122"/>
            <a:ext cx="7887146" cy="43509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5803873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63" y="1710036"/>
            <a:ext cx="7887146" cy="2851919"/>
          </a:xfrm>
        </p:spPr>
        <p:txBody>
          <a:bodyPr anchor="b"/>
          <a:lstStyle>
            <a:lvl1pPr>
              <a:defRPr sz="4219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963" y="4589859"/>
            <a:ext cx="7887146" cy="1500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87"/>
            </a:lvl1pPr>
            <a:lvl2pPr marL="321457" indent="0">
              <a:buNone/>
              <a:defRPr sz="1406"/>
            </a:lvl2pPr>
            <a:lvl3pPr marL="642915" indent="0">
              <a:buNone/>
              <a:defRPr sz="1266"/>
            </a:lvl3pPr>
            <a:lvl4pPr marL="964372" indent="0">
              <a:buNone/>
              <a:defRPr sz="1125"/>
            </a:lvl4pPr>
            <a:lvl5pPr marL="1285829" indent="0">
              <a:buNone/>
              <a:defRPr sz="1125"/>
            </a:lvl5pPr>
            <a:lvl6pPr marL="1607287" indent="0">
              <a:buNone/>
              <a:defRPr sz="1125"/>
            </a:lvl6pPr>
            <a:lvl7pPr marL="1928744" indent="0">
              <a:buNone/>
              <a:defRPr sz="1125"/>
            </a:lvl7pPr>
            <a:lvl8pPr marL="2250201" indent="0">
              <a:buNone/>
              <a:defRPr sz="1125"/>
            </a:lvl8pPr>
            <a:lvl9pPr marL="2571659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8318561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427" y="1826122"/>
            <a:ext cx="3889995" cy="43509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8" y="1826122"/>
            <a:ext cx="3889995" cy="43509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4529143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4" y="365001"/>
            <a:ext cx="7887146" cy="13260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543" y="1681014"/>
            <a:ext cx="3868787" cy="82376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543" y="2504777"/>
            <a:ext cx="3868787" cy="3684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8927" y="1681014"/>
            <a:ext cx="3887762" cy="82376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8927" y="2504777"/>
            <a:ext cx="3887762" cy="3684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606606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4" y="365001"/>
            <a:ext cx="7887146" cy="13260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543" y="1681014"/>
            <a:ext cx="3868787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543" y="2504777"/>
            <a:ext cx="3868787" cy="3684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8927" y="1681014"/>
            <a:ext cx="3887762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8927" y="2504777"/>
            <a:ext cx="3887762" cy="3684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9970396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8333239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2237781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3" y="457646"/>
            <a:ext cx="2949029" cy="1599531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63" y="987847"/>
            <a:ext cx="4628926" cy="4873377"/>
          </a:xfrm>
          <a:prstGeom prst="rect">
            <a:avLst/>
          </a:prstGeo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543" y="2057177"/>
            <a:ext cx="2949029" cy="38118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7333916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3" y="457646"/>
            <a:ext cx="2949029" cy="1599531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63" y="987847"/>
            <a:ext cx="4628926" cy="4873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r>
              <a:rPr lang="en-US" noProof="0" smtClean="0">
                <a:sym typeface="Gill Sans" charset="0"/>
              </a:rPr>
              <a:t>Click icon to add picture</a:t>
            </a:r>
            <a:endParaRPr lang="en-AU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543" y="2057177"/>
            <a:ext cx="2949029" cy="38118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7745784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428" y="1826122"/>
            <a:ext cx="7887146" cy="43509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1747047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4345" y="1826121"/>
            <a:ext cx="1971229" cy="4549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427" y="1826121"/>
            <a:ext cx="5808762" cy="4549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743169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908"/>
            <a:ext cx="6858000" cy="2387576"/>
          </a:xfrm>
        </p:spPr>
        <p:txBody>
          <a:bodyPr anchor="b"/>
          <a:lstStyle>
            <a:lvl1pPr algn="ctr">
              <a:defRPr sz="4219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13"/>
            <a:ext cx="6858000" cy="16553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87"/>
            </a:lvl1pPr>
            <a:lvl2pPr marL="321457" indent="0" algn="ctr">
              <a:buNone/>
              <a:defRPr sz="1406"/>
            </a:lvl2pPr>
            <a:lvl3pPr marL="642915" indent="0" algn="ctr">
              <a:buNone/>
              <a:defRPr sz="1266"/>
            </a:lvl3pPr>
            <a:lvl4pPr marL="964372" indent="0" algn="ctr">
              <a:buNone/>
              <a:defRPr sz="1125"/>
            </a:lvl4pPr>
            <a:lvl5pPr marL="1285829" indent="0" algn="ctr">
              <a:buNone/>
              <a:defRPr sz="1125"/>
            </a:lvl5pPr>
            <a:lvl6pPr marL="1607287" indent="0" algn="ctr">
              <a:buNone/>
              <a:defRPr sz="1125"/>
            </a:lvl6pPr>
            <a:lvl7pPr marL="1928744" indent="0" algn="ctr">
              <a:buNone/>
              <a:defRPr sz="1125"/>
            </a:lvl7pPr>
            <a:lvl8pPr marL="2250201" indent="0" algn="ctr">
              <a:buNone/>
              <a:defRPr sz="1125"/>
            </a:lvl8pPr>
            <a:lvl9pPr marL="2571659" indent="0" algn="ctr">
              <a:buNone/>
              <a:defRPr sz="1125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177733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428" y="1826122"/>
            <a:ext cx="7887146" cy="43509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2220580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63" y="1710036"/>
            <a:ext cx="7887146" cy="2851919"/>
          </a:xfrm>
        </p:spPr>
        <p:txBody>
          <a:bodyPr anchor="b"/>
          <a:lstStyle>
            <a:lvl1pPr>
              <a:defRPr sz="4219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963" y="4589859"/>
            <a:ext cx="7887146" cy="1500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87"/>
            </a:lvl1pPr>
            <a:lvl2pPr marL="321457" indent="0">
              <a:buNone/>
              <a:defRPr sz="1406"/>
            </a:lvl2pPr>
            <a:lvl3pPr marL="642915" indent="0">
              <a:buNone/>
              <a:defRPr sz="1266"/>
            </a:lvl3pPr>
            <a:lvl4pPr marL="964372" indent="0">
              <a:buNone/>
              <a:defRPr sz="1125"/>
            </a:lvl4pPr>
            <a:lvl5pPr marL="1285829" indent="0">
              <a:buNone/>
              <a:defRPr sz="1125"/>
            </a:lvl5pPr>
            <a:lvl6pPr marL="1607287" indent="0">
              <a:buNone/>
              <a:defRPr sz="1125"/>
            </a:lvl6pPr>
            <a:lvl7pPr marL="1928744" indent="0">
              <a:buNone/>
              <a:defRPr sz="1125"/>
            </a:lvl7pPr>
            <a:lvl8pPr marL="2250201" indent="0">
              <a:buNone/>
              <a:defRPr sz="1125"/>
            </a:lvl8pPr>
            <a:lvl9pPr marL="2571659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9518547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427" y="1826122"/>
            <a:ext cx="3889995" cy="43509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8" y="1826122"/>
            <a:ext cx="3889995" cy="43509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339808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3588683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4" y="365001"/>
            <a:ext cx="7887146" cy="13260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543" y="1681014"/>
            <a:ext cx="3868787" cy="82376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543" y="2504777"/>
            <a:ext cx="3868787" cy="3684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8927" y="1681014"/>
            <a:ext cx="3887762" cy="82376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8927" y="2504777"/>
            <a:ext cx="3887762" cy="3684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0747379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2015115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1275176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3" y="457646"/>
            <a:ext cx="2949029" cy="1599531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63" y="987847"/>
            <a:ext cx="4628926" cy="4873377"/>
          </a:xfrm>
          <a:prstGeom prst="rect">
            <a:avLst/>
          </a:prstGeo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543" y="2057177"/>
            <a:ext cx="2949029" cy="38118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1505305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3" y="457646"/>
            <a:ext cx="2949029" cy="1599531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63" y="987847"/>
            <a:ext cx="4628926" cy="4873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r>
              <a:rPr lang="en-US" noProof="0" smtClean="0">
                <a:sym typeface="Gill Sans" charset="0"/>
              </a:rPr>
              <a:t>Click icon to add picture</a:t>
            </a:r>
            <a:endParaRPr lang="en-AU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543" y="2057177"/>
            <a:ext cx="2949029" cy="38118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2284483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428" y="1826122"/>
            <a:ext cx="7887146" cy="43509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0430980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4345" y="1826121"/>
            <a:ext cx="1971229" cy="4549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427" y="1826121"/>
            <a:ext cx="5808762" cy="4549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898024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908"/>
            <a:ext cx="6858000" cy="2387576"/>
          </a:xfrm>
        </p:spPr>
        <p:txBody>
          <a:bodyPr/>
          <a:lstStyle>
            <a:lvl1pPr algn="ctr">
              <a:defRPr sz="4219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13"/>
            <a:ext cx="6858000" cy="1655340"/>
          </a:xfrm>
        </p:spPr>
        <p:txBody>
          <a:bodyPr/>
          <a:lstStyle>
            <a:lvl1pPr marL="0" indent="0" algn="ctr">
              <a:buNone/>
              <a:defRPr sz="1687"/>
            </a:lvl1pPr>
            <a:lvl2pPr marL="321457" indent="0" algn="ctr">
              <a:buNone/>
              <a:defRPr sz="1406"/>
            </a:lvl2pPr>
            <a:lvl3pPr marL="642915" indent="0" algn="ctr">
              <a:buNone/>
              <a:defRPr sz="1266"/>
            </a:lvl3pPr>
            <a:lvl4pPr marL="964372" indent="0" algn="ctr">
              <a:buNone/>
              <a:defRPr sz="1125"/>
            </a:lvl4pPr>
            <a:lvl5pPr marL="1285829" indent="0" algn="ctr">
              <a:buNone/>
              <a:defRPr sz="1125"/>
            </a:lvl5pPr>
            <a:lvl6pPr marL="1607287" indent="0" algn="ctr">
              <a:buNone/>
              <a:defRPr sz="1125"/>
            </a:lvl6pPr>
            <a:lvl7pPr marL="1928744" indent="0" algn="ctr">
              <a:buNone/>
              <a:defRPr sz="1125"/>
            </a:lvl7pPr>
            <a:lvl8pPr marL="2250201" indent="0" algn="ctr">
              <a:buNone/>
              <a:defRPr sz="1125"/>
            </a:lvl8pPr>
            <a:lvl9pPr marL="2571659" indent="0" algn="ctr">
              <a:buNone/>
              <a:defRPr sz="1125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1919059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1173290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63" y="1710036"/>
            <a:ext cx="7887146" cy="2851919"/>
          </a:xfrm>
        </p:spPr>
        <p:txBody>
          <a:bodyPr/>
          <a:lstStyle>
            <a:lvl1pPr>
              <a:defRPr sz="4219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963" y="4589859"/>
            <a:ext cx="7887146" cy="1500188"/>
          </a:xfrm>
        </p:spPr>
        <p:txBody>
          <a:bodyPr/>
          <a:lstStyle>
            <a:lvl1pPr marL="0" indent="0">
              <a:buNone/>
              <a:defRPr sz="1687"/>
            </a:lvl1pPr>
            <a:lvl2pPr marL="321457" indent="0">
              <a:buNone/>
              <a:defRPr sz="1406"/>
            </a:lvl2pPr>
            <a:lvl3pPr marL="642915" indent="0">
              <a:buNone/>
              <a:defRPr sz="1266"/>
            </a:lvl3pPr>
            <a:lvl4pPr marL="964372" indent="0">
              <a:buNone/>
              <a:defRPr sz="1125"/>
            </a:lvl4pPr>
            <a:lvl5pPr marL="1285829" indent="0">
              <a:buNone/>
              <a:defRPr sz="1125"/>
            </a:lvl5pPr>
            <a:lvl6pPr marL="1607287" indent="0">
              <a:buNone/>
              <a:defRPr sz="1125"/>
            </a:lvl6pPr>
            <a:lvl7pPr marL="1928744" indent="0">
              <a:buNone/>
              <a:defRPr sz="1125"/>
            </a:lvl7pPr>
            <a:lvl8pPr marL="2250201" indent="0">
              <a:buNone/>
              <a:defRPr sz="1125"/>
            </a:lvl8pPr>
            <a:lvl9pPr marL="2571659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256569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2308349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484" y="3366492"/>
            <a:ext cx="2009180" cy="23217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2820" y="3366492"/>
            <a:ext cx="2009180" cy="23217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6591262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4" y="365001"/>
            <a:ext cx="7887146" cy="13260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543" y="1681014"/>
            <a:ext cx="3868787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543" y="2504777"/>
            <a:ext cx="3868787" cy="3684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8927" y="1681014"/>
            <a:ext cx="3887762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8927" y="2504777"/>
            <a:ext cx="3887762" cy="3684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4052254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0602625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4238462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3" y="457646"/>
            <a:ext cx="2949029" cy="1599531"/>
          </a:xfrm>
        </p:spPr>
        <p:txBody>
          <a:bodyPr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63" y="987847"/>
            <a:ext cx="4628926" cy="4873377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543" y="2057177"/>
            <a:ext cx="294902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381098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3" y="457646"/>
            <a:ext cx="2949029" cy="1599531"/>
          </a:xfrm>
        </p:spPr>
        <p:txBody>
          <a:bodyPr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63" y="987847"/>
            <a:ext cx="4628926" cy="4873377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r>
              <a:rPr lang="en-US" noProof="0" smtClean="0">
                <a:sym typeface="Gill Sans" charset="0"/>
              </a:rPr>
              <a:t>Click icon to add picture</a:t>
            </a:r>
            <a:endParaRPr lang="en-AU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543" y="2057177"/>
            <a:ext cx="294902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1432942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0424585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40621" y="991195"/>
            <a:ext cx="1031379" cy="46970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6485" y="991195"/>
            <a:ext cx="2986980" cy="46970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633097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908"/>
            <a:ext cx="6858000" cy="2387576"/>
          </a:xfrm>
        </p:spPr>
        <p:txBody>
          <a:bodyPr/>
          <a:lstStyle>
            <a:lvl1pPr algn="ctr">
              <a:defRPr sz="4219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13"/>
            <a:ext cx="6858000" cy="1655340"/>
          </a:xfrm>
        </p:spPr>
        <p:txBody>
          <a:bodyPr/>
          <a:lstStyle>
            <a:lvl1pPr marL="0" indent="0" algn="ctr">
              <a:buNone/>
              <a:defRPr sz="1687"/>
            </a:lvl1pPr>
            <a:lvl2pPr marL="321457" indent="0" algn="ctr">
              <a:buNone/>
              <a:defRPr sz="1406"/>
            </a:lvl2pPr>
            <a:lvl3pPr marL="642915" indent="0" algn="ctr">
              <a:buNone/>
              <a:defRPr sz="1266"/>
            </a:lvl3pPr>
            <a:lvl4pPr marL="964372" indent="0" algn="ctr">
              <a:buNone/>
              <a:defRPr sz="1125"/>
            </a:lvl4pPr>
            <a:lvl5pPr marL="1285829" indent="0" algn="ctr">
              <a:buNone/>
              <a:defRPr sz="1125"/>
            </a:lvl5pPr>
            <a:lvl6pPr marL="1607287" indent="0" algn="ctr">
              <a:buNone/>
              <a:defRPr sz="1125"/>
            </a:lvl6pPr>
            <a:lvl7pPr marL="1928744" indent="0" algn="ctr">
              <a:buNone/>
              <a:defRPr sz="1125"/>
            </a:lvl7pPr>
            <a:lvl8pPr marL="2250201" indent="0" algn="ctr">
              <a:buNone/>
              <a:defRPr sz="1125"/>
            </a:lvl8pPr>
            <a:lvl9pPr marL="2571659" indent="0" algn="ctr">
              <a:buNone/>
              <a:defRPr sz="1125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25981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152293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3" y="457646"/>
            <a:ext cx="2949029" cy="1599531"/>
          </a:xfrm>
        </p:spPr>
        <p:txBody>
          <a:bodyPr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63" y="987847"/>
            <a:ext cx="4628926" cy="4873377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543" y="2057177"/>
            <a:ext cx="294902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1669959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63" y="1710036"/>
            <a:ext cx="7887146" cy="2851919"/>
          </a:xfrm>
        </p:spPr>
        <p:txBody>
          <a:bodyPr/>
          <a:lstStyle>
            <a:lvl1pPr>
              <a:defRPr sz="4219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963" y="4589859"/>
            <a:ext cx="7887146" cy="1500188"/>
          </a:xfrm>
        </p:spPr>
        <p:txBody>
          <a:bodyPr/>
          <a:lstStyle>
            <a:lvl1pPr marL="0" indent="0">
              <a:buNone/>
              <a:defRPr sz="1687"/>
            </a:lvl1pPr>
            <a:lvl2pPr marL="321457" indent="0">
              <a:buNone/>
              <a:defRPr sz="1406"/>
            </a:lvl2pPr>
            <a:lvl3pPr marL="642915" indent="0">
              <a:buNone/>
              <a:defRPr sz="1266"/>
            </a:lvl3pPr>
            <a:lvl4pPr marL="964372" indent="0">
              <a:buNone/>
              <a:defRPr sz="1125"/>
            </a:lvl4pPr>
            <a:lvl5pPr marL="1285829" indent="0">
              <a:buNone/>
              <a:defRPr sz="1125"/>
            </a:lvl5pPr>
            <a:lvl6pPr marL="1607287" indent="0">
              <a:buNone/>
              <a:defRPr sz="1125"/>
            </a:lvl6pPr>
            <a:lvl7pPr marL="1928744" indent="0">
              <a:buNone/>
              <a:defRPr sz="1125"/>
            </a:lvl7pPr>
            <a:lvl8pPr marL="2250201" indent="0">
              <a:buNone/>
              <a:defRPr sz="1125"/>
            </a:lvl8pPr>
            <a:lvl9pPr marL="2571659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68019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484" y="3366492"/>
            <a:ext cx="2009180" cy="23217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2820" y="3366492"/>
            <a:ext cx="2009180" cy="23217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9573756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4" y="365001"/>
            <a:ext cx="7887146" cy="13260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543" y="1681014"/>
            <a:ext cx="3868787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543" y="2504777"/>
            <a:ext cx="3868787" cy="3684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8927" y="1681014"/>
            <a:ext cx="3887762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8927" y="2504777"/>
            <a:ext cx="3887762" cy="3684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7806640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9013772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679841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3" y="457646"/>
            <a:ext cx="2949029" cy="1599531"/>
          </a:xfrm>
        </p:spPr>
        <p:txBody>
          <a:bodyPr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63" y="987847"/>
            <a:ext cx="4628926" cy="4873377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543" y="2057177"/>
            <a:ext cx="294902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0915672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3" y="457646"/>
            <a:ext cx="2949029" cy="1599531"/>
          </a:xfrm>
        </p:spPr>
        <p:txBody>
          <a:bodyPr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63" y="987847"/>
            <a:ext cx="4628926" cy="4873377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r>
              <a:rPr lang="en-US" noProof="0" smtClean="0">
                <a:sym typeface="Gill Sans" charset="0"/>
              </a:rPr>
              <a:t>Click icon to add picture</a:t>
            </a:r>
            <a:endParaRPr lang="en-AU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543" y="2057177"/>
            <a:ext cx="294902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319234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3917858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40621" y="991195"/>
            <a:ext cx="1031379" cy="46970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6485" y="991195"/>
            <a:ext cx="2986980" cy="46970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1465382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908"/>
            <a:ext cx="6858000" cy="2387576"/>
          </a:xfrm>
        </p:spPr>
        <p:txBody>
          <a:bodyPr anchor="b"/>
          <a:lstStyle>
            <a:lvl1pPr algn="ctr">
              <a:defRPr sz="4219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13"/>
            <a:ext cx="6858000" cy="16553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87"/>
            </a:lvl1pPr>
            <a:lvl2pPr marL="321457" indent="0" algn="ctr">
              <a:buNone/>
              <a:defRPr sz="1406"/>
            </a:lvl2pPr>
            <a:lvl3pPr marL="642915" indent="0" algn="ctr">
              <a:buNone/>
              <a:defRPr sz="1266"/>
            </a:lvl3pPr>
            <a:lvl4pPr marL="964372" indent="0" algn="ctr">
              <a:buNone/>
              <a:defRPr sz="1125"/>
            </a:lvl4pPr>
            <a:lvl5pPr marL="1285829" indent="0" algn="ctr">
              <a:buNone/>
              <a:defRPr sz="1125"/>
            </a:lvl5pPr>
            <a:lvl6pPr marL="1607287" indent="0" algn="ctr">
              <a:buNone/>
              <a:defRPr sz="1125"/>
            </a:lvl6pPr>
            <a:lvl7pPr marL="1928744" indent="0" algn="ctr">
              <a:buNone/>
              <a:defRPr sz="1125"/>
            </a:lvl7pPr>
            <a:lvl8pPr marL="2250201" indent="0" algn="ctr">
              <a:buNone/>
              <a:defRPr sz="1125"/>
            </a:lvl8pPr>
            <a:lvl9pPr marL="2571659" indent="0" algn="ctr">
              <a:buNone/>
              <a:defRPr sz="1125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767799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3" y="457646"/>
            <a:ext cx="2949029" cy="1599531"/>
          </a:xfrm>
        </p:spPr>
        <p:txBody>
          <a:bodyPr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63" y="987847"/>
            <a:ext cx="4628926" cy="4873377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r>
              <a:rPr lang="en-US" noProof="0" smtClean="0">
                <a:sym typeface="Gill Sans" charset="0"/>
              </a:rPr>
              <a:t>Click icon to add picture</a:t>
            </a:r>
            <a:endParaRPr lang="en-AU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543" y="2057177"/>
            <a:ext cx="294902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3881617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428" y="1826122"/>
            <a:ext cx="7887146" cy="43509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8373249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63" y="1710036"/>
            <a:ext cx="7887146" cy="2851919"/>
          </a:xfrm>
        </p:spPr>
        <p:txBody>
          <a:bodyPr anchor="b"/>
          <a:lstStyle>
            <a:lvl1pPr>
              <a:defRPr sz="4219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963" y="4589859"/>
            <a:ext cx="7887146" cy="1500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87"/>
            </a:lvl1pPr>
            <a:lvl2pPr marL="321457" indent="0">
              <a:buNone/>
              <a:defRPr sz="1406"/>
            </a:lvl2pPr>
            <a:lvl3pPr marL="642915" indent="0">
              <a:buNone/>
              <a:defRPr sz="1266"/>
            </a:lvl3pPr>
            <a:lvl4pPr marL="964372" indent="0">
              <a:buNone/>
              <a:defRPr sz="1125"/>
            </a:lvl4pPr>
            <a:lvl5pPr marL="1285829" indent="0">
              <a:buNone/>
              <a:defRPr sz="1125"/>
            </a:lvl5pPr>
            <a:lvl6pPr marL="1607287" indent="0">
              <a:buNone/>
              <a:defRPr sz="1125"/>
            </a:lvl6pPr>
            <a:lvl7pPr marL="1928744" indent="0">
              <a:buNone/>
              <a:defRPr sz="1125"/>
            </a:lvl7pPr>
            <a:lvl8pPr marL="2250201" indent="0">
              <a:buNone/>
              <a:defRPr sz="1125"/>
            </a:lvl8pPr>
            <a:lvl9pPr marL="2571659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8248883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427" y="1826122"/>
            <a:ext cx="3889995" cy="43509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8" y="1826122"/>
            <a:ext cx="3889995" cy="43509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3151622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4" y="365001"/>
            <a:ext cx="7887146" cy="13260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543" y="1681014"/>
            <a:ext cx="3868787" cy="82376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543" y="2504777"/>
            <a:ext cx="3868787" cy="3684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8927" y="1681014"/>
            <a:ext cx="3887762" cy="82376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8927" y="2504777"/>
            <a:ext cx="3887762" cy="3684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932029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6593198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057829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3" y="457646"/>
            <a:ext cx="2949029" cy="1599531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63" y="987847"/>
            <a:ext cx="4628926" cy="4873377"/>
          </a:xfrm>
          <a:prstGeom prst="rect">
            <a:avLst/>
          </a:prstGeo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543" y="2057177"/>
            <a:ext cx="2949029" cy="38118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241154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3" y="457646"/>
            <a:ext cx="2949029" cy="1599531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63" y="987847"/>
            <a:ext cx="4628926" cy="4873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r>
              <a:rPr lang="en-US" noProof="0" smtClean="0">
                <a:sym typeface="Gill Sans" charset="0"/>
              </a:rPr>
              <a:t>Click icon to add picture</a:t>
            </a:r>
            <a:endParaRPr lang="en-AU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543" y="2057177"/>
            <a:ext cx="2949029" cy="38118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0133077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428" y="1826122"/>
            <a:ext cx="7887146" cy="43509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3460459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4345" y="178594"/>
            <a:ext cx="1971229" cy="59985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427" y="178594"/>
            <a:ext cx="5808762" cy="599851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60329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63" y="3535363"/>
            <a:ext cx="7358062" cy="79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1152525"/>
            <a:ext cx="7358062" cy="232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25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algn="ctr" rtl="0" fontAlgn="base">
        <a:spcBef>
          <a:spcPct val="0"/>
        </a:spcBef>
        <a:spcAft>
          <a:spcPct val="0"/>
        </a:spcAft>
        <a:defRPr sz="25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algn="ctr" rtl="0" fontAlgn="base">
        <a:spcBef>
          <a:spcPct val="0"/>
        </a:spcBef>
        <a:spcAft>
          <a:spcPct val="0"/>
        </a:spcAft>
        <a:defRPr sz="25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algn="ctr" rtl="0" fontAlgn="base">
        <a:spcBef>
          <a:spcPct val="0"/>
        </a:spcBef>
        <a:spcAft>
          <a:spcPct val="0"/>
        </a:spcAft>
        <a:defRPr sz="25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algn="ctr" rtl="0" fontAlgn="base">
        <a:spcBef>
          <a:spcPct val="0"/>
        </a:spcBef>
        <a:spcAft>
          <a:spcPct val="0"/>
        </a:spcAft>
        <a:defRPr sz="25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23888" indent="-401638" algn="l" rtl="0" fontAlgn="base">
        <a:spcBef>
          <a:spcPts val="1688"/>
        </a:spcBef>
        <a:spcAft>
          <a:spcPct val="0"/>
        </a:spcAft>
        <a:buSzPct val="171000"/>
        <a:buFont typeface="Gill Sans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936625" indent="-401638" algn="l" rtl="0" fontAlgn="base">
        <a:spcBef>
          <a:spcPts val="1688"/>
        </a:spcBef>
        <a:spcAft>
          <a:spcPct val="0"/>
        </a:spcAft>
        <a:buSzPct val="171000"/>
        <a:buFont typeface="Gill Sans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249363" indent="-401638" algn="l" rtl="0" fontAlgn="base">
        <a:spcBef>
          <a:spcPts val="1688"/>
        </a:spcBef>
        <a:spcAft>
          <a:spcPct val="0"/>
        </a:spcAft>
        <a:buSzPct val="171000"/>
        <a:buFont typeface="Gill Sans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562100" indent="-401638" algn="l" rtl="0" fontAlgn="base">
        <a:spcBef>
          <a:spcPts val="1688"/>
        </a:spcBef>
        <a:spcAft>
          <a:spcPct val="0"/>
        </a:spcAft>
        <a:buSzPct val="171000"/>
        <a:buFont typeface="Gill Sans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1874838" indent="-401638" algn="l" rtl="0" fontAlgn="base">
        <a:spcBef>
          <a:spcPts val="1688"/>
        </a:spcBef>
        <a:spcAft>
          <a:spcPct val="0"/>
        </a:spcAft>
        <a:buSzPct val="171000"/>
        <a:buFont typeface="Gill Sans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179388"/>
            <a:ext cx="7358062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63" y="1946275"/>
            <a:ext cx="3544887" cy="401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33400" indent="-346075" algn="l" rtl="0" fontAlgn="base">
        <a:spcBef>
          <a:spcPts val="2675"/>
        </a:spcBef>
        <a:spcAft>
          <a:spcPct val="0"/>
        </a:spcAft>
        <a:buSzPct val="171000"/>
        <a:buFont typeface="Gill Sans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846138" indent="-346075" algn="l" rtl="0" fontAlgn="base">
        <a:spcBef>
          <a:spcPts val="2675"/>
        </a:spcBef>
        <a:spcAft>
          <a:spcPct val="0"/>
        </a:spcAft>
        <a:buSzPct val="171000"/>
        <a:buFont typeface="Gill Sans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58875" indent="-346075" algn="l" rtl="0" fontAlgn="base">
        <a:spcBef>
          <a:spcPts val="2675"/>
        </a:spcBef>
        <a:spcAft>
          <a:spcPct val="0"/>
        </a:spcAft>
        <a:buSzPct val="171000"/>
        <a:buFont typeface="Gill Sans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471613" indent="-346075" algn="l" rtl="0" fontAlgn="base">
        <a:spcBef>
          <a:spcPts val="2675"/>
        </a:spcBef>
        <a:spcAft>
          <a:spcPct val="0"/>
        </a:spcAft>
        <a:buSzPct val="171000"/>
        <a:buFont typeface="Gill Sans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1784350" indent="-346075" algn="l" rtl="0" fontAlgn="base">
        <a:spcBef>
          <a:spcPts val="2675"/>
        </a:spcBef>
        <a:spcAft>
          <a:spcPct val="0"/>
        </a:spcAft>
        <a:buSzPct val="171000"/>
        <a:buFont typeface="Gill Sans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179388"/>
            <a:ext cx="7358062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63" y="1946275"/>
            <a:ext cx="7358062" cy="401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33400" indent="-346075" algn="l" rtl="0" fontAlgn="base">
        <a:spcBef>
          <a:spcPts val="2675"/>
        </a:spcBef>
        <a:spcAft>
          <a:spcPct val="0"/>
        </a:spcAft>
        <a:buSzPct val="171000"/>
        <a:buFont typeface="Gill Sans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846138" indent="-346075" algn="l" rtl="0" fontAlgn="base">
        <a:spcBef>
          <a:spcPts val="2675"/>
        </a:spcBef>
        <a:spcAft>
          <a:spcPct val="0"/>
        </a:spcAft>
        <a:buSzPct val="171000"/>
        <a:buFont typeface="Gill Sans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58875" indent="-346075" algn="l" rtl="0" fontAlgn="base">
        <a:spcBef>
          <a:spcPts val="2675"/>
        </a:spcBef>
        <a:spcAft>
          <a:spcPct val="0"/>
        </a:spcAft>
        <a:buSzPct val="171000"/>
        <a:buFont typeface="Gill Sans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471613" indent="-346075" algn="l" rtl="0" fontAlgn="base">
        <a:spcBef>
          <a:spcPts val="2675"/>
        </a:spcBef>
        <a:spcAft>
          <a:spcPct val="0"/>
        </a:spcAft>
        <a:buSzPct val="171000"/>
        <a:buFont typeface="Gill Sans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1784350" indent="-346075" algn="l" rtl="0" fontAlgn="base">
        <a:spcBef>
          <a:spcPts val="2675"/>
        </a:spcBef>
        <a:spcAft>
          <a:spcPct val="0"/>
        </a:spcAft>
        <a:buSzPct val="171000"/>
        <a:buFont typeface="Gill Sans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179388"/>
            <a:ext cx="7358062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5763" y="1946275"/>
            <a:ext cx="2786062" cy="401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33400" indent="-346075" algn="l" rtl="0" fontAlgn="base">
        <a:spcBef>
          <a:spcPts val="2675"/>
        </a:spcBef>
        <a:spcAft>
          <a:spcPct val="0"/>
        </a:spcAft>
        <a:buSzPct val="171000"/>
        <a:buFont typeface="Gill Sans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846138" indent="-346075" algn="l" rtl="0" fontAlgn="base">
        <a:spcBef>
          <a:spcPts val="2675"/>
        </a:spcBef>
        <a:spcAft>
          <a:spcPct val="0"/>
        </a:spcAft>
        <a:buSzPct val="171000"/>
        <a:buFont typeface="Gill Sans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58875" indent="-346075" algn="l" rtl="0" fontAlgn="base">
        <a:spcBef>
          <a:spcPts val="2675"/>
        </a:spcBef>
        <a:spcAft>
          <a:spcPct val="0"/>
        </a:spcAft>
        <a:buSzPct val="171000"/>
        <a:buFont typeface="Gill Sans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471613" indent="-346075" algn="l" rtl="0" fontAlgn="base">
        <a:spcBef>
          <a:spcPts val="2675"/>
        </a:spcBef>
        <a:spcAft>
          <a:spcPct val="0"/>
        </a:spcAft>
        <a:buSzPct val="171000"/>
        <a:buFont typeface="Gill Sans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1784350" indent="-346075" algn="l" rtl="0" fontAlgn="base">
        <a:spcBef>
          <a:spcPts val="2675"/>
        </a:spcBef>
        <a:spcAft>
          <a:spcPct val="0"/>
        </a:spcAft>
        <a:buSzPct val="171000"/>
        <a:buFont typeface="Gill Sans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179388"/>
            <a:ext cx="7358062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63" y="1946275"/>
            <a:ext cx="3544887" cy="401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33400" indent="-346075" algn="l" rtl="0" fontAlgn="base">
        <a:spcBef>
          <a:spcPts val="2675"/>
        </a:spcBef>
        <a:spcAft>
          <a:spcPct val="0"/>
        </a:spcAft>
        <a:buSzPct val="171000"/>
        <a:buFont typeface="Gill Sans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846138" indent="-346075" algn="l" rtl="0" fontAlgn="base">
        <a:spcBef>
          <a:spcPts val="2675"/>
        </a:spcBef>
        <a:spcAft>
          <a:spcPct val="0"/>
        </a:spcAft>
        <a:buSzPct val="171000"/>
        <a:buFont typeface="Gill Sans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58875" indent="-346075" algn="l" rtl="0" fontAlgn="base">
        <a:spcBef>
          <a:spcPts val="2675"/>
        </a:spcBef>
        <a:spcAft>
          <a:spcPct val="0"/>
        </a:spcAft>
        <a:buSzPct val="171000"/>
        <a:buFont typeface="Gill Sans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471613" indent="-346075" algn="l" rtl="0" fontAlgn="base">
        <a:spcBef>
          <a:spcPts val="2675"/>
        </a:spcBef>
        <a:spcAft>
          <a:spcPct val="0"/>
        </a:spcAft>
        <a:buSzPct val="171000"/>
        <a:buFont typeface="Gill Sans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1784350" indent="-346075" algn="l" rtl="0" fontAlgn="base">
        <a:spcBef>
          <a:spcPts val="2675"/>
        </a:spcBef>
        <a:spcAft>
          <a:spcPct val="0"/>
        </a:spcAft>
        <a:buSzPct val="171000"/>
        <a:buFont typeface="Gill Sans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179388"/>
            <a:ext cx="7358062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63" y="1946275"/>
            <a:ext cx="7358062" cy="401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l" rtl="0" fontAlgn="base">
        <a:spcBef>
          <a:spcPts val="1688"/>
        </a:spcBef>
        <a:spcAft>
          <a:spcPct val="0"/>
        </a:spcAft>
        <a:defRPr sz="29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401638" indent="-401638" algn="l" rtl="0" fontAlgn="base">
        <a:spcBef>
          <a:spcPts val="1688"/>
        </a:spcBef>
        <a:spcAft>
          <a:spcPct val="0"/>
        </a:spcAft>
        <a:defRPr sz="29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401638" indent="-401638" algn="l" rtl="0" fontAlgn="base">
        <a:spcBef>
          <a:spcPts val="1688"/>
        </a:spcBef>
        <a:spcAft>
          <a:spcPct val="0"/>
        </a:spcAft>
        <a:defRPr sz="29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401638" indent="-401638" algn="l" rtl="0" fontAlgn="base">
        <a:spcBef>
          <a:spcPts val="1688"/>
        </a:spcBef>
        <a:spcAft>
          <a:spcPct val="0"/>
        </a:spcAft>
        <a:defRPr sz="29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401638" indent="-401638" algn="l" rtl="0" fontAlgn="base">
        <a:spcBef>
          <a:spcPts val="1688"/>
        </a:spcBef>
        <a:spcAft>
          <a:spcPct val="0"/>
        </a:spcAft>
        <a:defRPr sz="29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2089150"/>
            <a:ext cx="7358062" cy="26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25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algn="ctr" rtl="0" fontAlgn="base">
        <a:spcBef>
          <a:spcPct val="0"/>
        </a:spcBef>
        <a:spcAft>
          <a:spcPct val="0"/>
        </a:spcAft>
        <a:defRPr sz="25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algn="ctr" rtl="0" fontAlgn="base">
        <a:spcBef>
          <a:spcPct val="0"/>
        </a:spcBef>
        <a:spcAft>
          <a:spcPct val="0"/>
        </a:spcAft>
        <a:defRPr sz="25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algn="ctr" rtl="0" fontAlgn="base">
        <a:spcBef>
          <a:spcPct val="0"/>
        </a:spcBef>
        <a:spcAft>
          <a:spcPct val="0"/>
        </a:spcAft>
        <a:defRPr sz="25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algn="ctr" rtl="0" fontAlgn="base">
        <a:spcBef>
          <a:spcPct val="0"/>
        </a:spcBef>
        <a:spcAft>
          <a:spcPct val="0"/>
        </a:spcAft>
        <a:defRPr sz="25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63" y="893763"/>
            <a:ext cx="7358062" cy="507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88963" indent="-401638" algn="l" rtl="0" fontAlgn="base">
        <a:spcBef>
          <a:spcPts val="3375"/>
        </a:spcBef>
        <a:spcAft>
          <a:spcPct val="0"/>
        </a:spcAft>
        <a:buSzPct val="171000"/>
        <a:buFont typeface="Gill Sans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901700" indent="-401638" algn="l" rtl="0" fontAlgn="base">
        <a:spcBef>
          <a:spcPts val="3375"/>
        </a:spcBef>
        <a:spcAft>
          <a:spcPct val="0"/>
        </a:spcAft>
        <a:buSzPct val="171000"/>
        <a:buFont typeface="Gill Sans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212850" indent="-401638" algn="l" rtl="0" fontAlgn="base">
        <a:spcBef>
          <a:spcPts val="3375"/>
        </a:spcBef>
        <a:spcAft>
          <a:spcPct val="0"/>
        </a:spcAft>
        <a:buSzPct val="171000"/>
        <a:buFont typeface="Gill Sans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525588" indent="-401638" algn="l" rtl="0" fontAlgn="base">
        <a:spcBef>
          <a:spcPts val="3375"/>
        </a:spcBef>
        <a:spcAft>
          <a:spcPct val="0"/>
        </a:spcAft>
        <a:buSzPct val="171000"/>
        <a:buFont typeface="Gill Sans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1838325" indent="-401638" algn="l" rtl="0" fontAlgn="base">
        <a:spcBef>
          <a:spcPts val="3375"/>
        </a:spcBef>
        <a:spcAft>
          <a:spcPct val="0"/>
        </a:spcAft>
        <a:buSzPct val="171000"/>
        <a:buFont typeface="Gill Sans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5180013"/>
            <a:ext cx="7358062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25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algn="ctr" rtl="0" fontAlgn="base">
        <a:spcBef>
          <a:spcPct val="0"/>
        </a:spcBef>
        <a:spcAft>
          <a:spcPct val="0"/>
        </a:spcAft>
        <a:defRPr sz="25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algn="ctr" rtl="0" fontAlgn="base">
        <a:spcBef>
          <a:spcPct val="0"/>
        </a:spcBef>
        <a:spcAft>
          <a:spcPct val="0"/>
        </a:spcAft>
        <a:defRPr sz="25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algn="ctr" rtl="0" fontAlgn="base">
        <a:spcBef>
          <a:spcPct val="0"/>
        </a:spcBef>
        <a:spcAft>
          <a:spcPct val="0"/>
        </a:spcAft>
        <a:defRPr sz="25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algn="ctr" rtl="0" fontAlgn="base">
        <a:spcBef>
          <a:spcPct val="0"/>
        </a:spcBef>
        <a:spcAft>
          <a:spcPct val="0"/>
        </a:spcAft>
        <a:defRPr sz="25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5180013"/>
            <a:ext cx="7358062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25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algn="ctr" rtl="0" fontAlgn="base">
        <a:spcBef>
          <a:spcPct val="0"/>
        </a:spcBef>
        <a:spcAft>
          <a:spcPct val="0"/>
        </a:spcAft>
        <a:defRPr sz="25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algn="ctr" rtl="0" fontAlgn="base">
        <a:spcBef>
          <a:spcPct val="0"/>
        </a:spcBef>
        <a:spcAft>
          <a:spcPct val="0"/>
        </a:spcAft>
        <a:defRPr sz="25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algn="ctr" rtl="0" fontAlgn="base">
        <a:spcBef>
          <a:spcPct val="0"/>
        </a:spcBef>
        <a:spcAft>
          <a:spcPct val="0"/>
        </a:spcAft>
        <a:defRPr sz="25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algn="ctr" rtl="0" fontAlgn="base">
        <a:spcBef>
          <a:spcPct val="0"/>
        </a:spcBef>
        <a:spcAft>
          <a:spcPct val="0"/>
        </a:spcAft>
        <a:defRPr sz="25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6088" y="3367088"/>
            <a:ext cx="4125912" cy="232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990600"/>
            <a:ext cx="41259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4922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4922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4922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4922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23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algn="ctr" rtl="0" fontAlgn="base">
        <a:spcBef>
          <a:spcPct val="0"/>
        </a:spcBef>
        <a:spcAft>
          <a:spcPct val="0"/>
        </a:spcAft>
        <a:defRPr sz="23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algn="ctr" rtl="0" fontAlgn="base">
        <a:spcBef>
          <a:spcPct val="0"/>
        </a:spcBef>
        <a:spcAft>
          <a:spcPct val="0"/>
        </a:spcAft>
        <a:defRPr sz="23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algn="ctr" rtl="0" fontAlgn="base">
        <a:spcBef>
          <a:spcPct val="0"/>
        </a:spcBef>
        <a:spcAft>
          <a:spcPct val="0"/>
        </a:spcAft>
        <a:defRPr sz="23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algn="ctr" rtl="0" fontAlgn="base">
        <a:spcBef>
          <a:spcPct val="0"/>
        </a:spcBef>
        <a:spcAft>
          <a:spcPct val="0"/>
        </a:spcAft>
        <a:defRPr sz="23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6088" y="3367088"/>
            <a:ext cx="4125912" cy="232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990600"/>
            <a:ext cx="41259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4922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4922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4922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4922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23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algn="ctr" rtl="0" fontAlgn="base">
        <a:spcBef>
          <a:spcPct val="0"/>
        </a:spcBef>
        <a:spcAft>
          <a:spcPct val="0"/>
        </a:spcAft>
        <a:defRPr sz="23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algn="ctr" rtl="0" fontAlgn="base">
        <a:spcBef>
          <a:spcPct val="0"/>
        </a:spcBef>
        <a:spcAft>
          <a:spcPct val="0"/>
        </a:spcAft>
        <a:defRPr sz="23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algn="ctr" rtl="0" fontAlgn="base">
        <a:spcBef>
          <a:spcPct val="0"/>
        </a:spcBef>
        <a:spcAft>
          <a:spcPct val="0"/>
        </a:spcAft>
        <a:defRPr sz="23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algn="ctr" rtl="0" fontAlgn="base">
        <a:spcBef>
          <a:spcPct val="0"/>
        </a:spcBef>
        <a:spcAft>
          <a:spcPct val="0"/>
        </a:spcAft>
        <a:defRPr sz="23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179388"/>
            <a:ext cx="7358062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23888" indent="-401638" algn="l" rtl="0" fontAlgn="base">
        <a:spcBef>
          <a:spcPts val="1688"/>
        </a:spcBef>
        <a:spcAft>
          <a:spcPct val="0"/>
        </a:spcAft>
        <a:buSzPct val="171000"/>
        <a:buFont typeface="Gill Sans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936625" indent="-401638" algn="l" rtl="0" fontAlgn="base">
        <a:spcBef>
          <a:spcPts val="1688"/>
        </a:spcBef>
        <a:spcAft>
          <a:spcPct val="0"/>
        </a:spcAft>
        <a:buSzPct val="171000"/>
        <a:buFont typeface="Gill Sans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249363" indent="-401638" algn="l" rtl="0" fontAlgn="base">
        <a:spcBef>
          <a:spcPts val="1688"/>
        </a:spcBef>
        <a:spcAft>
          <a:spcPct val="0"/>
        </a:spcAft>
        <a:buSzPct val="171000"/>
        <a:buFont typeface="Gill Sans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562100" indent="-401638" algn="l" rtl="0" fontAlgn="base">
        <a:spcBef>
          <a:spcPts val="1688"/>
        </a:spcBef>
        <a:spcAft>
          <a:spcPct val="0"/>
        </a:spcAft>
        <a:buSzPct val="171000"/>
        <a:buFont typeface="Gill Sans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1874838" indent="-401638" algn="l" rtl="0" fontAlgn="base">
        <a:spcBef>
          <a:spcPts val="1688"/>
        </a:spcBef>
        <a:spcAft>
          <a:spcPct val="0"/>
        </a:spcAft>
        <a:buSzPct val="171000"/>
        <a:buFont typeface="Gill Sans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rIns="132080"/>
          <a:lstStyle/>
          <a:p>
            <a:pPr fontAlgn="auto">
              <a:spcAft>
                <a:spcPts val="0"/>
              </a:spcAft>
              <a:defRPr/>
            </a:pPr>
            <a:r>
              <a:rPr lang="en-US" sz="5906" dirty="0">
                <a:sym typeface="Gill Sans" charset="0"/>
              </a:rPr>
              <a:t>COMP1927 </a:t>
            </a:r>
            <a:r>
              <a:rPr lang="en-US" sz="5906" dirty="0" smtClean="0">
                <a:sym typeface="Gill Sans" charset="0"/>
              </a:rPr>
              <a:t>15s1 </a:t>
            </a:r>
            <a:r>
              <a:rPr lang="en-US" sz="5906" dirty="0">
                <a:sym typeface="Gill Sans" charset="0"/>
              </a:rPr>
              <a:t/>
            </a:r>
            <a:br>
              <a:rPr lang="en-US" sz="5906" dirty="0">
                <a:sym typeface="Gill Sans" charset="0"/>
              </a:rPr>
            </a:br>
            <a:r>
              <a:rPr lang="en-US" sz="5906" dirty="0" smtClean="0">
                <a:sym typeface="Gill Sans" charset="0"/>
              </a:rPr>
              <a:t>Computing 2</a:t>
            </a:r>
            <a:endParaRPr lang="en-US" sz="5906" dirty="0">
              <a:sym typeface="Gill Sans" charset="0"/>
            </a:endParaRPr>
          </a:p>
        </p:txBody>
      </p:sp>
      <p:sp>
        <p:nvSpPr>
          <p:cNvPr id="14339" name="Rectangle 6"/>
          <p:cNvSpPr>
            <a:spLocks noGrp="1" noChangeArrowheads="1"/>
          </p:cNvSpPr>
          <p:nvPr>
            <p:ph idx="1"/>
          </p:nvPr>
        </p:nvSpPr>
        <p:spPr>
          <a:xfrm>
            <a:off x="952500" y="2908300"/>
            <a:ext cx="7010400" cy="3314700"/>
          </a:xfrm>
        </p:spPr>
        <p:txBody>
          <a:bodyPr rIns="132080"/>
          <a:lstStyle/>
          <a:p>
            <a:pPr marL="223234" indent="0" algn="ctr">
              <a:spcBef>
                <a:spcPts val="1687"/>
              </a:spcBef>
              <a:buNone/>
              <a:defRPr/>
            </a:pPr>
            <a:r>
              <a:rPr lang="en-AU" altLang="en-US" sz="3600" dirty="0" smtClean="0">
                <a:solidFill>
                  <a:srgbClr val="7030A0"/>
                </a:solidFill>
                <a:sym typeface="Gill Sans" charset="0"/>
              </a:rPr>
              <a:t>Com</a:t>
            </a:r>
            <a:r>
              <a:rPr lang="en-US" altLang="en-US" sz="3600" dirty="0">
                <a:solidFill>
                  <a:srgbClr val="7030A0"/>
                </a:solidFill>
              </a:rPr>
              <a:t>p</a:t>
            </a:r>
            <a:r>
              <a:rPr lang="en-AU" altLang="en-US" sz="3600" dirty="0" err="1" smtClean="0">
                <a:solidFill>
                  <a:srgbClr val="7030A0"/>
                </a:solidFill>
                <a:sym typeface="Gill Sans" charset="0"/>
              </a:rPr>
              <a:t>lexity</a:t>
            </a:r>
            <a:endParaRPr lang="en-US" altLang="en-US" sz="3600" dirty="0">
              <a:solidFill>
                <a:srgbClr val="7030A0"/>
              </a:solidFill>
              <a:sym typeface="Gill Sans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fld id="{DEDD35E7-3D0C-49D1-9EEA-D6BE5230B39E}" type="slidenum">
              <a:rPr lang="en-US" altLang="en-US" sz="1400">
                <a:solidFill>
                  <a:srgbClr val="FFFFFF"/>
                </a:solidFill>
              </a:rPr>
              <a:pPr/>
              <a:t>1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-91652" y="213028"/>
            <a:ext cx="9488188" cy="903759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/>
              <a:t>Exercise: Time Complexity</a:t>
            </a:r>
            <a:endParaRPr lang="en-US" sz="3200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51114438"/>
              </p:ext>
            </p:extLst>
          </p:nvPr>
        </p:nvGraphicFramePr>
        <p:xfrm>
          <a:off x="192832" y="1988839"/>
          <a:ext cx="8640960" cy="2376265"/>
        </p:xfrm>
        <a:graphic>
          <a:graphicData uri="http://schemas.openxmlformats.org/drawingml/2006/table">
            <a:tbl>
              <a:tblPr/>
              <a:tblGrid>
                <a:gridCol w="8640960"/>
              </a:tblGrid>
              <a:tr h="2376265">
                <a:tc>
                  <a:txBody>
                    <a:bodyPr/>
                    <a:lstStyle/>
                    <a:p>
                      <a:r>
                        <a:rPr lang="en-AU" sz="2400" dirty="0" err="1">
                          <a:effectLst/>
                        </a:rPr>
                        <a:t>int</a:t>
                      </a:r>
                      <a:r>
                        <a:rPr lang="en-AU" sz="2400" dirty="0">
                          <a:effectLst/>
                        </a:rPr>
                        <a:t> </a:t>
                      </a:r>
                      <a:r>
                        <a:rPr lang="en-AU" sz="2400" dirty="0" err="1">
                          <a:effectLst/>
                        </a:rPr>
                        <a:t>findMax</a:t>
                      </a:r>
                      <a:r>
                        <a:rPr lang="en-AU" sz="2400" dirty="0">
                          <a:effectLst/>
                        </a:rPr>
                        <a:t>(</a:t>
                      </a:r>
                      <a:r>
                        <a:rPr lang="en-AU" sz="2400" dirty="0" err="1">
                          <a:effectLst/>
                        </a:rPr>
                        <a:t>int</a:t>
                      </a:r>
                      <a:r>
                        <a:rPr lang="en-AU" sz="2400" dirty="0">
                          <a:effectLst/>
                        </a:rPr>
                        <a:t> a[], </a:t>
                      </a:r>
                      <a:r>
                        <a:rPr lang="en-AU" sz="2400" dirty="0" err="1">
                          <a:effectLst/>
                        </a:rPr>
                        <a:t>int</a:t>
                      </a:r>
                      <a:r>
                        <a:rPr lang="en-AU" sz="2400" dirty="0">
                          <a:effectLst/>
                        </a:rPr>
                        <a:t> N) </a:t>
                      </a:r>
                      <a:r>
                        <a:rPr lang="en-AU" sz="2400" dirty="0" smtClean="0">
                          <a:effectLst/>
                        </a:rPr>
                        <a:t>{</a:t>
                      </a:r>
                    </a:p>
                    <a:p>
                      <a:r>
                        <a:rPr lang="en-AU" sz="2400" dirty="0" smtClean="0">
                          <a:effectLst/>
                        </a:rPr>
                        <a:t>     </a:t>
                      </a:r>
                      <a:r>
                        <a:rPr lang="en-AU" sz="2400" dirty="0" err="1">
                          <a:effectLst/>
                        </a:rPr>
                        <a:t>int</a:t>
                      </a:r>
                      <a:r>
                        <a:rPr lang="en-AU" sz="2400" dirty="0">
                          <a:effectLst/>
                        </a:rPr>
                        <a:t> </a:t>
                      </a:r>
                      <a:r>
                        <a:rPr lang="en-AU" sz="2400" dirty="0" err="1">
                          <a:effectLst/>
                        </a:rPr>
                        <a:t>i</a:t>
                      </a:r>
                      <a:r>
                        <a:rPr lang="en-AU" sz="2400" dirty="0">
                          <a:effectLst/>
                        </a:rPr>
                        <a:t>, max = a[0]; </a:t>
                      </a:r>
                      <a:endParaRPr lang="en-AU" sz="2400" dirty="0" smtClean="0">
                        <a:effectLst/>
                      </a:endParaRPr>
                    </a:p>
                    <a:p>
                      <a:r>
                        <a:rPr lang="en-AU" sz="2400" dirty="0" smtClean="0">
                          <a:effectLst/>
                        </a:rPr>
                        <a:t>      for </a:t>
                      </a:r>
                      <a:r>
                        <a:rPr lang="en-AU" sz="2400" dirty="0">
                          <a:effectLst/>
                        </a:rPr>
                        <a:t>(</a:t>
                      </a:r>
                      <a:r>
                        <a:rPr lang="en-AU" sz="2400" dirty="0" err="1">
                          <a:effectLst/>
                        </a:rPr>
                        <a:t>i</a:t>
                      </a:r>
                      <a:r>
                        <a:rPr lang="en-AU" sz="2400" dirty="0">
                          <a:effectLst/>
                        </a:rPr>
                        <a:t> = 1; </a:t>
                      </a:r>
                      <a:r>
                        <a:rPr lang="en-AU" sz="2400" dirty="0" err="1">
                          <a:effectLst/>
                        </a:rPr>
                        <a:t>i</a:t>
                      </a:r>
                      <a:r>
                        <a:rPr lang="en-AU" sz="2400" dirty="0">
                          <a:effectLst/>
                        </a:rPr>
                        <a:t> &lt; N; </a:t>
                      </a:r>
                      <a:r>
                        <a:rPr lang="en-AU" sz="2400" dirty="0" err="1">
                          <a:effectLst/>
                        </a:rPr>
                        <a:t>i</a:t>
                      </a:r>
                      <a:r>
                        <a:rPr lang="en-AU" sz="2400" dirty="0">
                          <a:effectLst/>
                        </a:rPr>
                        <a:t>++) </a:t>
                      </a:r>
                      <a:endParaRPr lang="en-AU" sz="2400" dirty="0" smtClean="0">
                        <a:effectLst/>
                      </a:endParaRPr>
                    </a:p>
                    <a:p>
                      <a:r>
                        <a:rPr lang="en-AU" sz="2400" dirty="0" smtClean="0">
                          <a:effectLst/>
                        </a:rPr>
                        <a:t>                 if </a:t>
                      </a:r>
                      <a:r>
                        <a:rPr lang="en-AU" sz="2400" dirty="0">
                          <a:effectLst/>
                        </a:rPr>
                        <a:t>(a[</a:t>
                      </a:r>
                      <a:r>
                        <a:rPr lang="en-AU" sz="2400" dirty="0" err="1">
                          <a:effectLst/>
                        </a:rPr>
                        <a:t>i</a:t>
                      </a:r>
                      <a:r>
                        <a:rPr lang="en-AU" sz="2400" dirty="0">
                          <a:effectLst/>
                        </a:rPr>
                        <a:t>] &gt; max) max = a[</a:t>
                      </a:r>
                      <a:r>
                        <a:rPr lang="en-AU" sz="2400" dirty="0" err="1">
                          <a:effectLst/>
                        </a:rPr>
                        <a:t>i</a:t>
                      </a:r>
                      <a:r>
                        <a:rPr lang="en-AU" sz="2400" dirty="0">
                          <a:effectLst/>
                        </a:rPr>
                        <a:t>]; return max; </a:t>
                      </a:r>
                      <a:endParaRPr lang="en-AU" sz="2400" dirty="0" smtClean="0">
                        <a:effectLst/>
                      </a:endParaRPr>
                    </a:p>
                    <a:p>
                      <a:r>
                        <a:rPr lang="en-AU" sz="2400" dirty="0" smtClean="0">
                          <a:effectLst/>
                        </a:rPr>
                        <a:t>      } </a:t>
                      </a:r>
                      <a:endParaRPr lang="en-AU" sz="2400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2832" y="4683621"/>
            <a:ext cx="8640960" cy="17697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Core operation? ... compare 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a[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 to 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max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How many times? ... clearly 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N-1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 ... 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O(n)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Execution cost grows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cs typeface="Arial" pitchFamily="34" charset="0"/>
              </a:rPr>
              <a:t>linearly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   (i.e. 2 × #elements ⇒ 2 × cost)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2832" y="1077124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/>
            <a:r>
              <a:rPr lang="en-US" sz="2800" b="1" dirty="0">
                <a:cs typeface="Arial" pitchFamily="34" charset="0"/>
              </a:rPr>
              <a:t>Example:</a:t>
            </a:r>
            <a:r>
              <a:rPr lang="en-US" sz="2800" dirty="0">
                <a:cs typeface="Arial" pitchFamily="34" charset="0"/>
              </a:rPr>
              <a:t> finding max value in an </a:t>
            </a:r>
            <a:r>
              <a:rPr lang="en-US" sz="2800" dirty="0">
                <a:solidFill>
                  <a:srgbClr val="0000BB"/>
                </a:solidFill>
                <a:cs typeface="Arial" pitchFamily="34" charset="0"/>
              </a:rPr>
              <a:t>unsorted array</a:t>
            </a:r>
            <a:endParaRPr lang="en-US" sz="2800" dirty="0">
              <a:solidFill>
                <a:schemeClr val="tx1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-91652" y="213028"/>
            <a:ext cx="9488188" cy="903759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/>
              <a:t>Exercise: Time Complexity</a:t>
            </a:r>
            <a:endParaRPr lang="en-US" sz="3200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62310566"/>
              </p:ext>
            </p:extLst>
          </p:nvPr>
        </p:nvGraphicFramePr>
        <p:xfrm>
          <a:off x="192832" y="1988839"/>
          <a:ext cx="8640960" cy="2016225"/>
        </p:xfrm>
        <a:graphic>
          <a:graphicData uri="http://schemas.openxmlformats.org/drawingml/2006/table">
            <a:tbl>
              <a:tblPr/>
              <a:tblGrid>
                <a:gridCol w="8640960"/>
              </a:tblGrid>
              <a:tr h="2016225">
                <a:tc>
                  <a:txBody>
                    <a:bodyPr/>
                    <a:lstStyle/>
                    <a:p>
                      <a:r>
                        <a:rPr lang="en-AU" sz="3000" dirty="0" err="1">
                          <a:effectLst/>
                        </a:rPr>
                        <a:t>int</a:t>
                      </a:r>
                      <a:r>
                        <a:rPr lang="en-AU" sz="3000" dirty="0">
                          <a:effectLst/>
                        </a:rPr>
                        <a:t> </a:t>
                      </a:r>
                      <a:r>
                        <a:rPr lang="en-AU" sz="3000" dirty="0" err="1">
                          <a:effectLst/>
                        </a:rPr>
                        <a:t>findMax</a:t>
                      </a:r>
                      <a:r>
                        <a:rPr lang="en-AU" sz="3000" dirty="0">
                          <a:effectLst/>
                        </a:rPr>
                        <a:t>(</a:t>
                      </a:r>
                      <a:r>
                        <a:rPr lang="en-AU" sz="3000" dirty="0" err="1">
                          <a:effectLst/>
                        </a:rPr>
                        <a:t>int</a:t>
                      </a:r>
                      <a:r>
                        <a:rPr lang="en-AU" sz="3000" dirty="0">
                          <a:effectLst/>
                        </a:rPr>
                        <a:t> a[], </a:t>
                      </a:r>
                      <a:r>
                        <a:rPr lang="en-AU" sz="3000" dirty="0" err="1">
                          <a:effectLst/>
                        </a:rPr>
                        <a:t>int</a:t>
                      </a:r>
                      <a:r>
                        <a:rPr lang="en-AU" sz="3000" dirty="0">
                          <a:effectLst/>
                        </a:rPr>
                        <a:t> N</a:t>
                      </a:r>
                      <a:r>
                        <a:rPr lang="en-AU" sz="3000" dirty="0" smtClean="0">
                          <a:effectLst/>
                        </a:rPr>
                        <a:t>)</a:t>
                      </a:r>
                      <a:r>
                        <a:rPr lang="en-AU" sz="3000" baseline="0" dirty="0" smtClean="0">
                          <a:effectLst/>
                        </a:rPr>
                        <a:t>  </a:t>
                      </a:r>
                      <a:r>
                        <a:rPr lang="en-AU" sz="3000" dirty="0" smtClean="0">
                          <a:effectLst/>
                        </a:rPr>
                        <a:t>{ </a:t>
                      </a:r>
                    </a:p>
                    <a:p>
                      <a:r>
                        <a:rPr lang="en-AU" sz="3000" baseline="0" dirty="0" smtClean="0">
                          <a:effectLst/>
                        </a:rPr>
                        <a:t>         </a:t>
                      </a:r>
                      <a:r>
                        <a:rPr lang="en-AU" sz="3000" dirty="0" smtClean="0">
                          <a:effectLst/>
                        </a:rPr>
                        <a:t>return </a:t>
                      </a:r>
                      <a:r>
                        <a:rPr lang="en-AU" sz="3000" dirty="0">
                          <a:effectLst/>
                        </a:rPr>
                        <a:t>a[N-1]; </a:t>
                      </a:r>
                      <a:endParaRPr lang="en-AU" sz="3000" dirty="0" smtClean="0">
                        <a:effectLst/>
                      </a:endParaRPr>
                    </a:p>
                    <a:p>
                      <a:r>
                        <a:rPr lang="en-AU" sz="3000" dirty="0" smtClean="0">
                          <a:effectLst/>
                        </a:rPr>
                        <a:t>}</a:t>
                      </a:r>
                      <a:r>
                        <a:rPr lang="en-AU" sz="2800" dirty="0" smtClean="0">
                          <a:effectLst/>
                        </a:rPr>
                        <a:t> </a:t>
                      </a:r>
                      <a:endParaRPr lang="en-AU" sz="2800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2832" y="4468178"/>
            <a:ext cx="8640960" cy="22006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No iteration needed; max is always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last.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Core operation? ... index into array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How many times? ... once  ... 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O(1)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Execution cost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is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 </a:t>
            </a:r>
            <a:r>
              <a:rPr lang="en-US" sz="2800" dirty="0" smtClean="0">
                <a:solidFill>
                  <a:srgbClr val="0000BB"/>
                </a:solidFill>
                <a:cs typeface="Arial" pitchFamily="34" charset="0"/>
              </a:rPr>
              <a:t>constant</a:t>
            </a:r>
            <a:r>
              <a:rPr lang="en-US" sz="2800" dirty="0" smtClean="0">
                <a:solidFill>
                  <a:schemeClr val="tx1"/>
                </a:solidFill>
                <a:cs typeface="Arial" pitchFamily="34" charset="0"/>
              </a:rPr>
              <a:t> (same regardless of #elements)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2832" y="1077124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/>
            <a:r>
              <a:rPr lang="en-US" sz="2800" b="1" dirty="0">
                <a:cs typeface="Arial" pitchFamily="34" charset="0"/>
              </a:rPr>
              <a:t>Example:</a:t>
            </a:r>
            <a:r>
              <a:rPr lang="en-US" sz="2800" dirty="0">
                <a:cs typeface="Arial" pitchFamily="34" charset="0"/>
              </a:rPr>
              <a:t> finding max value in an </a:t>
            </a:r>
            <a:r>
              <a:rPr lang="en-US" sz="2800" dirty="0" err="1" smtClean="0">
                <a:solidFill>
                  <a:srgbClr val="0000BB"/>
                </a:solidFill>
                <a:cs typeface="Arial" pitchFamily="34" charset="0"/>
              </a:rPr>
              <a:t>orted</a:t>
            </a:r>
            <a:r>
              <a:rPr lang="en-US" sz="2800" dirty="0" smtClean="0">
                <a:solidFill>
                  <a:srgbClr val="0000BB"/>
                </a:solidFill>
                <a:cs typeface="Arial" pitchFamily="34" charset="0"/>
              </a:rPr>
              <a:t> </a:t>
            </a:r>
            <a:r>
              <a:rPr lang="en-US" sz="2800" dirty="0">
                <a:solidFill>
                  <a:srgbClr val="0000BB"/>
                </a:solidFill>
                <a:cs typeface="Arial" pitchFamily="34" charset="0"/>
              </a:rPr>
              <a:t>array</a:t>
            </a:r>
            <a:endParaRPr lang="en-US" sz="28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802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-91652" y="188640"/>
            <a:ext cx="9488188" cy="903759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Exercise: Complexity </a:t>
            </a:r>
            <a:r>
              <a:rPr lang="en-US" sz="4000" dirty="0"/>
              <a:t>Theory Example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07504" y="4005065"/>
            <a:ext cx="8712968" cy="3096343"/>
          </a:xfrm>
        </p:spPr>
        <p:txBody>
          <a:bodyPr/>
          <a:lstStyle/>
          <a:p>
            <a:pPr lvl="1" eaLnBrk="1" hangingPunct="1">
              <a:buFontTx/>
              <a:buChar char="-"/>
            </a:pPr>
            <a:r>
              <a:rPr lang="en-US" altLang="en-US" sz="2600" dirty="0" smtClean="0"/>
              <a:t>Core operation? … compare 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600" dirty="0">
                <a:solidFill>
                  <a:srgbClr val="000000"/>
                </a:solidFill>
                <a:cs typeface="Arial" pitchFamily="34" charset="0"/>
              </a:rPr>
              <a:t> to 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 </a:t>
            </a:r>
            <a:endParaRPr lang="en-US" sz="26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Char char="-"/>
            </a:pPr>
            <a:r>
              <a:rPr lang="en-US" altLang="en-US" sz="2600" dirty="0" smtClean="0"/>
              <a:t>What is the worst cast cost?</a:t>
            </a:r>
          </a:p>
          <a:p>
            <a:pPr lvl="1" eaLnBrk="1" hangingPunct="1">
              <a:buFontTx/>
              <a:buChar char="-"/>
            </a:pPr>
            <a:r>
              <a:rPr lang="en-US" altLang="en-US" sz="2600" dirty="0" smtClean="0"/>
              <a:t>When </a:t>
            </a:r>
            <a:r>
              <a:rPr lang="en-US" altLang="en-US" sz="2600" dirty="0" smtClean="0"/>
              <a:t>does this occur?</a:t>
            </a:r>
          </a:p>
          <a:p>
            <a:pPr lvl="1">
              <a:buFontTx/>
              <a:buChar char="-"/>
            </a:pPr>
            <a:r>
              <a:rPr lang="en-US" altLang="en-US" sz="2600" dirty="0" smtClean="0"/>
              <a:t>How many </a:t>
            </a:r>
            <a:r>
              <a:rPr lang="en-US" altLang="en-US" sz="2600" dirty="0"/>
              <a:t>comparisons between data instances were made</a:t>
            </a:r>
            <a:r>
              <a:rPr lang="en-US" altLang="en-US" sz="2600" dirty="0" smtClean="0"/>
              <a:t>?</a:t>
            </a:r>
            <a:endParaRPr lang="en-US" altLang="en-US" sz="2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028253"/>
              </p:ext>
            </p:extLst>
          </p:nvPr>
        </p:nvGraphicFramePr>
        <p:xfrm>
          <a:off x="251520" y="980728"/>
          <a:ext cx="8640960" cy="2808312"/>
        </p:xfrm>
        <a:graphic>
          <a:graphicData uri="http://schemas.openxmlformats.org/drawingml/2006/table">
            <a:tbl>
              <a:tblPr/>
              <a:tblGrid>
                <a:gridCol w="8640960"/>
              </a:tblGrid>
              <a:tr h="2808312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50000"/>
                        </a:lnSpc>
                        <a:buSzPct val="99000"/>
                        <a:buFontTx/>
                        <a:buNone/>
                      </a:pPr>
                      <a:endParaRPr lang="en-US" altLang="en-US" sz="2200" dirty="0" smtClean="0">
                        <a:latin typeface="Courier" charset="0"/>
                        <a:ea typeface="Courier" charset="0"/>
                        <a:cs typeface="Courier" charset="0"/>
                        <a:sym typeface="Courier" charset="0"/>
                      </a:endParaRPr>
                    </a:p>
                    <a:p>
                      <a:pPr eaLnBrk="1" hangingPunct="1">
                        <a:lnSpc>
                          <a:spcPct val="50000"/>
                        </a:lnSpc>
                        <a:buSzPct val="99000"/>
                        <a:buFontTx/>
                        <a:buNone/>
                      </a:pPr>
                      <a:r>
                        <a:rPr lang="en-AU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Pre: n &gt; 0 &amp;&amp; valid(</a:t>
                      </a:r>
                      <a:r>
                        <a:rPr lang="en-AU" sz="2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AU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[n],a) &amp;&amp; valid(</a:t>
                      </a:r>
                      <a:r>
                        <a:rPr lang="en-AU" sz="2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int,val</a:t>
                      </a:r>
                      <a:r>
                        <a:rPr lang="en-AU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eaLnBrk="1" hangingPunct="1">
                        <a:lnSpc>
                          <a:spcPct val="50000"/>
                        </a:lnSpc>
                        <a:buSzPct val="99000"/>
                        <a:buFontTx/>
                        <a:buNone/>
                      </a:pPr>
                      <a:r>
                        <a:rPr lang="en-AU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AU" sz="2200" dirty="0" smtClean="0"/>
                        <a:t/>
                      </a:r>
                      <a:br>
                        <a:rPr lang="en-AU" sz="2200" dirty="0" smtClean="0"/>
                      </a:br>
                      <a:r>
                        <a:rPr lang="en-AU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Post: return value = (∃ </a:t>
                      </a:r>
                      <a:r>
                        <a:rPr lang="en-AU" sz="2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∈ [0..n-1], a[</a:t>
                      </a:r>
                      <a:r>
                        <a:rPr lang="en-AU" sz="2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== </a:t>
                      </a:r>
                      <a:r>
                        <a:rPr lang="en-AU" sz="2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AU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</a:p>
                    <a:p>
                      <a:pPr eaLnBrk="1" hangingPunct="1">
                        <a:lnSpc>
                          <a:spcPct val="50000"/>
                        </a:lnSpc>
                        <a:buSzPct val="99000"/>
                        <a:buFontTx/>
                        <a:buNone/>
                      </a:pPr>
                      <a:r>
                        <a:rPr lang="en-AU" sz="2200" dirty="0" smtClean="0"/>
                        <a:t/>
                      </a:r>
                      <a:br>
                        <a:rPr lang="en-AU" sz="2200" dirty="0" smtClean="0"/>
                      </a:br>
                      <a:r>
                        <a:rPr lang="en-AU" sz="2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AU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found(</a:t>
                      </a:r>
                      <a:r>
                        <a:rPr lang="en-AU" sz="2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AU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a[], </a:t>
                      </a:r>
                      <a:r>
                        <a:rPr lang="en-AU" sz="2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AU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n, </a:t>
                      </a:r>
                      <a:r>
                        <a:rPr lang="en-AU" sz="2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AU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2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AU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{ </a:t>
                      </a:r>
                    </a:p>
                    <a:p>
                      <a:pPr eaLnBrk="1" hangingPunct="1">
                        <a:lnSpc>
                          <a:spcPct val="50000"/>
                        </a:lnSpc>
                        <a:buSzPct val="99000"/>
                        <a:buFontTx/>
                        <a:buNone/>
                      </a:pPr>
                      <a:r>
                        <a:rPr lang="en-AU" sz="2200" dirty="0" smtClean="0"/>
                        <a:t/>
                      </a:r>
                      <a:br>
                        <a:rPr lang="en-AU" sz="2200" dirty="0" smtClean="0"/>
                      </a:br>
                      <a:r>
                        <a:rPr lang="en-AU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 </a:t>
                      </a:r>
                      <a:r>
                        <a:rPr lang="en-AU" sz="2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AU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2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</a:p>
                    <a:p>
                      <a:pPr eaLnBrk="1" hangingPunct="1">
                        <a:lnSpc>
                          <a:spcPct val="50000"/>
                        </a:lnSpc>
                        <a:buSzPct val="99000"/>
                        <a:buFontTx/>
                        <a:buNone/>
                      </a:pPr>
                      <a:r>
                        <a:rPr lang="en-AU" sz="2200" dirty="0" smtClean="0"/>
                        <a:t/>
                      </a:r>
                      <a:br>
                        <a:rPr lang="en-AU" sz="2200" dirty="0" smtClean="0"/>
                      </a:br>
                      <a:r>
                        <a:rPr lang="en-AU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 for (</a:t>
                      </a:r>
                      <a:r>
                        <a:rPr lang="en-AU" sz="2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AU" sz="2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n; </a:t>
                      </a:r>
                      <a:r>
                        <a:rPr lang="en-AU" sz="2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 { </a:t>
                      </a:r>
                    </a:p>
                    <a:p>
                      <a:pPr eaLnBrk="1" hangingPunct="1">
                        <a:lnSpc>
                          <a:spcPct val="50000"/>
                        </a:lnSpc>
                        <a:buSzPct val="99000"/>
                        <a:buFontTx/>
                        <a:buNone/>
                      </a:pPr>
                      <a:r>
                        <a:rPr lang="en-AU" sz="2200" dirty="0" smtClean="0"/>
                        <a:t/>
                      </a:r>
                      <a:br>
                        <a:rPr lang="en-AU" sz="2200" dirty="0" smtClean="0"/>
                      </a:br>
                      <a:r>
                        <a:rPr lang="en-AU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 if (a[</a:t>
                      </a:r>
                      <a:r>
                        <a:rPr lang="en-AU" sz="2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== </a:t>
                      </a:r>
                      <a:r>
                        <a:rPr lang="en-AU" sz="2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AU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return 1; </a:t>
                      </a:r>
                      <a:r>
                        <a:rPr lang="en-AU" sz="2200" dirty="0" smtClean="0"/>
                        <a:t/>
                      </a:r>
                      <a:br>
                        <a:rPr lang="en-AU" sz="2200" dirty="0" smtClean="0"/>
                      </a:br>
                      <a:r>
                        <a:rPr lang="en-AU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eaLnBrk="1" hangingPunct="1">
                        <a:lnSpc>
                          <a:spcPct val="50000"/>
                        </a:lnSpc>
                        <a:buSzPct val="99000"/>
                        <a:buFontTx/>
                        <a:buNone/>
                      </a:pPr>
                      <a:r>
                        <a:rPr lang="en-AU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AU" sz="2200" dirty="0" smtClean="0"/>
                        <a:t/>
                      </a:r>
                      <a:br>
                        <a:rPr lang="en-AU" sz="2200" dirty="0" smtClean="0"/>
                      </a:br>
                      <a:r>
                        <a:rPr lang="en-AU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  <a:endParaRPr lang="en-AU" sz="2200" dirty="0" smtClean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620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500" dirty="0"/>
              <a:t>Empirical Analysis Linear Search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79512" y="1916831"/>
            <a:ext cx="7467451" cy="5075803"/>
          </a:xfrm>
        </p:spPr>
        <p:txBody>
          <a:bodyPr/>
          <a:lstStyle/>
          <a:p>
            <a:r>
              <a:rPr lang="en-US" altLang="en-US" sz="2500" dirty="0" smtClean="0"/>
              <a:t>Use the ‘time’ command in </a:t>
            </a:r>
            <a:r>
              <a:rPr lang="en-US" altLang="en-US" sz="2500" dirty="0" err="1" smtClean="0"/>
              <a:t>linux</a:t>
            </a:r>
            <a:r>
              <a:rPr lang="en-US" altLang="en-US" sz="2500" dirty="0" smtClean="0"/>
              <a:t>. </a:t>
            </a:r>
          </a:p>
          <a:p>
            <a:pPr marL="222250" indent="0" eaLnBrk="1" hangingPunct="1">
              <a:buNone/>
            </a:pPr>
            <a:r>
              <a:rPr lang="en-US" altLang="en-US" sz="2500" dirty="0" smtClean="0"/>
              <a:t>Run on different sized inputs</a:t>
            </a:r>
          </a:p>
          <a:p>
            <a:pPr marL="222250" indent="0" eaLnBrk="1" hangingPunct="1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 ./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input &gt; /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/null</a:t>
            </a:r>
          </a:p>
          <a:p>
            <a:pPr marL="222250" indent="0" eaLnBrk="1" hangingPunct="1">
              <a:buNone/>
            </a:pPr>
            <a:r>
              <a:rPr lang="en-US" altLang="en-US" sz="2500" dirty="0" smtClean="0"/>
              <a:t>not interested in real-time</a:t>
            </a:r>
          </a:p>
          <a:p>
            <a:pPr marL="222250" indent="0" eaLnBrk="1" hangingPunct="1">
              <a:buNone/>
            </a:pPr>
            <a:r>
              <a:rPr lang="en-US" altLang="en-US" sz="2500" dirty="0" smtClean="0"/>
              <a:t>interested in user-time</a:t>
            </a:r>
          </a:p>
          <a:p>
            <a:pPr marL="222250" indent="0" eaLnBrk="1" hangingPunct="1">
              <a:buNone/>
            </a:pPr>
            <a:r>
              <a:rPr lang="en-US" altLang="en-US" sz="2500" dirty="0" smtClean="0"/>
              <a:t>What is the relationship between</a:t>
            </a:r>
          </a:p>
          <a:p>
            <a:pPr marL="812573" lvl="2"/>
            <a:r>
              <a:rPr lang="en-US" altLang="en-US" sz="2500" dirty="0" smtClean="0"/>
              <a:t>input size</a:t>
            </a:r>
          </a:p>
          <a:p>
            <a:pPr marL="812573" lvl="2"/>
            <a:r>
              <a:rPr lang="en-US" altLang="en-US" sz="2500" dirty="0" smtClean="0"/>
              <a:t>time</a:t>
            </a:r>
          </a:p>
        </p:txBody>
      </p:sp>
      <p:graphicFrame>
        <p:nvGraphicFramePr>
          <p:cNvPr id="3174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931730"/>
              </p:ext>
            </p:extLst>
          </p:nvPr>
        </p:nvGraphicFramePr>
        <p:xfrm>
          <a:off x="5652120" y="1942699"/>
          <a:ext cx="3181128" cy="4695900"/>
        </p:xfrm>
        <a:graphic>
          <a:graphicData uri="http://schemas.openxmlformats.org/drawingml/2006/table">
            <a:tbl>
              <a:tblPr/>
              <a:tblGrid>
                <a:gridCol w="1590564"/>
                <a:gridCol w="1590564"/>
              </a:tblGrid>
              <a:tr h="939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charset="0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Size of input(n)</a:t>
                      </a:r>
                    </a:p>
                  </a:txBody>
                  <a:tcPr marL="35718" marR="35718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charset="0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Time</a:t>
                      </a:r>
                    </a:p>
                  </a:txBody>
                  <a:tcPr marL="35718" marR="35718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9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charset="0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100000</a:t>
                      </a:r>
                    </a:p>
                  </a:txBody>
                  <a:tcPr marL="35718" marR="35718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endParaRPr kumimoji="0" lang="en-U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 charset="0"/>
                        <a:ea typeface="ヒラギノ角ゴ ProN W3" charset="0"/>
                        <a:cs typeface="ヒラギノ角ゴ ProN W3" charset="0"/>
                        <a:sym typeface="Helvetica Neue Light" charset="0"/>
                      </a:endParaRPr>
                    </a:p>
                  </a:txBody>
                  <a:tcPr marL="35718" marR="35718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9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charset="0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1000000</a:t>
                      </a:r>
                    </a:p>
                  </a:txBody>
                  <a:tcPr marL="35718" marR="35718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endParaRPr kumimoji="0" lang="en-U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 charset="0"/>
                        <a:ea typeface="ヒラギノ角ゴ ProN W3" charset="0"/>
                        <a:cs typeface="ヒラギノ角ゴ ProN W3" charset="0"/>
                        <a:sym typeface="Helvetica Neue Light" charset="0"/>
                      </a:endParaRPr>
                    </a:p>
                  </a:txBody>
                  <a:tcPr marL="35718" marR="35718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9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charset="0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10000000</a:t>
                      </a:r>
                    </a:p>
                  </a:txBody>
                  <a:tcPr marL="35718" marR="35718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endParaRPr kumimoji="0" lang="en-U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 charset="0"/>
                        <a:ea typeface="ヒラギノ角ゴ ProN W3" charset="0"/>
                        <a:cs typeface="ヒラギノ角ゴ ProN W3" charset="0"/>
                        <a:sym typeface="Helvetica Neue Light" charset="0"/>
                      </a:endParaRPr>
                    </a:p>
                  </a:txBody>
                  <a:tcPr marL="35718" marR="35718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9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charset="0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100000000</a:t>
                      </a:r>
                    </a:p>
                  </a:txBody>
                  <a:tcPr marL="35718" marR="35718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endParaRPr kumimoji="0" lang="en-U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 charset="0"/>
                        <a:ea typeface="ヒラギノ角ゴ ProN W3" charset="0"/>
                        <a:cs typeface="ヒラギノ角ゴ ProN W3" charset="0"/>
                        <a:sym typeface="Helvetica Neue Light" charset="0"/>
                      </a:endParaRPr>
                    </a:p>
                  </a:txBody>
                  <a:tcPr marL="35718" marR="35718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 smtClean="0"/>
              <a:t>Predicting Time</a:t>
            </a:r>
            <a:endParaRPr lang="en-AU" dirty="0"/>
          </a:p>
        </p:txBody>
      </p:sp>
      <p:sp>
        <p:nvSpPr>
          <p:cNvPr id="47107" name="Content Placeholder 2"/>
          <p:cNvSpPr>
            <a:spLocks noGrp="1"/>
          </p:cNvSpPr>
          <p:nvPr>
            <p:ph sz="quarter" idx="1"/>
          </p:nvPr>
        </p:nvSpPr>
        <p:spPr>
          <a:xfrm>
            <a:off x="457647" y="1600647"/>
            <a:ext cx="8434833" cy="4924697"/>
          </a:xfrm>
        </p:spPr>
        <p:txBody>
          <a:bodyPr/>
          <a:lstStyle/>
          <a:p>
            <a:pPr eaLnBrk="1" hangingPunct="1"/>
            <a:r>
              <a:rPr lang="en-US" altLang="en-US" sz="2700" dirty="0" smtClean="0"/>
              <a:t>If I know my algorithm is quadratic and I know that it takes 1.2 seconds to run on a data set of size 100</a:t>
            </a:r>
            <a:r>
              <a:rPr lang="en-AU" altLang="en-US" sz="2700" dirty="0" smtClean="0"/>
              <a:t>0</a:t>
            </a:r>
          </a:p>
          <a:p>
            <a:pPr eaLnBrk="1" hangingPunct="1"/>
            <a:r>
              <a:rPr lang="en-AU" altLang="en-US" sz="2700" dirty="0" smtClean="0"/>
              <a:t>Approximately how long would you expect to wait for a data set of size 2000?</a:t>
            </a:r>
          </a:p>
          <a:p>
            <a:pPr eaLnBrk="1" hangingPunct="1"/>
            <a:r>
              <a:rPr lang="en-AU" altLang="en-US" sz="2700" dirty="0" smtClean="0"/>
              <a:t>What about 10000</a:t>
            </a:r>
            <a:r>
              <a:rPr lang="en-AU" altLang="en-US" sz="2700" dirty="0" smtClean="0"/>
              <a:t>? </a:t>
            </a:r>
            <a:endParaRPr lang="en-AU" altLang="en-US" sz="2700" dirty="0" smtClean="0"/>
          </a:p>
          <a:p>
            <a:pPr eaLnBrk="1" hangingPunct="1"/>
            <a:r>
              <a:rPr lang="en-AU" altLang="en-US" sz="2700" dirty="0" smtClean="0"/>
              <a:t>What about 100000?</a:t>
            </a:r>
          </a:p>
          <a:p>
            <a:pPr eaLnBrk="1" hangingPunct="1"/>
            <a:r>
              <a:rPr lang="en-AU" altLang="en-US" sz="2700" dirty="0" smtClean="0"/>
              <a:t>What about 1000000?</a:t>
            </a:r>
          </a:p>
          <a:p>
            <a:pPr eaLnBrk="1" hangingPunct="1"/>
            <a:r>
              <a:rPr lang="en-AU" altLang="en-US" sz="2700" dirty="0" smtClean="0"/>
              <a:t>What about 10000000?</a:t>
            </a:r>
          </a:p>
          <a:p>
            <a:pPr eaLnBrk="1" hangingPunct="1"/>
            <a:endParaRPr lang="en-US" altLang="en-US" sz="2700" dirty="0" smtClean="0"/>
          </a:p>
          <a:p>
            <a:pPr eaLnBrk="1" hangingPunct="1"/>
            <a:endParaRPr lang="en-AU" altLang="en-US" sz="2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900" dirty="0" smtClean="0"/>
              <a:t>Searching in a Sorted Array</a:t>
            </a:r>
            <a:endParaRPr lang="en-US" sz="4900" dirty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01836" y="982266"/>
            <a:ext cx="8340328" cy="5107781"/>
          </a:xfrm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Given an array a of </a:t>
            </a:r>
            <a:r>
              <a:rPr lang="en-US" altLang="en-US" smtClean="0">
                <a:latin typeface="Monaco" charset="0"/>
                <a:ea typeface="Monaco" charset="0"/>
                <a:cs typeface="Monaco" charset="0"/>
                <a:sym typeface="Monaco" charset="0"/>
              </a:rPr>
              <a:t>N</a:t>
            </a:r>
            <a:r>
              <a:rPr lang="en-US" altLang="en-US" smtClean="0"/>
              <a:t> elements, with </a:t>
            </a:r>
            <a:r>
              <a:rPr lang="en-US" altLang="en-US" sz="1617">
                <a:latin typeface="Monaco" charset="0"/>
                <a:ea typeface="Monaco" charset="0"/>
                <a:cs typeface="Monaco" charset="0"/>
                <a:sym typeface="Monaco" charset="0"/>
              </a:rPr>
              <a:t>a[i] &lt;= a[j] </a:t>
            </a:r>
            <a:r>
              <a:rPr lang="en-US" altLang="en-US" smtClean="0"/>
              <a:t>for any pair of indices i,j, with</a:t>
            </a:r>
            <a:r>
              <a:rPr lang="en-US" altLang="en-US" sz="1477">
                <a:latin typeface="Monaco" charset="0"/>
                <a:ea typeface="Monaco" charset="0"/>
                <a:cs typeface="Monaco" charset="0"/>
                <a:sym typeface="Monaco" charset="0"/>
              </a:rPr>
              <a:t> i &lt;= j &lt; N,</a:t>
            </a:r>
            <a:endParaRPr lang="en-US" altLang="en-US" sz="1477">
              <a:latin typeface="Monaco" charset="0"/>
              <a:sym typeface="Monaco" charset="0"/>
            </a:endParaRPr>
          </a:p>
          <a:p>
            <a:pPr marL="500045" lvl="1">
              <a:buSzPct val="125000"/>
            </a:pPr>
            <a:r>
              <a:rPr lang="en-US" altLang="en-US" smtClean="0"/>
              <a:t>  search for an element e in the array </a:t>
            </a:r>
          </a:p>
        </p:txBody>
      </p:sp>
      <p:sp>
        <p:nvSpPr>
          <p:cNvPr id="49156" name="Rectangle 3"/>
          <p:cNvSpPr>
            <a:spLocks/>
          </p:cNvSpPr>
          <p:nvPr/>
        </p:nvSpPr>
        <p:spPr bwMode="auto">
          <a:xfrm>
            <a:off x="619050" y="3356992"/>
            <a:ext cx="7493124" cy="3088555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r>
              <a:rPr lang="en-US" altLang="en-US" sz="1969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int a[N];         // array with N items</a:t>
            </a:r>
          </a:p>
          <a:p>
            <a:pPr eaLnBrk="1" hangingPunct="1"/>
            <a:r>
              <a:rPr lang="en-US" altLang="en-US" sz="1969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int found = 0;</a:t>
            </a:r>
          </a:p>
          <a:p>
            <a:pPr eaLnBrk="1" hangingPunct="1"/>
            <a:r>
              <a:rPr lang="en-US" altLang="en-US" sz="1969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int i = 0;</a:t>
            </a:r>
          </a:p>
          <a:p>
            <a:pPr eaLnBrk="1" hangingPunct="1"/>
            <a:endParaRPr lang="en-US" altLang="en-US" sz="1969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eaLnBrk="1" hangingPunct="1"/>
            <a:r>
              <a:rPr lang="en-US" altLang="en-US" sz="1969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while ((i &lt; N) &amp;&amp; (!found)){</a:t>
            </a:r>
          </a:p>
          <a:p>
            <a:pPr eaLnBrk="1" hangingPunct="1"/>
            <a:r>
              <a:rPr lang="en-US" altLang="en-US" sz="1969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      </a:t>
            </a:r>
            <a:r>
              <a:rPr lang="en-US" altLang="en-US" sz="1969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found = (a[i] == e);</a:t>
            </a:r>
          </a:p>
          <a:p>
            <a:pPr eaLnBrk="1" hangingPunct="1"/>
            <a:r>
              <a:rPr lang="en-US" altLang="en-US" sz="1969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 	i++;  </a:t>
            </a:r>
          </a:p>
          <a:p>
            <a:pPr eaLnBrk="1" hangingPunct="1"/>
            <a:r>
              <a:rPr lang="en-US" altLang="en-US" sz="1969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  }</a:t>
            </a:r>
          </a:p>
          <a:p>
            <a:pPr eaLnBrk="1" hangingPunct="1"/>
            <a:endParaRPr lang="en-US" altLang="en-US" sz="1547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900" dirty="0" smtClean="0"/>
              <a:t>Searching in a Sorted Array</a:t>
            </a:r>
            <a:endParaRPr lang="en-US" sz="4900" dirty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79512" y="764704"/>
            <a:ext cx="8340328" cy="5107781"/>
          </a:xfrm>
        </p:spPr>
        <p:txBody>
          <a:bodyPr/>
          <a:lstStyle/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Given an array a of </a:t>
            </a:r>
            <a:r>
              <a:rPr lang="en-US" altLang="en-US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N</a:t>
            </a:r>
            <a:r>
              <a:rPr lang="en-US" altLang="en-US" dirty="0" smtClean="0"/>
              <a:t> elements, with </a:t>
            </a:r>
            <a:r>
              <a:rPr lang="en-US" altLang="en-US" sz="1617" dirty="0">
                <a:latin typeface="Monaco" charset="0"/>
                <a:ea typeface="Monaco" charset="0"/>
                <a:cs typeface="Monaco" charset="0"/>
                <a:sym typeface="Monaco" charset="0"/>
              </a:rPr>
              <a:t>a[</a:t>
            </a:r>
            <a:r>
              <a:rPr lang="en-US" altLang="en-US" sz="1617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1617" dirty="0">
                <a:latin typeface="Monaco" charset="0"/>
                <a:ea typeface="Monaco" charset="0"/>
                <a:cs typeface="Monaco" charset="0"/>
                <a:sym typeface="Monaco" charset="0"/>
              </a:rPr>
              <a:t>] &lt;= a[j] </a:t>
            </a:r>
            <a:r>
              <a:rPr lang="en-US" altLang="en-US" dirty="0" smtClean="0"/>
              <a:t>for any pair of indices </a:t>
            </a:r>
            <a:r>
              <a:rPr lang="en-US" altLang="en-US" dirty="0" err="1" smtClean="0"/>
              <a:t>i,j</a:t>
            </a:r>
            <a:r>
              <a:rPr lang="en-US" altLang="en-US" dirty="0" smtClean="0"/>
              <a:t>, with</a:t>
            </a:r>
            <a:r>
              <a:rPr lang="en-US" altLang="en-US" sz="1477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altLang="en-US" sz="1477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1477" dirty="0">
                <a:latin typeface="Monaco" charset="0"/>
                <a:ea typeface="Monaco" charset="0"/>
                <a:cs typeface="Monaco" charset="0"/>
                <a:sym typeface="Monaco" charset="0"/>
              </a:rPr>
              <a:t> &lt;= j &lt; N,</a:t>
            </a:r>
            <a:endParaRPr lang="en-US" altLang="en-US" sz="1477" dirty="0">
              <a:latin typeface="Monaco" charset="0"/>
              <a:sym typeface="Monaco" charset="0"/>
            </a:endParaRPr>
          </a:p>
          <a:p>
            <a:pPr marL="500045" lvl="1">
              <a:buSzPct val="125000"/>
            </a:pPr>
            <a:r>
              <a:rPr lang="en-US" altLang="en-US" dirty="0" smtClean="0"/>
              <a:t>  search for an element e in the array </a:t>
            </a:r>
          </a:p>
        </p:txBody>
      </p:sp>
      <p:sp>
        <p:nvSpPr>
          <p:cNvPr id="51204" name="Rectangle 3"/>
          <p:cNvSpPr>
            <a:spLocks/>
          </p:cNvSpPr>
          <p:nvPr/>
        </p:nvSpPr>
        <p:spPr bwMode="auto">
          <a:xfrm>
            <a:off x="153442" y="3140968"/>
            <a:ext cx="8523014" cy="3277715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int a[N];         // array with N items</a:t>
            </a:r>
          </a:p>
          <a:p>
            <a:pPr eaLnBrk="1" hangingPunct="1"/>
            <a:r>
              <a:rPr lang="en-US" altLang="en-US" sz="22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int found = 0;</a:t>
            </a:r>
          </a:p>
          <a:p>
            <a:pPr eaLnBrk="1" hangingPunct="1"/>
            <a:r>
              <a:rPr lang="en-US" altLang="en-US" sz="2200">
                <a:solidFill>
                  <a:srgbClr val="80004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int finished = 0;</a:t>
            </a:r>
          </a:p>
          <a:p>
            <a:pPr eaLnBrk="1" hangingPunct="1"/>
            <a:r>
              <a:rPr lang="en-US" altLang="en-US" sz="22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int i = 0;</a:t>
            </a:r>
          </a:p>
          <a:p>
            <a:pPr eaLnBrk="1" hangingPunct="1"/>
            <a:r>
              <a:rPr lang="en-US" altLang="en-US" sz="22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while ((i &lt; N) &amp;&amp; (!found)</a:t>
            </a:r>
            <a:r>
              <a:rPr lang="en-US" altLang="en-US" sz="2200">
                <a:solidFill>
                  <a:srgbClr val="80004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&amp;&amp; (!finished)</a:t>
            </a:r>
            <a:r>
              <a:rPr lang="en-US" altLang="en-US" sz="22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){</a:t>
            </a:r>
          </a:p>
          <a:p>
            <a:pPr eaLnBrk="1" hangingPunct="1"/>
            <a:r>
              <a:rPr lang="en-US" altLang="en-US" sz="22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      </a:t>
            </a:r>
            <a:r>
              <a:rPr lang="en-US" altLang="en-US" sz="220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found = (a[i] == e);</a:t>
            </a:r>
          </a:p>
          <a:p>
            <a:pPr eaLnBrk="1" hangingPunct="1"/>
            <a:r>
              <a:rPr lang="en-US" altLang="en-US" sz="22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      </a:t>
            </a:r>
            <a:r>
              <a:rPr lang="en-US" altLang="en-US" sz="2200">
                <a:solidFill>
                  <a:srgbClr val="80004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finished = (e &lt; a[i]);</a:t>
            </a:r>
            <a:r>
              <a:rPr lang="en-US" altLang="en-US" sz="22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</a:p>
          <a:p>
            <a:pPr eaLnBrk="1" hangingPunct="1"/>
            <a:r>
              <a:rPr lang="en-US" altLang="en-US" sz="22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      i++;  </a:t>
            </a:r>
          </a:p>
          <a:p>
            <a:pPr eaLnBrk="1" hangingPunct="1"/>
            <a:r>
              <a:rPr lang="en-US" altLang="en-US" sz="22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  }</a:t>
            </a:r>
          </a:p>
          <a:p>
            <a:pPr eaLnBrk="1" hangingPunct="1"/>
            <a:endParaRPr lang="en-US" altLang="en-US" sz="220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</p:txBody>
      </p:sp>
      <p:grpSp>
        <p:nvGrpSpPr>
          <p:cNvPr id="51205" name="Group 6"/>
          <p:cNvGrpSpPr>
            <a:grpSpLocks/>
          </p:cNvGrpSpPr>
          <p:nvPr/>
        </p:nvGrpSpPr>
        <p:grpSpPr bwMode="auto">
          <a:xfrm>
            <a:off x="3509367" y="4745013"/>
            <a:ext cx="4804172" cy="455414"/>
            <a:chOff x="-14" y="-140"/>
            <a:chExt cx="4304" cy="627"/>
          </a:xfrm>
        </p:grpSpPr>
        <p:sp>
          <p:nvSpPr>
            <p:cNvPr id="51206" name="Rectangle 4"/>
            <p:cNvSpPr>
              <a:spLocks/>
            </p:cNvSpPr>
            <p:nvPr/>
          </p:nvSpPr>
          <p:spPr bwMode="auto">
            <a:xfrm>
              <a:off x="-14" y="-140"/>
              <a:ext cx="4304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ts val="85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3400">
                  <a:solidFill>
                    <a:schemeClr val="tx1"/>
                  </a:solidFill>
                  <a:latin typeface="Century Schoolbook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000">
                  <a:solidFill>
                    <a:schemeClr val="tx1"/>
                  </a:solidFill>
                  <a:latin typeface="Century Schoolbook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600">
                  <a:solidFill>
                    <a:schemeClr val="tx1"/>
                  </a:solidFill>
                  <a:latin typeface="Century Schoolbook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600">
                  <a:solidFill>
                    <a:schemeClr val="tx1"/>
                  </a:solidFill>
                  <a:latin typeface="Century Schoolbook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2300">
                  <a:solidFill>
                    <a:schemeClr val="tx1"/>
                  </a:solidFill>
                  <a:latin typeface="Century Schoolbook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2300">
                  <a:solidFill>
                    <a:schemeClr val="tx1"/>
                  </a:solidFill>
                  <a:latin typeface="Century Schoolbook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2300">
                  <a:solidFill>
                    <a:schemeClr val="tx1"/>
                  </a:solidFill>
                  <a:latin typeface="Century Schoolbook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2300">
                  <a:solidFill>
                    <a:schemeClr val="tx1"/>
                  </a:solidFill>
                  <a:latin typeface="Century Schoolbook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2300">
                  <a:solidFill>
                    <a:schemeClr val="tx1"/>
                  </a:solidFill>
                  <a:latin typeface="Century Schoolbook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320">
                  <a:solidFill>
                    <a:srgbClr val="800040"/>
                  </a:solidFill>
                  <a:latin typeface="Bradley Hand ITC TT-Bold" charset="0"/>
                  <a:ea typeface="Bradley Hand ITC TT-Bold" charset="0"/>
                  <a:cs typeface="Bradley Hand ITC TT-Bold" charset="0"/>
                  <a:sym typeface="Bradley Hand ITC TT-Bold" charset="0"/>
                </a:rPr>
                <a:t>exploit the fact that </a:t>
              </a:r>
              <a:r>
                <a:rPr lang="en-US" altLang="en-US" sz="1898">
                  <a:solidFill>
                    <a:srgbClr val="800040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a</a:t>
              </a:r>
              <a:r>
                <a:rPr lang="en-US" altLang="en-US" sz="2320">
                  <a:solidFill>
                    <a:srgbClr val="800040"/>
                  </a:solidFill>
                  <a:latin typeface="Bradley Hand ITC TT-Bold" charset="0"/>
                  <a:ea typeface="Bradley Hand ITC TT-Bold" charset="0"/>
                  <a:cs typeface="Bradley Hand ITC TT-Bold" charset="0"/>
                  <a:sym typeface="Bradley Hand ITC TT-Bold" charset="0"/>
                </a:rPr>
                <a:t> is sorted</a:t>
              </a:r>
            </a:p>
          </p:txBody>
        </p:sp>
        <p:sp>
          <p:nvSpPr>
            <p:cNvPr id="51207" name="Freeform 5"/>
            <p:cNvSpPr>
              <a:spLocks/>
            </p:cNvSpPr>
            <p:nvPr/>
          </p:nvSpPr>
          <p:spPr bwMode="auto">
            <a:xfrm>
              <a:off x="31" y="0"/>
              <a:ext cx="320" cy="280"/>
            </a:xfrm>
            <a:custGeom>
              <a:avLst/>
              <a:gdLst>
                <a:gd name="T0" fmla="*/ 0 w 21600"/>
                <a:gd name="T1" fmla="*/ 0 h 17804"/>
                <a:gd name="T2" fmla="*/ 0 w 21600"/>
                <a:gd name="T3" fmla="*/ 0 h 17804"/>
                <a:gd name="T4" fmla="*/ 0 w 21600"/>
                <a:gd name="T5" fmla="*/ 0 h 17804"/>
                <a:gd name="T6" fmla="*/ 0 60000 65536"/>
                <a:gd name="T7" fmla="*/ 0 60000 65536"/>
                <a:gd name="T8" fmla="*/ 0 60000 65536"/>
                <a:gd name="T9" fmla="*/ 0 w 21600"/>
                <a:gd name="T10" fmla="*/ 0 h 17804"/>
                <a:gd name="T11" fmla="*/ 21600 w 21600"/>
                <a:gd name="T12" fmla="*/ 17804 h 178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7804">
                  <a:moveTo>
                    <a:pt x="21600" y="16691"/>
                  </a:moveTo>
                  <a:cubicBezTo>
                    <a:pt x="21600" y="16691"/>
                    <a:pt x="0" y="21600"/>
                    <a:pt x="0" y="1080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800040"/>
              </a:solidFill>
              <a:prstDash val="solid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AU" sz="1687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900" dirty="0"/>
              <a:t>Searching in a Sorted Array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01836" y="982266"/>
            <a:ext cx="8340328" cy="5107781"/>
          </a:xfrm>
        </p:spPr>
        <p:txBody>
          <a:bodyPr/>
          <a:lstStyle/>
          <a:p>
            <a:pPr marL="534987" lvl="1" indent="0" eaLnBrk="1" hangingPunct="1">
              <a:buNone/>
            </a:pP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How many steps are required to search an array of </a:t>
            </a:r>
            <a:r>
              <a:rPr lang="en-US" altLang="en-US" i="1" dirty="0" smtClean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N</a:t>
            </a:r>
            <a:r>
              <a:rPr lang="en-US" altLang="en-US" dirty="0" smtClean="0"/>
              <a:t> elements</a:t>
            </a:r>
          </a:p>
          <a:p>
            <a:pPr marL="847725" lvl="2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Best case:   </a:t>
            </a:r>
            <a:r>
              <a:rPr lang="en-US" altLang="en-US" i="1" dirty="0" smtClean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T</a:t>
            </a:r>
            <a:r>
              <a:rPr lang="en-US" altLang="en-US" i="1" baseline="-6000" dirty="0" smtClean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N </a:t>
            </a:r>
            <a:r>
              <a:rPr lang="en-US" altLang="en-US" i="1" dirty="0" smtClean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= 1</a:t>
            </a:r>
            <a:endParaRPr lang="en-US" altLang="en-US" dirty="0" smtClean="0"/>
          </a:p>
          <a:p>
            <a:pPr marL="410935" lvl="2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Worst case: </a:t>
            </a:r>
            <a:r>
              <a:rPr lang="en-US" altLang="en-US" i="1" dirty="0" smtClean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T</a:t>
            </a:r>
            <a:r>
              <a:rPr lang="en-US" altLang="en-US" i="1" baseline="-6000" dirty="0" smtClean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N</a:t>
            </a:r>
            <a:r>
              <a:rPr lang="en-US" altLang="en-US" i="1" dirty="0" smtClean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 = N</a:t>
            </a:r>
            <a:endParaRPr lang="en-US" altLang="en-US" dirty="0"/>
          </a:p>
          <a:p>
            <a:pPr marL="410935" lvl="2" indent="0">
              <a:buNone/>
            </a:pPr>
            <a:r>
              <a:rPr lang="en-US" altLang="en-US" dirty="0" smtClean="0"/>
              <a:t>     Average:</a:t>
            </a:r>
            <a:r>
              <a:rPr lang="en-US" altLang="en-US" i="1" dirty="0" smtClean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     </a:t>
            </a:r>
            <a:r>
              <a:rPr lang="en-US" altLang="en-US" dirty="0" smtClean="0"/>
              <a:t> </a:t>
            </a:r>
            <a:r>
              <a:rPr lang="en-US" altLang="en-US" i="1" dirty="0" smtClean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T</a:t>
            </a:r>
            <a:r>
              <a:rPr lang="en-US" altLang="en-US" i="1" baseline="-6000" dirty="0" smtClean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N</a:t>
            </a:r>
            <a:r>
              <a:rPr lang="en-US" altLang="en-US" i="1" dirty="0" smtClean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 = N/2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Still a </a:t>
            </a:r>
            <a:r>
              <a:rPr lang="en-US" altLang="en-US" dirty="0" smtClean="0">
                <a:solidFill>
                  <a:srgbClr val="800040"/>
                </a:solidFill>
              </a:rPr>
              <a:t>linear algorithm</a:t>
            </a:r>
            <a:r>
              <a:rPr lang="en-US" altLang="en-US" dirty="0" smtClean="0"/>
              <a:t>, like searching in a unsorted array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build="p" bldLvl="5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Binary Search</a:t>
            </a:r>
            <a:br>
              <a:rPr lang="en-US"/>
            </a:br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01837" y="1484784"/>
            <a:ext cx="8340328" cy="5107781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We start in the middle of the array:</a:t>
            </a:r>
          </a:p>
          <a:p>
            <a:pPr marL="625056" lvl="1">
              <a:buClr>
                <a:srgbClr val="4C4C4C"/>
              </a:buClr>
            </a:pPr>
            <a:r>
              <a:rPr lang="en-US" altLang="en-US" dirty="0" smtClean="0">
                <a:solidFill>
                  <a:srgbClr val="333333"/>
                </a:solidFill>
              </a:rPr>
              <a:t> </a:t>
            </a:r>
            <a:r>
              <a:rPr lang="en-US" altLang="en-US" sz="2531" dirty="0"/>
              <a:t>if </a:t>
            </a:r>
            <a:r>
              <a:rPr lang="en-US" altLang="en-US" sz="2531" dirty="0">
                <a:latin typeface="Monaco" charset="0"/>
                <a:ea typeface="Monaco" charset="0"/>
                <a:cs typeface="Monaco" charset="0"/>
                <a:sym typeface="Monaco" charset="0"/>
              </a:rPr>
              <a:t>a[N/2] == e</a:t>
            </a:r>
            <a:r>
              <a:rPr lang="en-US" altLang="en-US" sz="2531" dirty="0"/>
              <a:t>, we found the element and we’re done</a:t>
            </a:r>
          </a:p>
          <a:p>
            <a:pPr eaLnBrk="1" hangingPunct="1"/>
            <a:r>
              <a:rPr lang="en-US" altLang="en-US" sz="2531" dirty="0"/>
              <a:t>and, if necessary, `split’ array in half to continue search</a:t>
            </a:r>
          </a:p>
          <a:p>
            <a:pPr marL="625056" lvl="1">
              <a:buClr>
                <a:srgbClr val="4C4C4C"/>
              </a:buClr>
            </a:pPr>
            <a:r>
              <a:rPr lang="en-US" altLang="en-US" sz="2531" dirty="0"/>
              <a:t> if </a:t>
            </a:r>
            <a:r>
              <a:rPr lang="en-US" altLang="en-US" sz="2531" dirty="0">
                <a:latin typeface="Monaco" charset="0"/>
                <a:ea typeface="Monaco" charset="0"/>
                <a:cs typeface="Monaco" charset="0"/>
                <a:sym typeface="Monaco" charset="0"/>
              </a:rPr>
              <a:t>a[N/2] &lt; e</a:t>
            </a:r>
            <a:r>
              <a:rPr lang="en-US" altLang="en-US" sz="2531" dirty="0"/>
              <a:t>, continue search on </a:t>
            </a:r>
            <a:r>
              <a:rPr lang="en-US" altLang="en-US" sz="2531" dirty="0">
                <a:latin typeface="Monaco" charset="0"/>
                <a:ea typeface="Monaco" charset="0"/>
                <a:cs typeface="Monaco" charset="0"/>
                <a:sym typeface="Monaco" charset="0"/>
              </a:rPr>
              <a:t>a[0]</a:t>
            </a:r>
            <a:r>
              <a:rPr lang="en-US" altLang="en-US" sz="2531" dirty="0"/>
              <a:t> to </a:t>
            </a:r>
            <a:r>
              <a:rPr lang="en-US" altLang="en-US" sz="2531" dirty="0">
                <a:latin typeface="Monaco" charset="0"/>
                <a:ea typeface="Monaco" charset="0"/>
                <a:cs typeface="Monaco" charset="0"/>
                <a:sym typeface="Monaco" charset="0"/>
              </a:rPr>
              <a:t>a[N/2 -1]</a:t>
            </a:r>
            <a:endParaRPr lang="en-US" altLang="en-US" sz="2531" dirty="0">
              <a:latin typeface="Monaco" charset="0"/>
              <a:sym typeface="Monaco" charset="0"/>
            </a:endParaRPr>
          </a:p>
          <a:p>
            <a:pPr marL="625056" lvl="1">
              <a:buClr>
                <a:srgbClr val="4C4C4C"/>
              </a:buClr>
            </a:pPr>
            <a:r>
              <a:rPr lang="en-US" altLang="en-US" sz="2531" dirty="0"/>
              <a:t> if </a:t>
            </a:r>
            <a:r>
              <a:rPr lang="en-US" altLang="en-US" sz="2531" dirty="0">
                <a:latin typeface="Monaco" charset="0"/>
                <a:ea typeface="Monaco" charset="0"/>
                <a:cs typeface="Monaco" charset="0"/>
                <a:sym typeface="Monaco" charset="0"/>
              </a:rPr>
              <a:t>a[N/2] &gt; e</a:t>
            </a:r>
            <a:r>
              <a:rPr lang="en-US" altLang="en-US" sz="2531" dirty="0"/>
              <a:t>, continue search on </a:t>
            </a:r>
            <a:r>
              <a:rPr lang="en-US" altLang="en-US" sz="2531" dirty="0">
                <a:latin typeface="Monaco" charset="0"/>
                <a:ea typeface="Monaco" charset="0"/>
                <a:cs typeface="Monaco" charset="0"/>
                <a:sym typeface="Monaco" charset="0"/>
              </a:rPr>
              <a:t>a[N/2+1]</a:t>
            </a:r>
            <a:r>
              <a:rPr lang="en-US" altLang="en-US" sz="2531" dirty="0"/>
              <a:t> to a</a:t>
            </a:r>
            <a:r>
              <a:rPr lang="en-US" altLang="en-US" sz="2531" dirty="0">
                <a:latin typeface="Monaco" charset="0"/>
                <a:ea typeface="Monaco" charset="0"/>
                <a:cs typeface="Monaco" charset="0"/>
                <a:sym typeface="Monaco" charset="0"/>
              </a:rPr>
              <a:t>[N-1]</a:t>
            </a:r>
            <a:endParaRPr lang="en-US" altLang="en-US" sz="2531" dirty="0">
              <a:latin typeface="Monaco" charset="0"/>
              <a:sym typeface="Monaco" charset="0"/>
            </a:endParaRPr>
          </a:p>
          <a:p>
            <a:pPr eaLnBrk="1" hangingPunct="1"/>
            <a:r>
              <a:rPr lang="en-US" altLang="en-US" dirty="0" smtClean="0"/>
              <a:t>This algorithm is called</a:t>
            </a:r>
            <a:r>
              <a:rPr lang="en-US" altLang="en-US" dirty="0" smtClean="0">
                <a:solidFill>
                  <a:srgbClr val="4C4C4C"/>
                </a:solidFill>
              </a:rPr>
              <a:t> </a:t>
            </a:r>
            <a:r>
              <a:rPr lang="en-US" altLang="en-US" dirty="0" smtClean="0">
                <a:solidFill>
                  <a:srgbClr val="800040"/>
                </a:solidFill>
              </a:rPr>
              <a:t>binary search</a:t>
            </a:r>
            <a:r>
              <a:rPr lang="en-US" altLang="en-US" dirty="0" smtClean="0">
                <a:solidFill>
                  <a:srgbClr val="4C4C4C"/>
                </a:solidFill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647" y="274588"/>
            <a:ext cx="7467451" cy="77018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Binary </a:t>
            </a:r>
            <a:r>
              <a:rPr lang="en-US" dirty="0"/>
              <a:t>Search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01836" y="1124744"/>
            <a:ext cx="8340328" cy="5624586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endParaRPr lang="en-US" altLang="en-US" sz="2400" dirty="0" smtClean="0"/>
          </a:p>
          <a:p>
            <a:pPr eaLnBrk="1" hangingPunct="1">
              <a:spcBef>
                <a:spcPts val="0"/>
              </a:spcBef>
              <a:defRPr/>
            </a:pPr>
            <a:r>
              <a:rPr lang="en-US" altLang="en-US" sz="2400" dirty="0" smtClean="0"/>
              <a:t>We maintain two indices,</a:t>
            </a:r>
            <a:r>
              <a:rPr lang="en-US" altLang="en-US" sz="24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 l</a:t>
            </a:r>
            <a:r>
              <a:rPr lang="en-US" altLang="en-US" sz="2400" dirty="0" smtClean="0"/>
              <a:t> and </a:t>
            </a:r>
            <a:r>
              <a:rPr lang="en-US" altLang="en-US" sz="24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r</a:t>
            </a:r>
            <a:r>
              <a:rPr lang="en-US" altLang="en-US" sz="2400" dirty="0" smtClean="0"/>
              <a:t>, to denote leftmost and rightmost array index of current part of the array</a:t>
            </a:r>
          </a:p>
          <a:p>
            <a:pPr lvl="2">
              <a:spcBef>
                <a:spcPts val="0"/>
              </a:spcBef>
              <a:defRPr/>
            </a:pPr>
            <a:r>
              <a:rPr lang="en-US" altLang="en-US" sz="2400" dirty="0" smtClean="0"/>
              <a:t>initially </a:t>
            </a:r>
            <a:r>
              <a:rPr lang="en-US" altLang="en-US" sz="24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l=0</a:t>
            </a:r>
            <a:r>
              <a:rPr lang="en-US" altLang="en-US" sz="2400" dirty="0" smtClean="0"/>
              <a:t> and </a:t>
            </a:r>
            <a:r>
              <a:rPr lang="en-US" altLang="en-US" sz="24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r=N-1</a:t>
            </a:r>
            <a:endParaRPr lang="en-US" altLang="en-US" sz="2400" dirty="0" smtClean="0"/>
          </a:p>
          <a:p>
            <a:pPr eaLnBrk="1" hangingPunct="1">
              <a:spcBef>
                <a:spcPts val="0"/>
              </a:spcBef>
              <a:buClr>
                <a:srgbClr val="800040"/>
              </a:buClr>
              <a:defRPr/>
            </a:pPr>
            <a:r>
              <a:rPr lang="en-US" altLang="en-US" sz="2400" dirty="0" smtClean="0">
                <a:solidFill>
                  <a:srgbClr val="800040"/>
                </a:solidFill>
              </a:rPr>
              <a:t>iteration stops when:</a:t>
            </a:r>
          </a:p>
          <a:p>
            <a:pPr lvl="2">
              <a:spcBef>
                <a:spcPts val="0"/>
              </a:spcBef>
              <a:buClr>
                <a:srgbClr val="800040"/>
              </a:buClr>
              <a:defRPr/>
            </a:pPr>
            <a:r>
              <a:rPr lang="en-US" altLang="en-US" sz="2400" dirty="0" smtClean="0"/>
              <a:t>left and right index define an empty array, element not found</a:t>
            </a:r>
          </a:p>
          <a:p>
            <a:pPr lvl="2">
              <a:spcBef>
                <a:spcPts val="0"/>
              </a:spcBef>
              <a:buClr>
                <a:srgbClr val="800040"/>
              </a:buClr>
              <a:defRPr/>
            </a:pPr>
            <a:r>
              <a:rPr lang="en-US" altLang="en-US" sz="2400" dirty="0" err="1" smtClean="0"/>
              <a:t>Eg</a:t>
            </a:r>
            <a:r>
              <a:rPr lang="en-US" altLang="en-US" sz="2400" dirty="0" smtClean="0"/>
              <a:t> l &gt; r</a:t>
            </a:r>
          </a:p>
          <a:p>
            <a:pPr lvl="2">
              <a:spcBef>
                <a:spcPts val="0"/>
              </a:spcBef>
              <a:buClr>
                <a:srgbClr val="800040"/>
              </a:buClr>
              <a:defRPr/>
            </a:pPr>
            <a:r>
              <a:rPr lang="en-US" altLang="en-US" sz="24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a[(</a:t>
            </a:r>
            <a:r>
              <a:rPr lang="en-US" altLang="en-US" sz="2400" dirty="0" err="1" smtClean="0">
                <a:latin typeface="Monaco" charset="0"/>
                <a:ea typeface="Monaco" charset="0"/>
                <a:cs typeface="Monaco" charset="0"/>
                <a:sym typeface="Monaco" charset="0"/>
              </a:rPr>
              <a:t>l+r</a:t>
            </a:r>
            <a:r>
              <a:rPr lang="en-US" altLang="en-US" sz="24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)/2] </a:t>
            </a:r>
            <a:r>
              <a:rPr lang="en-US" altLang="en-US" sz="2400" dirty="0" smtClean="0"/>
              <a:t>holds the element we’re looking for</a:t>
            </a:r>
          </a:p>
          <a:p>
            <a:pPr eaLnBrk="1" hangingPunct="1">
              <a:spcBef>
                <a:spcPts val="0"/>
              </a:spcBef>
              <a:buClr>
                <a:srgbClr val="800040"/>
              </a:buClr>
              <a:defRPr/>
            </a:pPr>
            <a:r>
              <a:rPr lang="en-US" altLang="en-US" sz="2400" dirty="0" smtClean="0">
                <a:solidFill>
                  <a:srgbClr val="800040"/>
                </a:solidFill>
              </a:rPr>
              <a:t>if: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a[(</a:t>
            </a:r>
            <a:r>
              <a:rPr lang="en-US" altLang="en-US" sz="2400" dirty="0" err="1" smtClean="0">
                <a:latin typeface="Monaco" charset="0"/>
                <a:ea typeface="Monaco" charset="0"/>
                <a:cs typeface="Monaco" charset="0"/>
                <a:sym typeface="Monaco" charset="0"/>
              </a:rPr>
              <a:t>l+r</a:t>
            </a:r>
            <a:r>
              <a:rPr lang="en-US" altLang="en-US" sz="24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)/2] </a:t>
            </a:r>
            <a:r>
              <a:rPr lang="en-US" altLang="en-US" sz="2400" dirty="0" smtClean="0"/>
              <a:t>is larger than element, continue search on left</a:t>
            </a:r>
          </a:p>
          <a:p>
            <a:pPr marL="685722" lvl="3" indent="0">
              <a:spcBef>
                <a:spcPts val="0"/>
              </a:spcBef>
              <a:buNone/>
              <a:defRPr/>
            </a:pPr>
            <a:r>
              <a:rPr lang="en-US" altLang="en-US" sz="24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a[l]..a[(</a:t>
            </a:r>
            <a:r>
              <a:rPr lang="en-US" altLang="en-US" sz="2400" dirty="0" err="1" smtClean="0">
                <a:latin typeface="Monaco" charset="0"/>
                <a:ea typeface="Monaco" charset="0"/>
                <a:cs typeface="Monaco" charset="0"/>
                <a:sym typeface="Monaco" charset="0"/>
              </a:rPr>
              <a:t>l+r</a:t>
            </a:r>
            <a:r>
              <a:rPr lang="en-US" altLang="en-US" sz="24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)/2-1]</a:t>
            </a:r>
            <a:endParaRPr lang="en-US" altLang="en-US" sz="2400" dirty="0" smtClean="0">
              <a:latin typeface="Monaco" charset="0"/>
              <a:sym typeface="Monaco" charset="0"/>
            </a:endParaRPr>
          </a:p>
          <a:p>
            <a:pPr marL="98407" lvl="1" indent="0">
              <a:spcBef>
                <a:spcPts val="0"/>
              </a:spcBef>
              <a:buNone/>
              <a:defRPr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     </a:t>
            </a:r>
            <a:r>
              <a:rPr lang="en-US" altLang="en-US" sz="2400" dirty="0">
                <a:solidFill>
                  <a:srgbClr val="800040"/>
                </a:solidFill>
              </a:rPr>
              <a:t>else</a:t>
            </a:r>
            <a:r>
              <a:rPr lang="en-US" altLang="en-US" sz="2400" dirty="0" smtClean="0"/>
              <a:t> continue search on right</a:t>
            </a:r>
          </a:p>
          <a:p>
            <a:pPr marL="372985" lvl="2" indent="0">
              <a:spcBef>
                <a:spcPts val="0"/>
              </a:spcBef>
              <a:buNone/>
              <a:defRPr/>
            </a:pPr>
            <a:r>
              <a:rPr lang="en-US" altLang="en-US" sz="24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    a[(</a:t>
            </a:r>
            <a:r>
              <a:rPr lang="en-US" altLang="en-US" sz="2400" dirty="0" err="1" smtClean="0">
                <a:latin typeface="Monaco" charset="0"/>
                <a:ea typeface="Monaco" charset="0"/>
                <a:cs typeface="Monaco" charset="0"/>
                <a:sym typeface="Monaco" charset="0"/>
              </a:rPr>
              <a:t>l+r</a:t>
            </a:r>
            <a:r>
              <a:rPr lang="en-US" altLang="en-US" sz="24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)/2+1]..a[r]</a:t>
            </a:r>
          </a:p>
          <a:p>
            <a:pPr marL="500045" lvl="1">
              <a:spcBef>
                <a:spcPts val="0"/>
              </a:spcBef>
              <a:defRPr/>
            </a:pPr>
            <a:endParaRPr lang="en-US" altLang="en-US" sz="2400" dirty="0" smtClean="0"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900" dirty="0"/>
              <a:t>Problems, Algorithms, Programs and Processes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647" y="1600647"/>
            <a:ext cx="7467451" cy="4873377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solidFill>
                  <a:srgbClr val="7030A0"/>
                </a:solidFill>
              </a:rPr>
              <a:t>Problem:</a:t>
            </a:r>
            <a:r>
              <a:rPr lang="en-US" altLang="en-US" sz="2800" dirty="0" smtClean="0"/>
              <a:t> A problem that needs to be solved</a:t>
            </a:r>
          </a:p>
          <a:p>
            <a:pPr eaLnBrk="1" hangingPunct="1"/>
            <a:r>
              <a:rPr lang="en-US" altLang="en-US" sz="2800" dirty="0" smtClean="0">
                <a:solidFill>
                  <a:srgbClr val="7030A0"/>
                </a:solidFill>
              </a:rPr>
              <a:t>Algorithm: </a:t>
            </a:r>
            <a:r>
              <a:rPr lang="en-US" altLang="en-US" sz="2800" dirty="0" smtClean="0"/>
              <a:t>Well defined instructions for completing the problem</a:t>
            </a:r>
          </a:p>
          <a:p>
            <a:pPr eaLnBrk="1" hangingPunct="1"/>
            <a:r>
              <a:rPr lang="en-US" altLang="en-US" sz="2800" dirty="0" smtClean="0">
                <a:solidFill>
                  <a:srgbClr val="7030A0"/>
                </a:solidFill>
              </a:rPr>
              <a:t>Program: </a:t>
            </a:r>
            <a:r>
              <a:rPr lang="en-US" altLang="en-US" sz="2800" dirty="0" smtClean="0"/>
              <a:t>Implementation of the algorithm in a particular programming language</a:t>
            </a:r>
          </a:p>
          <a:p>
            <a:pPr eaLnBrk="1" hangingPunct="1"/>
            <a:r>
              <a:rPr lang="en-US" altLang="en-US" sz="2800" dirty="0" smtClean="0">
                <a:solidFill>
                  <a:srgbClr val="7030A0"/>
                </a:solidFill>
              </a:rPr>
              <a:t>Process: </a:t>
            </a:r>
            <a:r>
              <a:rPr lang="en-US" altLang="en-US" sz="2800" dirty="0" smtClean="0"/>
              <a:t>An instance of the program as it is being executed on a particular machine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401836" y="232172"/>
            <a:ext cx="8340328" cy="91864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Binary Search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Searching in a Sorted Array with Binary Search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01836" y="982266"/>
            <a:ext cx="8340328" cy="5107781"/>
          </a:xfrm>
        </p:spPr>
        <p:txBody>
          <a:bodyPr>
            <a:normAutofit fontScale="70000" lnSpcReduction="20000"/>
          </a:bodyPr>
          <a:lstStyle/>
          <a:p>
            <a:pPr marL="274306" indent="-274306" fontAlgn="auto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en-US" dirty="0" smtClean="0">
              <a:solidFill>
                <a:srgbClr val="333333"/>
              </a:solidFill>
            </a:endParaRPr>
          </a:p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333333"/>
                </a:solidFill>
              </a:rPr>
              <a:t>How </a:t>
            </a:r>
            <a:r>
              <a:rPr lang="en-US" dirty="0">
                <a:solidFill>
                  <a:srgbClr val="333333"/>
                </a:solidFill>
              </a:rPr>
              <a:t>many comparisons do we need for</a:t>
            </a:r>
          </a:p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333333"/>
                </a:solidFill>
              </a:rPr>
              <a:t>an array of size </a:t>
            </a:r>
            <a:r>
              <a:rPr lang="en-US" i="1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  <a:sym typeface="Georgia" charset="0"/>
              </a:rPr>
              <a:t>N</a:t>
            </a:r>
            <a:r>
              <a:rPr lang="en-US" dirty="0">
                <a:solidFill>
                  <a:srgbClr val="333333"/>
                </a:solidFill>
              </a:rPr>
              <a:t>?</a:t>
            </a:r>
          </a:p>
          <a:p>
            <a:pPr marL="807950" lvl="1" indent="-457200" fontAlgn="auto">
              <a:spcAft>
                <a:spcPts val="0"/>
              </a:spcAft>
              <a:buClr>
                <a:srgbClr val="4C4C4C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>
                <a:solidFill>
                  <a:srgbClr val="800040"/>
                </a:solidFill>
              </a:rPr>
              <a:t>Best case: </a:t>
            </a:r>
            <a:endParaRPr lang="en-US" dirty="0">
              <a:solidFill>
                <a:srgbClr val="333333"/>
              </a:solidFill>
            </a:endParaRPr>
          </a:p>
          <a:p>
            <a:pPr marL="1086902" lvl="2" indent="-457200" fontAlgn="auto">
              <a:spcAft>
                <a:spcPts val="0"/>
              </a:spcAft>
              <a:buClr>
                <a:srgbClr val="4C4C4C"/>
              </a:buClr>
              <a:buFont typeface="Arial" panose="020B0604020202020204" pitchFamily="34" charset="0"/>
              <a:buChar char="•"/>
              <a:defRPr/>
            </a:pPr>
            <a:r>
              <a:rPr lang="en-US" i="1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  <a:sym typeface="Georgia" charset="0"/>
              </a:rPr>
              <a:t>T</a:t>
            </a:r>
            <a:r>
              <a:rPr lang="en-US" i="1" baseline="-6000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  <a:sym typeface="Georgia" charset="0"/>
              </a:rPr>
              <a:t>N</a:t>
            </a:r>
            <a:r>
              <a:rPr lang="en-US" i="1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  <a:sym typeface="Georgia" charset="0"/>
              </a:rPr>
              <a:t> = 1</a:t>
            </a:r>
            <a:endParaRPr lang="en-US" dirty="0">
              <a:solidFill>
                <a:srgbClr val="333333"/>
              </a:solidFill>
            </a:endParaRPr>
          </a:p>
          <a:p>
            <a:pPr marL="807950" lvl="1" indent="-457200" fontAlgn="auto">
              <a:spcAft>
                <a:spcPts val="0"/>
              </a:spcAft>
              <a:buClr>
                <a:srgbClr val="4C4C4C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>
                <a:solidFill>
                  <a:srgbClr val="800040"/>
                </a:solidFill>
              </a:rPr>
              <a:t>Worst case:</a:t>
            </a:r>
            <a:endParaRPr lang="en-US" dirty="0">
              <a:solidFill>
                <a:srgbClr val="333333"/>
              </a:solidFill>
            </a:endParaRPr>
          </a:p>
          <a:p>
            <a:pPr marL="1086902" lvl="2" indent="-457200" fontAlgn="auto">
              <a:spcAft>
                <a:spcPts val="0"/>
              </a:spcAft>
              <a:buClr>
                <a:srgbClr val="4C4C4C"/>
              </a:buClr>
              <a:buFont typeface="Arial" panose="020B0604020202020204" pitchFamily="34" charset="0"/>
              <a:buChar char="•"/>
              <a:defRPr/>
            </a:pPr>
            <a:r>
              <a:rPr lang="en-US" i="1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  <a:sym typeface="Georgia" charset="0"/>
              </a:rPr>
              <a:t>T</a:t>
            </a:r>
            <a:r>
              <a:rPr lang="en-US" i="1" baseline="-6000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  <a:sym typeface="Georgia" charset="0"/>
              </a:rPr>
              <a:t>1</a:t>
            </a:r>
            <a:r>
              <a:rPr lang="en-US" i="1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  <a:sym typeface="Georgia" charset="0"/>
              </a:rPr>
              <a:t> = 1</a:t>
            </a:r>
            <a:endParaRPr lang="en-US" i="1" dirty="0">
              <a:solidFill>
                <a:srgbClr val="333333"/>
              </a:solidFill>
              <a:latin typeface="Georgia" charset="0"/>
              <a:ea typeface="ヒラギノ明朝 ProN W3" charset="0"/>
              <a:cs typeface="ヒラギノ明朝 ProN W3" charset="0"/>
              <a:sym typeface="Georgia" charset="0"/>
            </a:endParaRPr>
          </a:p>
          <a:p>
            <a:pPr marL="1086902" lvl="2" indent="-457200" fontAlgn="auto">
              <a:spcAft>
                <a:spcPts val="0"/>
              </a:spcAft>
              <a:buClr>
                <a:srgbClr val="4C4C4C"/>
              </a:buClr>
              <a:buFont typeface="Arial" panose="020B0604020202020204" pitchFamily="34" charset="0"/>
              <a:buChar char="•"/>
              <a:defRPr/>
            </a:pPr>
            <a:r>
              <a:rPr lang="en-US" i="1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  <a:sym typeface="Georgia" charset="0"/>
              </a:rPr>
              <a:t>T</a:t>
            </a:r>
            <a:r>
              <a:rPr lang="en-US" i="1" baseline="-6000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  <a:sym typeface="Georgia" charset="0"/>
              </a:rPr>
              <a:t>N</a:t>
            </a:r>
            <a:r>
              <a:rPr lang="en-US" i="1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  <a:sym typeface="Georgia" charset="0"/>
              </a:rPr>
              <a:t> = 1 + T</a:t>
            </a:r>
            <a:r>
              <a:rPr lang="en-US" i="1" baseline="-6000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  <a:sym typeface="Georgia" charset="0"/>
              </a:rPr>
              <a:t>N/2</a:t>
            </a:r>
            <a:endParaRPr lang="en-US" i="1" dirty="0">
              <a:solidFill>
                <a:srgbClr val="800040"/>
              </a:solidFill>
              <a:latin typeface="Georgia" charset="0"/>
              <a:ea typeface="ヒラギノ明朝 ProN W3" charset="0"/>
              <a:cs typeface="ヒラギノ明朝 ProN W3" charset="0"/>
              <a:sym typeface="Georgia" charset="0"/>
            </a:endParaRPr>
          </a:p>
          <a:p>
            <a:pPr marL="1086902" lvl="2" indent="-457200" fontAlgn="auto">
              <a:spcAft>
                <a:spcPts val="0"/>
              </a:spcAft>
              <a:buClr>
                <a:srgbClr val="4C4C4C"/>
              </a:buClr>
              <a:buFont typeface="Arial" panose="020B0604020202020204" pitchFamily="34" charset="0"/>
              <a:buChar char="•"/>
              <a:defRPr/>
            </a:pPr>
            <a:r>
              <a:rPr lang="en-US" i="1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  <a:sym typeface="Georgia" charset="0"/>
              </a:rPr>
              <a:t>T</a:t>
            </a:r>
            <a:r>
              <a:rPr lang="en-US" i="1" baseline="-6000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  <a:sym typeface="Georgia" charset="0"/>
              </a:rPr>
              <a:t>N</a:t>
            </a:r>
            <a:r>
              <a:rPr lang="en-US" i="1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  <a:sym typeface="Georgia" charset="0"/>
              </a:rPr>
              <a:t> =  </a:t>
            </a:r>
            <a:r>
              <a:rPr lang="en-US" i="1" dirty="0">
                <a:solidFill>
                  <a:srgbClr val="800040"/>
                </a:solidFill>
                <a:latin typeface="Georgia" charset="0"/>
                <a:ea typeface="Georgia" charset="0"/>
                <a:cs typeface="Georgia" charset="0"/>
                <a:sym typeface="Georgia" charset="0"/>
              </a:rPr>
              <a:t>log</a:t>
            </a:r>
            <a:r>
              <a:rPr lang="en-US" i="1" baseline="-6000" dirty="0">
                <a:solidFill>
                  <a:srgbClr val="800040"/>
                </a:solidFill>
                <a:latin typeface="Georgia" charset="0"/>
                <a:ea typeface="Georgia" charset="0"/>
                <a:cs typeface="Georgia" charset="0"/>
                <a:sym typeface="Georgia" charset="0"/>
              </a:rPr>
              <a:t>2</a:t>
            </a:r>
            <a:r>
              <a:rPr lang="en-US" i="1" dirty="0">
                <a:solidFill>
                  <a:srgbClr val="800040"/>
                </a:solidFill>
                <a:latin typeface="Georgia" charset="0"/>
                <a:ea typeface="Georgia" charset="0"/>
                <a:cs typeface="Georgia" charset="0"/>
                <a:sym typeface="Georgia" charset="0"/>
              </a:rPr>
              <a:t> </a:t>
            </a:r>
            <a:r>
              <a:rPr lang="en-US" i="1" dirty="0" smtClean="0">
                <a:solidFill>
                  <a:srgbClr val="800040"/>
                </a:solidFill>
                <a:latin typeface="Georgia" charset="0"/>
                <a:ea typeface="Georgia" charset="0"/>
                <a:cs typeface="Georgia" charset="0"/>
                <a:sym typeface="Georgia" charset="0"/>
              </a:rPr>
              <a:t>N </a:t>
            </a:r>
            <a:r>
              <a:rPr lang="en-US" i="1" dirty="0" smtClean="0">
                <a:latin typeface="Georgia" charset="0"/>
                <a:ea typeface="Georgia" charset="0"/>
                <a:cs typeface="Georgia" charset="0"/>
                <a:sym typeface="Georgia" charset="0"/>
              </a:rPr>
              <a:t>+ 1</a:t>
            </a:r>
          </a:p>
          <a:p>
            <a:pPr marL="1086902" lvl="2" indent="-457200" fontAlgn="auto">
              <a:spcAft>
                <a:spcPts val="0"/>
              </a:spcAft>
              <a:buClr>
                <a:srgbClr val="4C4C4C"/>
              </a:buClr>
              <a:buFont typeface="Arial" panose="020B0604020202020204" pitchFamily="34" charset="0"/>
              <a:buChar char="•"/>
              <a:defRPr/>
            </a:pPr>
            <a:r>
              <a:rPr lang="en-US" i="1" dirty="0" smtClean="0">
                <a:solidFill>
                  <a:srgbClr val="333333"/>
                </a:solidFill>
                <a:latin typeface="Georgia" charset="0"/>
                <a:ea typeface="ヒラギノ明朝 ProN W3" charset="0"/>
                <a:cs typeface="ヒラギノ明朝 ProN W3" charset="0"/>
                <a:sym typeface="Georgia" charset="0"/>
              </a:rPr>
              <a:t>O(log n)</a:t>
            </a:r>
            <a:endParaRPr lang="en-US" i="1" dirty="0">
              <a:solidFill>
                <a:srgbClr val="333333"/>
              </a:solidFill>
              <a:latin typeface="Georgia" charset="0"/>
              <a:ea typeface="ヒラギノ明朝 ProN W3" charset="0"/>
              <a:cs typeface="ヒラギノ明朝 ProN W3" charset="0"/>
              <a:sym typeface="Georgia" charset="0"/>
            </a:endParaRPr>
          </a:p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333333"/>
                </a:solidFill>
              </a:rPr>
              <a:t>Binary search is a</a:t>
            </a:r>
            <a:r>
              <a:rPr lang="en-US" dirty="0">
                <a:solidFill>
                  <a:srgbClr val="800040"/>
                </a:solidFill>
              </a:rPr>
              <a:t> </a:t>
            </a:r>
            <a:endParaRPr lang="en-US" dirty="0" smtClean="0">
              <a:solidFill>
                <a:srgbClr val="800040"/>
              </a:solidFill>
            </a:endParaRPr>
          </a:p>
          <a:p>
            <a:pPr marL="822941" lvl="1" indent="-4572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800040"/>
                </a:solidFill>
              </a:rPr>
              <a:t>logarithmic </a:t>
            </a:r>
            <a:r>
              <a:rPr lang="en-US" dirty="0">
                <a:solidFill>
                  <a:srgbClr val="333333"/>
                </a:solidFill>
              </a:rPr>
              <a:t>algorithm</a:t>
            </a:r>
          </a:p>
        </p:txBody>
      </p:sp>
      <p:graphicFrame>
        <p:nvGraphicFramePr>
          <p:cNvPr id="37891" name="Object 3"/>
          <p:cNvGraphicFramePr>
            <a:graphicFrameLocks/>
          </p:cNvGraphicFramePr>
          <p:nvPr/>
        </p:nvGraphicFramePr>
        <p:xfrm>
          <a:off x="3711402" y="1961184"/>
          <a:ext cx="4252764" cy="4404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Chart" r:id="rId4" imgW="5629347" imgH="5515013" progId="MSGraph.Chart.8">
                  <p:embed/>
                </p:oleObj>
              </mc:Choice>
              <mc:Fallback>
                <p:oleObj name="Chart" r:id="rId4" imgW="5629347" imgH="5515013" progId="MSGraph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402" y="1961184"/>
                        <a:ext cx="4252764" cy="4404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 bldLvl="5" autoUpdateAnimBg="0"/>
      <p:bldOleChart spid="3789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572617" y="290215"/>
            <a:ext cx="7467451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Big-O </a:t>
            </a:r>
            <a:r>
              <a:rPr lang="en-US" dirty="0"/>
              <a:t>Notation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647" y="1600647"/>
            <a:ext cx="7467451" cy="4873377"/>
          </a:xfrm>
        </p:spPr>
        <p:txBody>
          <a:bodyPr>
            <a:normAutofit/>
          </a:bodyPr>
          <a:lstStyle/>
          <a:p>
            <a:pPr marL="342900" indent="-342900" fontAlgn="auto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69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All constant functions are in</a:t>
            </a:r>
            <a:r>
              <a:rPr lang="en-US" sz="1969" dirty="0">
                <a:latin typeface="Corsiva Hebrew" charset="0"/>
                <a:ea typeface="Apple Chancery" charset="0"/>
                <a:cs typeface="Apple Chancery" charset="0"/>
                <a:sym typeface="Corsiva Hebrew" charset="0"/>
              </a:rPr>
              <a:t> O</a:t>
            </a:r>
            <a:r>
              <a:rPr lang="en-US" sz="1969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(</a:t>
            </a:r>
            <a:r>
              <a:rPr lang="en-US" sz="1969" i="1" dirty="0">
                <a:latin typeface="Georgia" charset="0"/>
                <a:ea typeface="Georgia" charset="0"/>
                <a:cs typeface="Georgia" charset="0"/>
                <a:sym typeface="Georgia" charset="0"/>
              </a:rPr>
              <a:t>1</a:t>
            </a:r>
            <a:r>
              <a:rPr lang="en-US" sz="1969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)</a:t>
            </a:r>
          </a:p>
          <a:p>
            <a:pPr marL="342900" indent="-342900" fontAlgn="auto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69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All linear functions are in </a:t>
            </a:r>
            <a:r>
              <a:rPr lang="en-US" sz="1969" dirty="0">
                <a:latin typeface="Corsiva Hebrew" charset="0"/>
                <a:ea typeface="Apple Chancery" charset="0"/>
                <a:cs typeface="Apple Chancery" charset="0"/>
                <a:sym typeface="Corsiva Hebrew" charset="0"/>
              </a:rPr>
              <a:t>O</a:t>
            </a:r>
            <a:r>
              <a:rPr lang="en-US" sz="1969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(</a:t>
            </a:r>
            <a:r>
              <a:rPr lang="en-US" sz="1969" i="1" dirty="0">
                <a:latin typeface="Georgia" charset="0"/>
                <a:ea typeface="Georgia" charset="0"/>
                <a:cs typeface="Georgia" charset="0"/>
                <a:sym typeface="Georgia" charset="0"/>
              </a:rPr>
              <a:t>n</a:t>
            </a:r>
            <a:r>
              <a:rPr lang="en-US" sz="1969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)</a:t>
            </a:r>
          </a:p>
          <a:p>
            <a:pPr marL="342900" indent="-342900" fontAlgn="auto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69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All logarithmic function are in the same class O(</a:t>
            </a:r>
            <a:r>
              <a:rPr lang="en-US" sz="1969" i="1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log(n</a:t>
            </a:r>
            <a:r>
              <a:rPr lang="en-US" sz="1969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))</a:t>
            </a:r>
          </a:p>
          <a:p>
            <a:pPr marL="651491" lvl="1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87" dirty="0">
                <a:latin typeface="Corsiva Hebrew" charset="0"/>
                <a:ea typeface="Apple Chancery" charset="0"/>
                <a:cs typeface="Apple Chancery" charset="0"/>
                <a:sym typeface="Corsiva Hebrew" charset="0"/>
              </a:rPr>
              <a:t>O</a:t>
            </a:r>
            <a:r>
              <a:rPr lang="en-US" sz="1687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(</a:t>
            </a:r>
            <a:r>
              <a:rPr lang="en-US" sz="1687" i="1" dirty="0">
                <a:latin typeface="Georgia" charset="0"/>
                <a:ea typeface="Georgia" charset="0"/>
                <a:cs typeface="Georgia" charset="0"/>
                <a:sym typeface="Georgia" charset="0"/>
              </a:rPr>
              <a:t>log</a:t>
            </a:r>
            <a:r>
              <a:rPr lang="en-US" sz="1687" i="1" baseline="-6000" dirty="0">
                <a:latin typeface="Georgia" charset="0"/>
                <a:ea typeface="Georgia" charset="0"/>
                <a:cs typeface="Georgia" charset="0"/>
                <a:sym typeface="Georgia" charset="0"/>
              </a:rPr>
              <a:t>2</a:t>
            </a:r>
            <a:r>
              <a:rPr lang="en-US" sz="1687" i="1" dirty="0">
                <a:latin typeface="Georgia" charset="0"/>
                <a:ea typeface="Georgia" charset="0"/>
                <a:cs typeface="Georgia" charset="0"/>
                <a:sym typeface="Georgia" charset="0"/>
              </a:rPr>
              <a:t>(n)</a:t>
            </a:r>
            <a:r>
              <a:rPr lang="en-US" sz="1687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) =</a:t>
            </a:r>
            <a:r>
              <a:rPr lang="en-US" sz="1687" dirty="0">
                <a:latin typeface="Corsiva Hebrew" charset="0"/>
                <a:ea typeface="Apple Chancery" charset="0"/>
                <a:cs typeface="Apple Chancery" charset="0"/>
                <a:sym typeface="Corsiva Hebrew" charset="0"/>
              </a:rPr>
              <a:t> O</a:t>
            </a:r>
            <a:r>
              <a:rPr lang="en-US" sz="1687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(</a:t>
            </a:r>
            <a:r>
              <a:rPr lang="en-US" sz="1687" i="1" dirty="0">
                <a:latin typeface="Georgia" charset="0"/>
                <a:ea typeface="Georgia" charset="0"/>
                <a:cs typeface="Georgia" charset="0"/>
                <a:sym typeface="Georgia" charset="0"/>
              </a:rPr>
              <a:t>log</a:t>
            </a:r>
            <a:r>
              <a:rPr lang="en-US" sz="1687" i="1" baseline="-6000" dirty="0">
                <a:latin typeface="Georgia" charset="0"/>
                <a:ea typeface="Georgia" charset="0"/>
                <a:cs typeface="Georgia" charset="0"/>
                <a:sym typeface="Georgia" charset="0"/>
              </a:rPr>
              <a:t>3</a:t>
            </a:r>
            <a:r>
              <a:rPr lang="en-US" sz="1687" i="1" dirty="0">
                <a:latin typeface="Georgia" charset="0"/>
                <a:ea typeface="Georgia" charset="0"/>
                <a:cs typeface="Georgia" charset="0"/>
                <a:sym typeface="Georgia" charset="0"/>
              </a:rPr>
              <a:t>(n)</a:t>
            </a:r>
            <a:r>
              <a:rPr lang="en-US" sz="1687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)= .... </a:t>
            </a:r>
          </a:p>
          <a:p>
            <a:pPr marL="1017232" lvl="2" indent="-285750" fontAlgn="auto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sz="1406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(since </a:t>
            </a:r>
            <a:r>
              <a:rPr lang="en-US" sz="1406" i="1" dirty="0" err="1">
                <a:latin typeface="Georgia" charset="0"/>
                <a:ea typeface="Georgia" charset="0"/>
                <a:cs typeface="Georgia" charset="0"/>
                <a:sym typeface="Georgia" charset="0"/>
              </a:rPr>
              <a:t>log</a:t>
            </a:r>
            <a:r>
              <a:rPr lang="en-US" sz="1406" i="1" baseline="-6000" dirty="0" err="1">
                <a:latin typeface="Georgia" charset="0"/>
                <a:ea typeface="Georgia" charset="0"/>
                <a:cs typeface="Georgia" charset="0"/>
                <a:sym typeface="Georgia" charset="0"/>
              </a:rPr>
              <a:t>b</a:t>
            </a:r>
            <a:r>
              <a:rPr lang="en-US" sz="1406" i="1" dirty="0">
                <a:latin typeface="Georgia" charset="0"/>
                <a:ea typeface="Georgia" charset="0"/>
                <a:cs typeface="Georgia" charset="0"/>
                <a:sym typeface="Georgia" charset="0"/>
              </a:rPr>
              <a:t>(a) * </a:t>
            </a:r>
            <a:r>
              <a:rPr lang="en-US" sz="1406" i="1" dirty="0" err="1">
                <a:latin typeface="Georgia" charset="0"/>
                <a:ea typeface="Georgia" charset="0"/>
                <a:cs typeface="Georgia" charset="0"/>
                <a:sym typeface="Georgia" charset="0"/>
              </a:rPr>
              <a:t>log</a:t>
            </a:r>
            <a:r>
              <a:rPr lang="en-US" sz="1406" i="1" baseline="-6000" dirty="0" err="1">
                <a:latin typeface="Georgia" charset="0"/>
                <a:ea typeface="Georgia" charset="0"/>
                <a:cs typeface="Georgia" charset="0"/>
                <a:sym typeface="Georgia" charset="0"/>
              </a:rPr>
              <a:t>a</a:t>
            </a:r>
            <a:r>
              <a:rPr lang="en-US" sz="1406" i="1" dirty="0">
                <a:latin typeface="Georgia" charset="0"/>
                <a:ea typeface="Georgia" charset="0"/>
                <a:cs typeface="Georgia" charset="0"/>
                <a:sym typeface="Georgia" charset="0"/>
              </a:rPr>
              <a:t>(n) = </a:t>
            </a:r>
            <a:r>
              <a:rPr lang="en-US" sz="1406" i="1" dirty="0" err="1">
                <a:latin typeface="Georgia" charset="0"/>
                <a:ea typeface="Georgia" charset="0"/>
                <a:cs typeface="Georgia" charset="0"/>
                <a:sym typeface="Georgia" charset="0"/>
              </a:rPr>
              <a:t>log</a:t>
            </a:r>
            <a:r>
              <a:rPr lang="en-US" sz="1406" i="1" baseline="-6000" dirty="0" err="1">
                <a:latin typeface="Georgia" charset="0"/>
                <a:ea typeface="Georgia" charset="0"/>
                <a:cs typeface="Georgia" charset="0"/>
                <a:sym typeface="Georgia" charset="0"/>
              </a:rPr>
              <a:t>b</a:t>
            </a:r>
            <a:r>
              <a:rPr lang="en-US" sz="1406" i="1" dirty="0">
                <a:latin typeface="Georgia" charset="0"/>
                <a:ea typeface="Georgia" charset="0"/>
                <a:cs typeface="Georgia" charset="0"/>
                <a:sym typeface="Georgia" charset="0"/>
              </a:rPr>
              <a:t>(n)</a:t>
            </a:r>
            <a:r>
              <a:rPr lang="en-US" sz="1406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)</a:t>
            </a:r>
          </a:p>
          <a:p>
            <a:pPr marL="342900" indent="-342900" fontAlgn="auto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69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We say an algorithm is </a:t>
            </a:r>
            <a:r>
              <a:rPr lang="en-US" sz="1969" dirty="0">
                <a:latin typeface="Corsiva Hebrew" charset="0"/>
                <a:ea typeface="Apple Chancery" charset="0"/>
                <a:cs typeface="Apple Chancery" charset="0"/>
                <a:sym typeface="Corsiva Hebrew" charset="0"/>
              </a:rPr>
              <a:t>O</a:t>
            </a:r>
            <a:r>
              <a:rPr lang="en-US" sz="1969" i="1" dirty="0">
                <a:latin typeface="Georgia" charset="0"/>
                <a:ea typeface="Georgia" charset="0"/>
                <a:cs typeface="Georgia" charset="0"/>
                <a:sym typeface="Georgia" charset="0"/>
              </a:rPr>
              <a:t>(g(n))</a:t>
            </a:r>
            <a:r>
              <a:rPr lang="en-US" sz="1969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if, for an input of size </a:t>
            </a:r>
            <a:r>
              <a:rPr lang="en-US" sz="1969" i="1" dirty="0">
                <a:latin typeface="Georgia" charset="0"/>
                <a:ea typeface="Georgia" charset="0"/>
                <a:cs typeface="Georgia" charset="0"/>
                <a:sym typeface="Georgia" charset="0"/>
              </a:rPr>
              <a:t>n</a:t>
            </a:r>
            <a:r>
              <a:rPr lang="en-US" sz="1969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 the algorithm requires </a:t>
            </a:r>
            <a:r>
              <a:rPr lang="en-US" sz="1969" i="1" dirty="0">
                <a:latin typeface="Georgia" charset="0"/>
                <a:ea typeface="Georgia" charset="0"/>
                <a:cs typeface="Georgia" charset="0"/>
                <a:sym typeface="Georgia" charset="0"/>
              </a:rPr>
              <a:t>T(n)</a:t>
            </a:r>
            <a:r>
              <a:rPr lang="en-US" sz="1969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steps, with </a:t>
            </a:r>
            <a:r>
              <a:rPr lang="en-US" sz="1969" i="1" dirty="0">
                <a:latin typeface="Georgia" charset="0"/>
                <a:ea typeface="Georgia" charset="0"/>
                <a:cs typeface="Georgia" charset="0"/>
                <a:sym typeface="Georgia" charset="0"/>
              </a:rPr>
              <a:t>T(n)</a:t>
            </a:r>
            <a:r>
              <a:rPr lang="en-US" sz="1969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in </a:t>
            </a:r>
            <a:r>
              <a:rPr lang="en-US" sz="1969" dirty="0">
                <a:latin typeface="Corsiva Hebrew" charset="0"/>
                <a:ea typeface="Apple Chancery" charset="0"/>
                <a:cs typeface="Apple Chancery" charset="0"/>
                <a:sym typeface="Corsiva Hebrew" charset="0"/>
              </a:rPr>
              <a:t>O</a:t>
            </a:r>
            <a:r>
              <a:rPr lang="en-US" sz="1969" i="1" dirty="0">
                <a:latin typeface="Georgia" charset="0"/>
                <a:ea typeface="Georgia" charset="0"/>
                <a:cs typeface="Georgia" charset="0"/>
                <a:sym typeface="Georgia" charset="0"/>
              </a:rPr>
              <a:t>(g(n))</a:t>
            </a:r>
            <a:r>
              <a:rPr lang="en-US" sz="1969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 and </a:t>
            </a:r>
            <a:r>
              <a:rPr lang="en-US" sz="1969" dirty="0">
                <a:latin typeface="Corsiva Hebrew" charset="0"/>
                <a:ea typeface="Apple Chancery" charset="0"/>
                <a:cs typeface="Apple Chancery" charset="0"/>
                <a:sym typeface="Corsiva Hebrew" charset="0"/>
              </a:rPr>
              <a:t>O</a:t>
            </a:r>
            <a:r>
              <a:rPr lang="en-US" sz="1969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(</a:t>
            </a:r>
            <a:r>
              <a:rPr lang="en-US" sz="1969" i="1" dirty="0">
                <a:latin typeface="Georgia" charset="0"/>
                <a:ea typeface="Helvetica Neue" charset="0"/>
                <a:cs typeface="Helvetica Neue" charset="0"/>
                <a:sym typeface="Georgia" charset="0"/>
              </a:rPr>
              <a:t>g</a:t>
            </a:r>
            <a:r>
              <a:rPr lang="en-US" sz="1969" i="1" dirty="0">
                <a:latin typeface="Georgia" charset="0"/>
                <a:ea typeface="Georgia" charset="0"/>
                <a:cs typeface="Georgia" charset="0"/>
                <a:sym typeface="Georgia" charset="0"/>
              </a:rPr>
              <a:t>(n)</a:t>
            </a:r>
            <a:r>
              <a:rPr lang="en-US" sz="1969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) minimal</a:t>
            </a:r>
          </a:p>
          <a:p>
            <a:pPr marL="655428" lvl="1" indent="-342900" fontAlgn="auto">
              <a:spcBef>
                <a:spcPts val="703"/>
              </a:spcBef>
              <a:spcAft>
                <a:spcPts val="0"/>
              </a:spcAft>
              <a:buClr>
                <a:srgbClr val="60606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828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binary search is </a:t>
            </a:r>
            <a:r>
              <a:rPr lang="en-US" sz="1828" i="1" dirty="0">
                <a:latin typeface="Georgia" charset="0"/>
                <a:ea typeface="Georgia" charset="0"/>
                <a:cs typeface="Georgia" charset="0"/>
                <a:sym typeface="Georgia" charset="0"/>
              </a:rPr>
              <a:t>O(log(n))</a:t>
            </a:r>
          </a:p>
          <a:p>
            <a:pPr marL="655428" lvl="1" indent="-342900" fontAlgn="auto">
              <a:spcBef>
                <a:spcPts val="703"/>
              </a:spcBef>
              <a:spcAft>
                <a:spcPts val="0"/>
              </a:spcAft>
              <a:buClr>
                <a:srgbClr val="60606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828" dirty="0">
                <a:latin typeface="Helvetica Neue"/>
                <a:ea typeface="Georgia" charset="0"/>
                <a:cs typeface="Georgia" charset="0"/>
                <a:sym typeface="Georgia" charset="0"/>
              </a:rPr>
              <a:t>linear search is </a:t>
            </a:r>
            <a:r>
              <a:rPr lang="en-US" sz="1828" dirty="0">
                <a:latin typeface="Georgia" charset="0"/>
                <a:ea typeface="Georgia" charset="0"/>
                <a:cs typeface="Georgia" charset="0"/>
                <a:sym typeface="Georgia" charset="0"/>
              </a:rPr>
              <a:t>O(n)</a:t>
            </a:r>
            <a:endParaRPr lang="en-US" sz="1969" dirty="0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342900" indent="-342900" fontAlgn="auto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69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We say a problem is </a:t>
            </a:r>
            <a:r>
              <a:rPr lang="en-US" sz="1969" dirty="0">
                <a:latin typeface="Corsiva Hebrew" charset="0"/>
                <a:ea typeface="Apple Chancery" charset="0"/>
                <a:cs typeface="Apple Chancery" charset="0"/>
                <a:sym typeface="Corsiva Hebrew" charset="0"/>
              </a:rPr>
              <a:t>O</a:t>
            </a:r>
            <a:r>
              <a:rPr lang="en-US" sz="1969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(</a:t>
            </a:r>
            <a:r>
              <a:rPr lang="en-US" sz="1969" i="1" dirty="0">
                <a:latin typeface="Georgia" charset="0"/>
                <a:ea typeface="Helvetica Neue" charset="0"/>
                <a:cs typeface="Helvetica Neue" charset="0"/>
                <a:sym typeface="Georgia" charset="0"/>
              </a:rPr>
              <a:t>g</a:t>
            </a:r>
            <a:r>
              <a:rPr lang="en-US" sz="1969" i="1" dirty="0">
                <a:latin typeface="Georgia" charset="0"/>
                <a:ea typeface="Georgia" charset="0"/>
                <a:cs typeface="Georgia" charset="0"/>
                <a:sym typeface="Georgia" charset="0"/>
              </a:rPr>
              <a:t>(n)</a:t>
            </a:r>
            <a:r>
              <a:rPr lang="en-US" sz="1969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) if the best algorithm is </a:t>
            </a:r>
            <a:r>
              <a:rPr lang="en-US" sz="1969" dirty="0">
                <a:latin typeface="Corsiva Hebrew" charset="0"/>
                <a:ea typeface="Apple Chancery" charset="0"/>
                <a:cs typeface="Apple Chancery" charset="0"/>
                <a:sym typeface="Corsiva Hebrew" charset="0"/>
              </a:rPr>
              <a:t>O</a:t>
            </a:r>
            <a:r>
              <a:rPr lang="en-US" sz="1969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(</a:t>
            </a:r>
            <a:r>
              <a:rPr lang="en-US" sz="1969" i="1" dirty="0">
                <a:latin typeface="Georgia" charset="0"/>
                <a:ea typeface="Helvetica Neue" charset="0"/>
                <a:cs typeface="Helvetica Neue" charset="0"/>
                <a:sym typeface="Georgia" charset="0"/>
              </a:rPr>
              <a:t>g</a:t>
            </a:r>
            <a:r>
              <a:rPr lang="en-US" sz="1969" i="1" dirty="0">
                <a:latin typeface="Georgia" charset="0"/>
                <a:ea typeface="Georgia" charset="0"/>
                <a:cs typeface="Georgia" charset="0"/>
                <a:sym typeface="Georgia" charset="0"/>
              </a:rPr>
              <a:t>(n)</a:t>
            </a:r>
            <a:r>
              <a:rPr lang="en-US" sz="1969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)</a:t>
            </a:r>
          </a:p>
          <a:p>
            <a:pPr marL="651491" lvl="1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87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finding the maximum in an unsorted sequence is </a:t>
            </a:r>
            <a:r>
              <a:rPr lang="en-US" sz="1687" dirty="0">
                <a:latin typeface="Corsiva Hebrew" charset="0"/>
                <a:ea typeface="Apple Chancery" charset="0"/>
                <a:cs typeface="Apple Chancery" charset="0"/>
                <a:sym typeface="Corsiva Hebrew" charset="0"/>
              </a:rPr>
              <a:t>O</a:t>
            </a:r>
            <a:r>
              <a:rPr lang="en-US" sz="1687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(</a:t>
            </a:r>
            <a:r>
              <a:rPr lang="en-US" sz="1687" i="1" dirty="0">
                <a:latin typeface="Georgia" charset="0"/>
                <a:ea typeface="Georgia" charset="0"/>
                <a:cs typeface="Georgia" charset="0"/>
                <a:sym typeface="Georgia" charset="0"/>
              </a:rPr>
              <a:t>n</a:t>
            </a:r>
            <a:r>
              <a:rPr lang="en-US" sz="1687" dirty="0">
                <a:solidFill>
                  <a:srgbClr val="60606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)</a:t>
            </a:r>
          </a:p>
          <a:p>
            <a:pPr marL="651491" lvl="1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547" dirty="0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403986" indent="-457200" fontAlgn="auto">
              <a:spcBef>
                <a:spcPts val="703"/>
              </a:spcBef>
              <a:spcAft>
                <a:spcPts val="0"/>
              </a:spcAft>
              <a:buClr>
                <a:srgbClr val="60606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i="1" dirty="0" smtClean="0">
              <a:latin typeface="Georgia" charset="0"/>
              <a:ea typeface="Georgia" charset="0"/>
              <a:cs typeface="Georgia" charset="0"/>
              <a:sym typeface="Georgia" charset="0"/>
            </a:endParaRPr>
          </a:p>
          <a:p>
            <a:pPr marL="500045" lvl="1" indent="-187517" fontAlgn="auto">
              <a:spcBef>
                <a:spcPts val="703"/>
              </a:spcBef>
              <a:spcAft>
                <a:spcPts val="0"/>
              </a:spcAft>
              <a:buClr>
                <a:srgbClr val="606060"/>
              </a:buClr>
              <a:buSzPct val="100000"/>
              <a:buFont typeface="Helvetica Neue" charset="0"/>
              <a:buChar char="•"/>
              <a:defRPr/>
            </a:pPr>
            <a:endParaRPr lang="en-US" sz="1828" i="1" dirty="0">
              <a:latin typeface="Georgia" charset="0"/>
              <a:ea typeface="Georgia" charset="0"/>
              <a:cs typeface="Georgia" charset="0"/>
              <a:sym typeface="Georgia" charset="0"/>
            </a:endParaRPr>
          </a:p>
          <a:p>
            <a:pPr marL="274306" indent="-274306" fontAlgn="auto">
              <a:spcBef>
                <a:spcPts val="600"/>
              </a:spcBef>
              <a:spcAft>
                <a:spcPts val="0"/>
              </a:spcAft>
              <a:buFont typeface="Wingdings"/>
              <a:buChar char=""/>
              <a:defRPr/>
            </a:pPr>
            <a:endParaRPr lang="en-US" sz="2250" b="1" dirty="0">
              <a:ea typeface="ヒラギノ角ゴ ProN W6" charset="0"/>
              <a:cs typeface="ヒラギノ角ゴ ProN W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647" y="274588"/>
            <a:ext cx="7467451" cy="57261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Common Categories</a:t>
            </a:r>
            <a:endParaRPr lang="en-US" dirty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07156" y="982265"/>
            <a:ext cx="8858250" cy="5786438"/>
          </a:xfrm>
        </p:spPr>
        <p:txBody>
          <a:bodyPr/>
          <a:lstStyle/>
          <a:p>
            <a:pPr marL="500045" lvl="1">
              <a:spcBef>
                <a:spcPts val="600"/>
              </a:spcBef>
            </a:pPr>
            <a:endParaRPr lang="en-US" altLang="en-US" sz="2300" i="1" dirty="0" smtClean="0">
              <a:solidFill>
                <a:srgbClr val="464B93"/>
              </a:solidFill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  <a:p>
            <a:pPr marL="500045" lvl="1">
              <a:spcBef>
                <a:spcPts val="600"/>
              </a:spcBef>
            </a:pPr>
            <a:r>
              <a:rPr lang="en-US" altLang="en-US" sz="2300" i="1" dirty="0" smtClean="0">
                <a:solidFill>
                  <a:srgbClr val="464B93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O(1)</a:t>
            </a:r>
            <a:r>
              <a:rPr lang="en-US" altLang="en-US" sz="2300" dirty="0" smtClean="0"/>
              <a:t>: constant - instructions in the program are executed a fixed number of times, independent of the size of the input</a:t>
            </a:r>
          </a:p>
          <a:p>
            <a:pPr marL="500045" lvl="1">
              <a:spcBef>
                <a:spcPts val="600"/>
              </a:spcBef>
            </a:pPr>
            <a:r>
              <a:rPr lang="en-US" altLang="en-US" sz="2300" i="1" dirty="0" smtClean="0">
                <a:solidFill>
                  <a:srgbClr val="464B93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O( log N</a:t>
            </a:r>
            <a:r>
              <a:rPr lang="en-US" altLang="en-US" sz="2300" i="1" dirty="0">
                <a:solidFill>
                  <a:srgbClr val="464B93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)</a:t>
            </a:r>
            <a:r>
              <a:rPr lang="en-US" altLang="en-US" sz="2300" dirty="0" smtClean="0"/>
              <a:t>: logarithmic - some divide &amp; conquer algorithms with trivial splitting and combining operations</a:t>
            </a:r>
          </a:p>
          <a:p>
            <a:pPr marL="500045" lvl="1">
              <a:spcBef>
                <a:spcPts val="600"/>
              </a:spcBef>
            </a:pPr>
            <a:r>
              <a:rPr lang="en-US" altLang="en-US" sz="2300" i="1" dirty="0">
                <a:solidFill>
                  <a:srgbClr val="464B93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O</a:t>
            </a:r>
            <a:r>
              <a:rPr lang="en-US" altLang="en-US" sz="2300" i="1" dirty="0" smtClean="0">
                <a:solidFill>
                  <a:srgbClr val="464B93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(N) </a:t>
            </a:r>
            <a:r>
              <a:rPr lang="en-US" altLang="en-US" sz="2300" dirty="0" smtClean="0"/>
              <a:t>: linear - every element of the input has to be processed, usually in a straight forward way</a:t>
            </a:r>
          </a:p>
          <a:p>
            <a:pPr marL="500045" lvl="1">
              <a:spcBef>
                <a:spcPts val="600"/>
              </a:spcBef>
            </a:pPr>
            <a:r>
              <a:rPr lang="en-US" altLang="en-US" sz="2300" i="1" dirty="0" smtClean="0">
                <a:solidFill>
                  <a:srgbClr val="464B93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O(N * log N)</a:t>
            </a:r>
            <a:r>
              <a:rPr lang="en-US" altLang="en-US" sz="2300" dirty="0" smtClean="0"/>
              <a:t>: Divide &amp;Conquer algorithms where splitting or combining operation is proportional to the input</a:t>
            </a:r>
          </a:p>
          <a:p>
            <a:pPr marL="500045" lvl="1">
              <a:spcBef>
                <a:spcPts val="600"/>
              </a:spcBef>
            </a:pPr>
            <a:r>
              <a:rPr lang="en-US" altLang="en-US" sz="2300" i="1" dirty="0" smtClean="0">
                <a:solidFill>
                  <a:srgbClr val="464B93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O(N</a:t>
            </a:r>
            <a:r>
              <a:rPr lang="en-US" altLang="en-US" sz="2300" i="1" baseline="32000" dirty="0" smtClean="0">
                <a:solidFill>
                  <a:srgbClr val="464B93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2</a:t>
            </a:r>
            <a:r>
              <a:rPr lang="en-US" altLang="en-US" sz="2300" i="1" dirty="0" smtClean="0">
                <a:solidFill>
                  <a:srgbClr val="464B93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)</a:t>
            </a:r>
            <a:r>
              <a:rPr lang="en-US" altLang="en-US" sz="2300" dirty="0" smtClean="0"/>
              <a:t>:  quadratic. Algorithms which have to compare each input value with every other input value. Problematic for large input</a:t>
            </a:r>
          </a:p>
          <a:p>
            <a:pPr marL="500045" lvl="1">
              <a:spcBef>
                <a:spcPts val="600"/>
              </a:spcBef>
            </a:pPr>
            <a:r>
              <a:rPr lang="en-US" altLang="en-US" sz="2300" i="1" dirty="0">
                <a:solidFill>
                  <a:srgbClr val="464B93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O</a:t>
            </a:r>
            <a:r>
              <a:rPr lang="en-US" altLang="en-US" sz="2300" i="1" dirty="0" smtClean="0">
                <a:solidFill>
                  <a:srgbClr val="464B93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(N</a:t>
            </a:r>
            <a:r>
              <a:rPr lang="en-US" altLang="en-US" sz="2300" i="1" baseline="32000" dirty="0" smtClean="0">
                <a:solidFill>
                  <a:srgbClr val="464B93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3</a:t>
            </a:r>
            <a:r>
              <a:rPr lang="en-US" altLang="en-US" sz="2300" i="1" dirty="0">
                <a:solidFill>
                  <a:srgbClr val="464B93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)</a:t>
            </a:r>
            <a:r>
              <a:rPr lang="en-US" altLang="en-US" sz="2300" i="1" baseline="32000" dirty="0" smtClean="0">
                <a:solidFill>
                  <a:srgbClr val="464B93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 </a:t>
            </a:r>
            <a:r>
              <a:rPr lang="en-US" altLang="en-US" sz="2300" dirty="0" smtClean="0">
                <a:solidFill>
                  <a:srgbClr val="464B93"/>
                </a:solidFill>
              </a:rPr>
              <a:t>:</a:t>
            </a:r>
            <a:r>
              <a:rPr lang="en-US" altLang="en-US" sz="2300" dirty="0" smtClean="0"/>
              <a:t> cubic, only feasible for very small problem sizes</a:t>
            </a:r>
          </a:p>
          <a:p>
            <a:pPr marL="500045" lvl="1">
              <a:spcBef>
                <a:spcPts val="600"/>
              </a:spcBef>
            </a:pPr>
            <a:r>
              <a:rPr lang="en-US" altLang="en-US" sz="2300" i="1" dirty="0">
                <a:solidFill>
                  <a:srgbClr val="464B93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O</a:t>
            </a:r>
            <a:r>
              <a:rPr lang="en-US" altLang="en-US" sz="2300" i="1" dirty="0" smtClean="0">
                <a:solidFill>
                  <a:srgbClr val="464B93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( 2</a:t>
            </a:r>
            <a:r>
              <a:rPr lang="en-US" altLang="en-US" sz="2300" i="1" baseline="32000" dirty="0" smtClean="0">
                <a:solidFill>
                  <a:srgbClr val="464B93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N</a:t>
            </a:r>
            <a:r>
              <a:rPr lang="en-US" altLang="en-US" sz="2300" i="1" dirty="0">
                <a:solidFill>
                  <a:srgbClr val="464B93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)</a:t>
            </a:r>
            <a:r>
              <a:rPr lang="en-US" altLang="en-US" sz="2300" dirty="0" smtClean="0">
                <a:solidFill>
                  <a:srgbClr val="464B93"/>
                </a:solidFill>
              </a:rPr>
              <a:t>:</a:t>
            </a:r>
            <a:r>
              <a:rPr lang="en-US" altLang="en-US" sz="2300" dirty="0" smtClean="0"/>
              <a:t> exponential, of almost no practical use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uild="p" bldLvl="5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AU" dirty="0" smtClean="0"/>
              <a:t>Complexity Matters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647" y="1600647"/>
          <a:ext cx="7456290" cy="446149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91258"/>
                <a:gridCol w="1491258"/>
                <a:gridCol w="1491258"/>
                <a:gridCol w="1817961"/>
                <a:gridCol w="1164555"/>
              </a:tblGrid>
              <a:tr h="637357">
                <a:tc>
                  <a:txBody>
                    <a:bodyPr/>
                    <a:lstStyle/>
                    <a:p>
                      <a:r>
                        <a:rPr lang="en-AU" sz="2300" dirty="0" smtClean="0"/>
                        <a:t>n</a:t>
                      </a:r>
                      <a:endParaRPr lang="en-AU" sz="2300" dirty="0"/>
                    </a:p>
                  </a:txBody>
                  <a:tcPr marL="64297" marR="64297" marT="32150" marB="32150"/>
                </a:tc>
                <a:tc>
                  <a:txBody>
                    <a:bodyPr/>
                    <a:lstStyle/>
                    <a:p>
                      <a:r>
                        <a:rPr lang="en-AU" sz="2300" dirty="0" smtClean="0"/>
                        <a:t>log n</a:t>
                      </a:r>
                      <a:endParaRPr lang="en-AU" sz="2300" dirty="0"/>
                    </a:p>
                  </a:txBody>
                  <a:tcPr marL="64297" marR="64297" marT="32150" marB="32150"/>
                </a:tc>
                <a:tc>
                  <a:txBody>
                    <a:bodyPr/>
                    <a:lstStyle/>
                    <a:p>
                      <a:r>
                        <a:rPr lang="en-AU" sz="2300" dirty="0" err="1" smtClean="0"/>
                        <a:t>nlogn</a:t>
                      </a:r>
                      <a:endParaRPr lang="en-AU" sz="2300" dirty="0"/>
                    </a:p>
                  </a:txBody>
                  <a:tcPr marL="64297" marR="64297" marT="32150" marB="32150"/>
                </a:tc>
                <a:tc>
                  <a:txBody>
                    <a:bodyPr/>
                    <a:lstStyle/>
                    <a:p>
                      <a:r>
                        <a:rPr lang="en-AU" sz="2300" dirty="0" smtClean="0"/>
                        <a:t>n^2</a:t>
                      </a:r>
                      <a:endParaRPr lang="en-AU" sz="2300" dirty="0"/>
                    </a:p>
                  </a:txBody>
                  <a:tcPr marL="64297" marR="64297" marT="32150" marB="32150"/>
                </a:tc>
                <a:tc>
                  <a:txBody>
                    <a:bodyPr/>
                    <a:lstStyle/>
                    <a:p>
                      <a:r>
                        <a:rPr lang="en-AU" sz="2300" dirty="0" smtClean="0"/>
                        <a:t>2^n</a:t>
                      </a:r>
                      <a:endParaRPr lang="en-AU" sz="2300" dirty="0"/>
                    </a:p>
                  </a:txBody>
                  <a:tcPr marL="64297" marR="64297" marT="32150" marB="32150"/>
                </a:tc>
              </a:tr>
              <a:tr h="637357">
                <a:tc>
                  <a:txBody>
                    <a:bodyPr/>
                    <a:lstStyle/>
                    <a:p>
                      <a:r>
                        <a:rPr lang="en-AU" sz="1700" dirty="0" smtClean="0"/>
                        <a:t>10</a:t>
                      </a:r>
                      <a:endParaRPr lang="en-AU" sz="1700" dirty="0"/>
                    </a:p>
                  </a:txBody>
                  <a:tcPr marL="64297" marR="64297" marT="32150" marB="32150"/>
                </a:tc>
                <a:tc>
                  <a:txBody>
                    <a:bodyPr/>
                    <a:lstStyle/>
                    <a:p>
                      <a:r>
                        <a:rPr lang="en-AU" sz="1700" dirty="0" smtClean="0"/>
                        <a:t>4</a:t>
                      </a:r>
                      <a:endParaRPr lang="en-AU" sz="1700" dirty="0"/>
                    </a:p>
                  </a:txBody>
                  <a:tcPr marL="64297" marR="64297" marT="32150" marB="32150"/>
                </a:tc>
                <a:tc>
                  <a:txBody>
                    <a:bodyPr/>
                    <a:lstStyle/>
                    <a:p>
                      <a:r>
                        <a:rPr lang="en-AU" sz="1700" dirty="0" smtClean="0"/>
                        <a:t>40</a:t>
                      </a:r>
                      <a:endParaRPr lang="en-AU" sz="1700" dirty="0"/>
                    </a:p>
                  </a:txBody>
                  <a:tcPr marL="64297" marR="64297" marT="32150" marB="32150"/>
                </a:tc>
                <a:tc>
                  <a:txBody>
                    <a:bodyPr/>
                    <a:lstStyle/>
                    <a:p>
                      <a:r>
                        <a:rPr lang="en-AU" sz="1700" dirty="0" smtClean="0"/>
                        <a:t>100</a:t>
                      </a:r>
                      <a:endParaRPr lang="en-AU" sz="1700" dirty="0"/>
                    </a:p>
                  </a:txBody>
                  <a:tcPr marL="64297" marR="64297" marT="32150" marB="32150"/>
                </a:tc>
                <a:tc>
                  <a:txBody>
                    <a:bodyPr/>
                    <a:lstStyle/>
                    <a:p>
                      <a:r>
                        <a:rPr lang="en-AU" sz="1700" dirty="0" smtClean="0"/>
                        <a:t>1024</a:t>
                      </a:r>
                      <a:endParaRPr lang="en-AU" sz="1700" dirty="0"/>
                    </a:p>
                  </a:txBody>
                  <a:tcPr marL="64297" marR="64297" marT="32150" marB="32150"/>
                </a:tc>
              </a:tr>
              <a:tr h="637357">
                <a:tc>
                  <a:txBody>
                    <a:bodyPr/>
                    <a:lstStyle/>
                    <a:p>
                      <a:r>
                        <a:rPr lang="en-AU" sz="1700" dirty="0" smtClean="0"/>
                        <a:t>100</a:t>
                      </a:r>
                      <a:endParaRPr lang="en-AU" sz="1700" dirty="0"/>
                    </a:p>
                  </a:txBody>
                  <a:tcPr marL="64297" marR="64297" marT="32150" marB="32150"/>
                </a:tc>
                <a:tc>
                  <a:txBody>
                    <a:bodyPr/>
                    <a:lstStyle/>
                    <a:p>
                      <a:r>
                        <a:rPr lang="en-AU" sz="1700" dirty="0" smtClean="0"/>
                        <a:t>7</a:t>
                      </a:r>
                      <a:endParaRPr lang="en-AU" sz="1700" dirty="0"/>
                    </a:p>
                  </a:txBody>
                  <a:tcPr marL="64297" marR="64297" marT="32150" marB="32150"/>
                </a:tc>
                <a:tc>
                  <a:txBody>
                    <a:bodyPr/>
                    <a:lstStyle/>
                    <a:p>
                      <a:r>
                        <a:rPr lang="en-AU" sz="1700" dirty="0" smtClean="0"/>
                        <a:t>700</a:t>
                      </a:r>
                      <a:endParaRPr lang="en-AU" sz="1700" dirty="0"/>
                    </a:p>
                  </a:txBody>
                  <a:tcPr marL="64297" marR="64297" marT="32150" marB="32150"/>
                </a:tc>
                <a:tc>
                  <a:txBody>
                    <a:bodyPr/>
                    <a:lstStyle/>
                    <a:p>
                      <a:r>
                        <a:rPr lang="en-AU" sz="1700" dirty="0" smtClean="0"/>
                        <a:t>10000</a:t>
                      </a:r>
                      <a:endParaRPr lang="en-AU" sz="1700" dirty="0"/>
                    </a:p>
                  </a:txBody>
                  <a:tcPr marL="64297" marR="64297" marT="32150" marB="32150"/>
                </a:tc>
                <a:tc>
                  <a:txBody>
                    <a:bodyPr/>
                    <a:lstStyle/>
                    <a:p>
                      <a:r>
                        <a:rPr lang="en-AU" sz="1700" dirty="0" smtClean="0"/>
                        <a:t>1.3E+30</a:t>
                      </a:r>
                      <a:endParaRPr lang="en-AU" sz="1700" dirty="0"/>
                    </a:p>
                  </a:txBody>
                  <a:tcPr marL="64297" marR="64297" marT="32150" marB="32150"/>
                </a:tc>
              </a:tr>
              <a:tr h="637357">
                <a:tc>
                  <a:txBody>
                    <a:bodyPr/>
                    <a:lstStyle/>
                    <a:p>
                      <a:r>
                        <a:rPr lang="en-AU" sz="1700" dirty="0" smtClean="0"/>
                        <a:t>1000</a:t>
                      </a:r>
                      <a:endParaRPr lang="en-AU" sz="1700" dirty="0"/>
                    </a:p>
                  </a:txBody>
                  <a:tcPr marL="64297" marR="64297" marT="32150" marB="32150"/>
                </a:tc>
                <a:tc>
                  <a:txBody>
                    <a:bodyPr/>
                    <a:lstStyle/>
                    <a:p>
                      <a:r>
                        <a:rPr lang="en-AU" sz="1700" dirty="0" smtClean="0"/>
                        <a:t>10</a:t>
                      </a:r>
                      <a:endParaRPr lang="en-AU" sz="1700" dirty="0"/>
                    </a:p>
                  </a:txBody>
                  <a:tcPr marL="64297" marR="64297" marT="32150" marB="32150"/>
                </a:tc>
                <a:tc>
                  <a:txBody>
                    <a:bodyPr/>
                    <a:lstStyle/>
                    <a:p>
                      <a:r>
                        <a:rPr lang="en-AU" sz="1700" dirty="0" smtClean="0"/>
                        <a:t>10000</a:t>
                      </a:r>
                      <a:endParaRPr lang="en-AU" sz="1700" dirty="0"/>
                    </a:p>
                  </a:txBody>
                  <a:tcPr marL="64297" marR="64297" marT="32150" marB="32150"/>
                </a:tc>
                <a:tc>
                  <a:txBody>
                    <a:bodyPr/>
                    <a:lstStyle/>
                    <a:p>
                      <a:r>
                        <a:rPr lang="en-AU" sz="1700" dirty="0" smtClean="0"/>
                        <a:t>1000000</a:t>
                      </a:r>
                      <a:endParaRPr lang="en-AU" sz="1700" dirty="0"/>
                    </a:p>
                  </a:txBody>
                  <a:tcPr marL="64297" marR="64297" marT="32150" marB="32150"/>
                </a:tc>
                <a:tc>
                  <a:txBody>
                    <a:bodyPr/>
                    <a:lstStyle/>
                    <a:p>
                      <a:r>
                        <a:rPr lang="en-AU" sz="1700" dirty="0" smtClean="0"/>
                        <a:t>REALLY BIG</a:t>
                      </a:r>
                      <a:endParaRPr lang="en-AU" sz="1700" dirty="0"/>
                    </a:p>
                  </a:txBody>
                  <a:tcPr marL="64297" marR="64297" marT="32150" marB="32150"/>
                </a:tc>
              </a:tr>
              <a:tr h="637357">
                <a:tc>
                  <a:txBody>
                    <a:bodyPr/>
                    <a:lstStyle/>
                    <a:p>
                      <a:r>
                        <a:rPr lang="en-AU" sz="1700" dirty="0" smtClean="0"/>
                        <a:t>10000</a:t>
                      </a:r>
                      <a:endParaRPr lang="en-AU" sz="1700" dirty="0"/>
                    </a:p>
                  </a:txBody>
                  <a:tcPr marL="64297" marR="64297" marT="32150" marB="32150"/>
                </a:tc>
                <a:tc>
                  <a:txBody>
                    <a:bodyPr/>
                    <a:lstStyle/>
                    <a:p>
                      <a:r>
                        <a:rPr lang="en-AU" sz="1700" dirty="0" smtClean="0"/>
                        <a:t>14</a:t>
                      </a:r>
                      <a:endParaRPr lang="en-AU" sz="1700" dirty="0"/>
                    </a:p>
                  </a:txBody>
                  <a:tcPr marL="64297" marR="64297" marT="32150" marB="32150"/>
                </a:tc>
                <a:tc>
                  <a:txBody>
                    <a:bodyPr/>
                    <a:lstStyle/>
                    <a:p>
                      <a:r>
                        <a:rPr lang="en-AU" sz="1700" dirty="0" smtClean="0"/>
                        <a:t>140000</a:t>
                      </a:r>
                      <a:endParaRPr lang="en-AU" sz="1700" dirty="0"/>
                    </a:p>
                  </a:txBody>
                  <a:tcPr marL="64297" marR="64297" marT="32150" marB="32150"/>
                </a:tc>
                <a:tc>
                  <a:txBody>
                    <a:bodyPr/>
                    <a:lstStyle/>
                    <a:p>
                      <a:r>
                        <a:rPr lang="en-AU" sz="1700" dirty="0" smtClean="0"/>
                        <a:t>100000000</a:t>
                      </a:r>
                      <a:endParaRPr lang="en-AU" sz="1700" dirty="0"/>
                    </a:p>
                  </a:txBody>
                  <a:tcPr marL="64297" marR="64297" marT="32150" marB="32150"/>
                </a:tc>
                <a:tc>
                  <a:txBody>
                    <a:bodyPr/>
                    <a:lstStyle/>
                    <a:p>
                      <a:endParaRPr lang="en-AU" sz="1700" dirty="0"/>
                    </a:p>
                  </a:txBody>
                  <a:tcPr marL="64297" marR="64297" marT="32150" marB="32150"/>
                </a:tc>
              </a:tr>
              <a:tr h="637357">
                <a:tc>
                  <a:txBody>
                    <a:bodyPr/>
                    <a:lstStyle/>
                    <a:p>
                      <a:r>
                        <a:rPr lang="en-AU" sz="1700" dirty="0" smtClean="0"/>
                        <a:t>100000</a:t>
                      </a:r>
                      <a:endParaRPr lang="en-AU" sz="1700" dirty="0"/>
                    </a:p>
                  </a:txBody>
                  <a:tcPr marL="64297" marR="64297" marT="32150" marB="32150"/>
                </a:tc>
                <a:tc>
                  <a:txBody>
                    <a:bodyPr/>
                    <a:lstStyle/>
                    <a:p>
                      <a:r>
                        <a:rPr lang="en-AU" sz="1700" dirty="0" smtClean="0"/>
                        <a:t>17</a:t>
                      </a:r>
                      <a:endParaRPr lang="en-AU" sz="1700" dirty="0"/>
                    </a:p>
                  </a:txBody>
                  <a:tcPr marL="64297" marR="64297" marT="32150" marB="32150"/>
                </a:tc>
                <a:tc>
                  <a:txBody>
                    <a:bodyPr/>
                    <a:lstStyle/>
                    <a:p>
                      <a:r>
                        <a:rPr lang="en-AU" sz="1700" dirty="0" smtClean="0"/>
                        <a:t>1700000</a:t>
                      </a:r>
                      <a:endParaRPr lang="en-AU" sz="1700" dirty="0"/>
                    </a:p>
                  </a:txBody>
                  <a:tcPr marL="64297" marR="64297" marT="32150" marB="32150"/>
                </a:tc>
                <a:tc>
                  <a:txBody>
                    <a:bodyPr/>
                    <a:lstStyle/>
                    <a:p>
                      <a:r>
                        <a:rPr lang="en-AU" sz="1700" dirty="0" smtClean="0"/>
                        <a:t>10000000000</a:t>
                      </a:r>
                      <a:endParaRPr lang="en-AU" sz="1700" dirty="0"/>
                    </a:p>
                  </a:txBody>
                  <a:tcPr marL="64297" marR="64297" marT="32150" marB="32150"/>
                </a:tc>
                <a:tc>
                  <a:txBody>
                    <a:bodyPr/>
                    <a:lstStyle/>
                    <a:p>
                      <a:endParaRPr lang="en-AU" sz="1700" dirty="0"/>
                    </a:p>
                  </a:txBody>
                  <a:tcPr marL="64297" marR="64297" marT="32150" marB="32150"/>
                </a:tc>
              </a:tr>
              <a:tr h="637357">
                <a:tc>
                  <a:txBody>
                    <a:bodyPr/>
                    <a:lstStyle/>
                    <a:p>
                      <a:r>
                        <a:rPr lang="en-AU" sz="1700" dirty="0" smtClean="0"/>
                        <a:t>1000000</a:t>
                      </a:r>
                      <a:endParaRPr lang="en-AU" sz="1700" dirty="0"/>
                    </a:p>
                  </a:txBody>
                  <a:tcPr marL="64297" marR="64297" marT="32150" marB="32150"/>
                </a:tc>
                <a:tc>
                  <a:txBody>
                    <a:bodyPr/>
                    <a:lstStyle/>
                    <a:p>
                      <a:r>
                        <a:rPr lang="en-AU" sz="1700" dirty="0" smtClean="0"/>
                        <a:t>20</a:t>
                      </a:r>
                      <a:endParaRPr lang="en-AU" sz="1700" dirty="0"/>
                    </a:p>
                  </a:txBody>
                  <a:tcPr marL="64297" marR="64297" marT="32150" marB="32150"/>
                </a:tc>
                <a:tc>
                  <a:txBody>
                    <a:bodyPr/>
                    <a:lstStyle/>
                    <a:p>
                      <a:r>
                        <a:rPr lang="en-AU" sz="1700" dirty="0" smtClean="0"/>
                        <a:t>20000000</a:t>
                      </a:r>
                      <a:endParaRPr lang="en-AU" sz="1700" dirty="0"/>
                    </a:p>
                  </a:txBody>
                  <a:tcPr marL="64297" marR="64297" marT="32150" marB="32150"/>
                </a:tc>
                <a:tc>
                  <a:txBody>
                    <a:bodyPr/>
                    <a:lstStyle/>
                    <a:p>
                      <a:r>
                        <a:rPr lang="en-AU" sz="1700" dirty="0" smtClean="0"/>
                        <a:t>1000000000000</a:t>
                      </a:r>
                      <a:endParaRPr lang="en-AU" sz="1700" dirty="0"/>
                    </a:p>
                  </a:txBody>
                  <a:tcPr marL="64297" marR="64297" marT="32150" marB="32150"/>
                </a:tc>
                <a:tc>
                  <a:txBody>
                    <a:bodyPr/>
                    <a:lstStyle/>
                    <a:p>
                      <a:endParaRPr lang="en-AU" sz="1700" dirty="0"/>
                    </a:p>
                  </a:txBody>
                  <a:tcPr marL="64297" marR="64297" marT="32150" marB="32150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Exercise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428" y="1412776"/>
            <a:ext cx="7887146" cy="4764336"/>
          </a:xfrm>
        </p:spPr>
        <p:txBody>
          <a:bodyPr/>
          <a:lstStyle/>
          <a:p>
            <a:pPr marL="222250" indent="0">
              <a:buNone/>
            </a:pPr>
            <a:r>
              <a:rPr lang="en-AU" sz="2700" dirty="0" smtClean="0"/>
              <a:t>What would be the time complexity of inserting an element at the beginning of </a:t>
            </a:r>
          </a:p>
          <a:p>
            <a:pPr lvl="1"/>
            <a:r>
              <a:rPr lang="en-AU" sz="2700" dirty="0"/>
              <a:t>a</a:t>
            </a:r>
            <a:r>
              <a:rPr lang="en-AU" sz="2700" dirty="0" smtClean="0"/>
              <a:t> linked list</a:t>
            </a:r>
          </a:p>
          <a:p>
            <a:pPr lvl="1"/>
            <a:r>
              <a:rPr lang="en-AU" sz="2700" dirty="0"/>
              <a:t>a</a:t>
            </a:r>
            <a:r>
              <a:rPr lang="en-AU" sz="2700" dirty="0" smtClean="0"/>
              <a:t>n array</a:t>
            </a:r>
          </a:p>
          <a:p>
            <a:pPr marL="222250" indent="0">
              <a:buNone/>
            </a:pPr>
            <a:r>
              <a:rPr lang="en-AU" sz="2700" dirty="0"/>
              <a:t>What would </a:t>
            </a:r>
            <a:r>
              <a:rPr lang="en-AU" sz="2700" dirty="0" smtClean="0"/>
              <a:t>be the time </a:t>
            </a:r>
            <a:r>
              <a:rPr lang="en-AU" sz="2700" dirty="0"/>
              <a:t>complexity of inserting an element at the </a:t>
            </a:r>
            <a:r>
              <a:rPr lang="en-AU" sz="2700" dirty="0" smtClean="0"/>
              <a:t>end </a:t>
            </a:r>
            <a:r>
              <a:rPr lang="en-AU" sz="2700" dirty="0"/>
              <a:t>of </a:t>
            </a:r>
          </a:p>
          <a:p>
            <a:pPr lvl="1"/>
            <a:r>
              <a:rPr lang="en-AU" sz="2700" dirty="0"/>
              <a:t>a linked list</a:t>
            </a:r>
          </a:p>
          <a:p>
            <a:pPr lvl="1"/>
            <a:r>
              <a:rPr lang="en-AU" sz="2700" dirty="0"/>
              <a:t>an </a:t>
            </a:r>
            <a:r>
              <a:rPr lang="en-AU" sz="2700" dirty="0" smtClean="0"/>
              <a:t>array</a:t>
            </a:r>
            <a:endParaRPr lang="en-AU" sz="2700" dirty="0"/>
          </a:p>
        </p:txBody>
      </p:sp>
    </p:spTree>
    <p:extLst>
      <p:ext uri="{BB962C8B-B14F-4D97-AF65-F5344CB8AC3E}">
        <p14:creationId xmlns:p14="http://schemas.microsoft.com/office/powerpoint/2010/main" val="2043553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302" y="116632"/>
            <a:ext cx="7887146" cy="792088"/>
          </a:xfrm>
        </p:spPr>
        <p:txBody>
          <a:bodyPr/>
          <a:lstStyle/>
          <a:p>
            <a:pPr>
              <a:defRPr/>
            </a:pPr>
            <a:r>
              <a:rPr lang="en-AU" sz="5200" dirty="0" smtClean="0"/>
              <a:t>Analysis of software</a:t>
            </a:r>
            <a:endParaRPr lang="en-AU" sz="5200" dirty="0"/>
          </a:p>
        </p:txBody>
      </p:sp>
      <p:sp>
        <p:nvSpPr>
          <p:cNvPr id="4" name="Rectangle 1"/>
          <p:cNvSpPr>
            <a:spLocks noGrp="1"/>
          </p:cNvSpPr>
          <p:nvPr>
            <p:ph sz="quarter" idx="1"/>
          </p:nvPr>
        </p:nvSpPr>
        <p:spPr>
          <a:xfrm>
            <a:off x="171762" y="1052736"/>
            <a:ext cx="8792725" cy="5699798"/>
          </a:xfrm>
          <a:extLst>
            <a:ext uri="{909E8E84-426E-40DD-AFC4-6F175D3DCCD1}">
              <a14:hiddenFill xmlns:a14="http://schemas.microsoft.com/office/drawing/2010/main">
                <a:solidFill>
                  <a:srgbClr val="BFBFB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4294" tIns="32147" rIns="64294" bIns="32147" anchor="ctr">
            <a:spAutoFit/>
          </a:bodyPr>
          <a:lstStyle/>
          <a:p>
            <a:pPr marL="222250" indent="0" eaLnBrk="1" hangingPunct="1">
              <a:buNone/>
              <a:defRPr/>
            </a:pPr>
            <a:r>
              <a:rPr lang="en-US" altLang="en-US" dirty="0">
                <a:sym typeface="Helvetica Neue Light" charset="0"/>
              </a:rPr>
              <a:t>What makes </a:t>
            </a:r>
            <a:r>
              <a:rPr lang="en-US" altLang="en-US" dirty="0" smtClean="0">
                <a:sym typeface="Helvetica Neue Light" charset="0"/>
              </a:rPr>
              <a:t>“good” software?</a:t>
            </a:r>
            <a:endParaRPr lang="en-US" altLang="en-US" dirty="0">
              <a:sym typeface="Helvetica Neue Light" charset="0"/>
            </a:endParaRPr>
          </a:p>
          <a:p>
            <a:pPr marL="860777" lvl="3">
              <a:spcBef>
                <a:spcPts val="598"/>
              </a:spcBef>
              <a:buSzPct val="70000"/>
              <a:defRPr/>
            </a:pPr>
            <a:r>
              <a:rPr lang="en-US" altLang="en-US" sz="2250" b="1" dirty="0" smtClean="0">
                <a:solidFill>
                  <a:schemeClr val="accent6">
                    <a:lumMod val="75000"/>
                  </a:schemeClr>
                </a:solidFill>
                <a:sym typeface="Helvetica Neue Light" charset="0"/>
              </a:rPr>
              <a:t>Correct:</a:t>
            </a:r>
            <a:r>
              <a:rPr lang="en-US" altLang="en-US" sz="2250" dirty="0" smtClean="0">
                <a:sym typeface="Helvetica Neue Light" charset="0"/>
              </a:rPr>
              <a:t>  returns </a:t>
            </a:r>
            <a:r>
              <a:rPr lang="en-US" altLang="en-US" sz="2250" dirty="0">
                <a:sym typeface="Helvetica Neue Light" charset="0"/>
              </a:rPr>
              <a:t>expected result for all valid inputs </a:t>
            </a:r>
            <a:endParaRPr lang="en-US" altLang="en-US" sz="2250" dirty="0" smtClean="0">
              <a:sym typeface="Helvetica Neue Light" charset="0"/>
            </a:endParaRPr>
          </a:p>
          <a:p>
            <a:pPr marL="459139" lvl="3" indent="0">
              <a:spcBef>
                <a:spcPts val="598"/>
              </a:spcBef>
              <a:buSzPct val="70000"/>
              <a:buNone/>
              <a:defRPr/>
            </a:pPr>
            <a:r>
              <a:rPr lang="en-US" altLang="en-US" sz="2250" dirty="0">
                <a:sym typeface="Helvetica Neue Light" charset="0"/>
              </a:rPr>
              <a:t> </a:t>
            </a:r>
            <a:r>
              <a:rPr lang="en-US" altLang="en-US" sz="2250" dirty="0" smtClean="0">
                <a:sym typeface="Helvetica Neue Light" charset="0"/>
              </a:rPr>
              <a:t>                    guaranteed through formal specification</a:t>
            </a:r>
            <a:endParaRPr lang="en-US" altLang="en-US" sz="2250" dirty="0">
              <a:sym typeface="Helvetica Neue Light" charset="0"/>
            </a:endParaRPr>
          </a:p>
          <a:p>
            <a:pPr marL="860777" lvl="3">
              <a:spcBef>
                <a:spcPts val="598"/>
              </a:spcBef>
              <a:buSzPct val="70000"/>
              <a:defRPr/>
            </a:pPr>
            <a:r>
              <a:rPr lang="en-US" altLang="en-US" sz="2250" b="1" dirty="0" smtClean="0">
                <a:solidFill>
                  <a:schemeClr val="accent6">
                    <a:lumMod val="75000"/>
                  </a:schemeClr>
                </a:solidFill>
                <a:sym typeface="Helvetica Neue Light" charset="0"/>
              </a:rPr>
              <a:t>Reliable:</a:t>
            </a:r>
            <a:r>
              <a:rPr lang="en-US" altLang="en-US" sz="2250" dirty="0" smtClean="0">
                <a:sym typeface="Helvetica Neue Light" charset="0"/>
              </a:rPr>
              <a:t> behaves </a:t>
            </a:r>
            <a:r>
              <a:rPr lang="en-US" altLang="en-US" sz="2250" dirty="0">
                <a:sym typeface="Helvetica Neue Light" charset="0"/>
              </a:rPr>
              <a:t>"sensibly" for non-valid </a:t>
            </a:r>
            <a:r>
              <a:rPr lang="en-US" altLang="en-US" sz="2250" dirty="0" smtClean="0">
                <a:sym typeface="Helvetica Neue Light" charset="0"/>
              </a:rPr>
              <a:t>inputs/errors and handled gracefully</a:t>
            </a:r>
          </a:p>
          <a:p>
            <a:pPr marL="459139" lvl="3" indent="0">
              <a:spcBef>
                <a:spcPts val="598"/>
              </a:spcBef>
              <a:buSzPct val="70000"/>
              <a:buNone/>
              <a:defRPr/>
            </a:pPr>
            <a:r>
              <a:rPr lang="en-US" altLang="en-US" sz="2250" dirty="0" smtClean="0">
                <a:sym typeface="Helvetica Neue Light" charset="0"/>
              </a:rPr>
              <a:t>     Correctness/Reliability ensured through robust testing</a:t>
            </a:r>
            <a:endParaRPr lang="en-US" altLang="en-US" sz="2250" dirty="0">
              <a:sym typeface="Helvetica Neue Light" charset="0"/>
            </a:endParaRPr>
          </a:p>
          <a:p>
            <a:pPr marL="860777" lvl="3">
              <a:spcBef>
                <a:spcPts val="598"/>
              </a:spcBef>
              <a:buSzPct val="70000"/>
              <a:defRPr/>
            </a:pPr>
            <a:r>
              <a:rPr lang="en-US" altLang="en-US" sz="2250" b="1" dirty="0" smtClean="0">
                <a:solidFill>
                  <a:schemeClr val="accent6">
                    <a:lumMod val="75000"/>
                  </a:schemeClr>
                </a:solidFill>
                <a:sym typeface="Helvetica Neue Light" charset="0"/>
              </a:rPr>
              <a:t>Maintainable:</a:t>
            </a:r>
            <a:r>
              <a:rPr lang="en-US" altLang="en-US" sz="2250" dirty="0" smtClean="0">
                <a:sym typeface="Helvetica Neue Light" charset="0"/>
              </a:rPr>
              <a:t> clear, well-structure code</a:t>
            </a:r>
          </a:p>
          <a:p>
            <a:pPr marL="459139" lvl="3" indent="0">
              <a:spcBef>
                <a:spcPts val="598"/>
              </a:spcBef>
              <a:buSzPct val="70000"/>
              <a:buNone/>
              <a:defRPr/>
            </a:pPr>
            <a:r>
              <a:rPr lang="en-US" altLang="en-US" sz="2250" dirty="0" smtClean="0">
                <a:sym typeface="Helvetica Neue Light" charset="0"/>
              </a:rPr>
              <a:t>     Coding style, recommended conventions</a:t>
            </a:r>
            <a:endParaRPr lang="en-US" altLang="en-US" sz="2250" dirty="0">
              <a:sym typeface="Helvetica Neue Light" charset="0"/>
            </a:endParaRPr>
          </a:p>
          <a:p>
            <a:pPr marL="860777" lvl="3">
              <a:spcBef>
                <a:spcPts val="598"/>
              </a:spcBef>
              <a:buSzPct val="70000"/>
              <a:defRPr/>
            </a:pPr>
            <a:r>
              <a:rPr lang="en-US" altLang="en-US" sz="2250" b="1" dirty="0" smtClean="0">
                <a:solidFill>
                  <a:schemeClr val="accent6">
                    <a:lumMod val="75000"/>
                  </a:schemeClr>
                </a:solidFill>
                <a:sym typeface="Helvetica Neue Light" charset="0"/>
              </a:rPr>
              <a:t>Efficient:</a:t>
            </a:r>
            <a:r>
              <a:rPr lang="en-US" altLang="en-US" sz="2250" b="1" dirty="0" smtClean="0">
                <a:sym typeface="Helvetica Neue Light" charset="0"/>
              </a:rPr>
              <a:t> </a:t>
            </a:r>
            <a:r>
              <a:rPr lang="en-US" altLang="en-US" sz="2250" dirty="0" smtClean="0">
                <a:sym typeface="Helvetica Neue Light" charset="0"/>
              </a:rPr>
              <a:t>produces results quickly (</a:t>
            </a:r>
            <a:r>
              <a:rPr lang="en-US" altLang="en-US" sz="2250" dirty="0">
                <a:sym typeface="Helvetica Neue Light" charset="0"/>
              </a:rPr>
              <a:t>even for large inputs)  </a:t>
            </a:r>
          </a:p>
          <a:p>
            <a:pPr marL="732208" lvl="2" indent="0">
              <a:spcBef>
                <a:spcPct val="0"/>
              </a:spcBef>
              <a:buSzTx/>
              <a:buNone/>
              <a:defRPr/>
            </a:pPr>
            <a:r>
              <a:rPr lang="en-US" altLang="en-US" sz="2250" dirty="0" smtClean="0">
                <a:solidFill>
                  <a:srgbClr val="C00000"/>
                </a:solidFill>
                <a:latin typeface="Helvetica Neue Light" charset="0"/>
                <a:sym typeface="Helvetica Neue Light" charset="0"/>
              </a:rPr>
              <a:t>	</a:t>
            </a:r>
            <a:r>
              <a:rPr lang="en-US" altLang="en-US" sz="2250" dirty="0" smtClean="0">
                <a:latin typeface="Helvetica Neue Light" charset="0"/>
                <a:sym typeface="Helvetica Neue Light" charset="0"/>
              </a:rPr>
              <a:t>Efficiency determined through algorithm efficiency</a:t>
            </a:r>
            <a:endParaRPr lang="en-US" altLang="en-US" dirty="0" smtClean="0">
              <a:solidFill>
                <a:srgbClr val="C00000"/>
              </a:solidFill>
            </a:endParaRPr>
          </a:p>
          <a:p>
            <a:pPr marL="222250" indent="0" eaLnBrk="1" hangingPunct="1">
              <a:buNone/>
              <a:defRPr/>
            </a:pPr>
            <a:r>
              <a:rPr lang="en-US" altLang="en-US" dirty="0" smtClean="0"/>
              <a:t>We may sometimes also be interested in </a:t>
            </a:r>
            <a:r>
              <a:rPr lang="en-US" altLang="en-US" dirty="0"/>
              <a:t>o</a:t>
            </a:r>
            <a:r>
              <a:rPr lang="en-US" altLang="en-US" dirty="0" smtClean="0"/>
              <a:t>ther measures </a:t>
            </a:r>
          </a:p>
          <a:p>
            <a:pPr marL="860777" lvl="3" eaLnBrk="1" hangingPunct="1">
              <a:spcBef>
                <a:spcPts val="598"/>
              </a:spcBef>
              <a:buSzPct val="70000"/>
              <a:defRPr/>
            </a:pPr>
            <a:r>
              <a:rPr lang="en-US" altLang="en-US" sz="2250" dirty="0"/>
              <a:t>memory/disk space, network traffic, disk IO </a:t>
            </a:r>
            <a:r>
              <a:rPr lang="en-US" altLang="en-US" sz="2250" dirty="0" err="1" smtClean="0"/>
              <a:t>etc</a:t>
            </a:r>
            <a:endParaRPr lang="en-US" altLang="en-US" sz="2250" dirty="0">
              <a:sym typeface="Helvetica Neue Light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Algorithm Efficiency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647" y="1600647"/>
            <a:ext cx="8362825" cy="4873377"/>
          </a:xfrm>
        </p:spPr>
        <p:txBody>
          <a:bodyPr/>
          <a:lstStyle/>
          <a:p>
            <a:pPr algn="just" eaLnBrk="1" hangingPunct="1"/>
            <a:r>
              <a:rPr lang="en-US" altLang="en-US" dirty="0" smtClean="0"/>
              <a:t>The algorithm is by far the most important </a:t>
            </a:r>
            <a:r>
              <a:rPr lang="en-US" altLang="en-US" b="1" dirty="0" smtClean="0"/>
              <a:t>determinant</a:t>
            </a:r>
            <a:r>
              <a:rPr lang="en-US" altLang="en-US" dirty="0" smtClean="0"/>
              <a:t> of the efficiency of a program</a:t>
            </a:r>
          </a:p>
          <a:p>
            <a:pPr lvl="0" algn="just"/>
            <a:r>
              <a:rPr lang="en-US" altLang="en-US" dirty="0" smtClean="0"/>
              <a:t>Algorithm efficiency determined through </a:t>
            </a:r>
            <a:r>
              <a:rPr lang="en-US" altLang="en-US" b="1" dirty="0" smtClean="0"/>
              <a:t>algorithm analysis, </a:t>
            </a:r>
            <a:r>
              <a:rPr lang="en-US" altLang="en-US" dirty="0" smtClean="0"/>
              <a:t>can save factors of thousands or millions in the running time</a:t>
            </a:r>
            <a:endParaRPr lang="en-AU" dirty="0"/>
          </a:p>
          <a:p>
            <a:pPr algn="just" eaLnBrk="1" hangingPunct="1"/>
            <a:r>
              <a:rPr lang="en-US" altLang="en-US" dirty="0" smtClean="0"/>
              <a:t> Small speed ups in terms of operating systems, compilers, computers and implementation details are irrelevant. They may give small speed ups but usually only by a small constant factor </a:t>
            </a:r>
          </a:p>
          <a:p>
            <a:pPr marL="500045" lvl="1"/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179512" y="44624"/>
            <a:ext cx="8784976" cy="100811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200" dirty="0" smtClean="0"/>
              <a:t>Algorithm Analysis</a:t>
            </a:r>
            <a:endParaRPr lang="en-US" sz="4200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-36512" y="764704"/>
            <a:ext cx="9180512" cy="6093296"/>
          </a:xfrm>
        </p:spPr>
        <p:txBody>
          <a:bodyPr/>
          <a:lstStyle/>
          <a:p>
            <a:pPr marL="222250" lvl="0" indent="0">
              <a:buNone/>
            </a:pPr>
            <a:r>
              <a:rPr lang="en-AU" sz="2400" dirty="0"/>
              <a:t>Branch of computer science to determine choice of the best algorithm for a particular </a:t>
            </a:r>
            <a:r>
              <a:rPr lang="en-AU" sz="2400" dirty="0" smtClean="0"/>
              <a:t>task.  </a:t>
            </a:r>
            <a:endParaRPr lang="en-AU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7030A0"/>
                </a:solidFill>
              </a:rPr>
              <a:t>Mathematical Analysis</a:t>
            </a:r>
            <a:endParaRPr lang="en-US" altLang="en-US" sz="2400" dirty="0"/>
          </a:p>
          <a:p>
            <a:pPr lvl="1">
              <a:buFontTx/>
              <a:buChar char="-"/>
            </a:pPr>
            <a:r>
              <a:rPr lang="en-US" altLang="en-US" sz="2400" dirty="0" err="1"/>
              <a:t>Analyse</a:t>
            </a:r>
            <a:r>
              <a:rPr lang="en-US" altLang="en-US" sz="2400" dirty="0"/>
              <a:t> asymptotic time complexity – the limiting </a:t>
            </a:r>
            <a:r>
              <a:rPr lang="en-US" altLang="en-US" sz="2400" dirty="0" err="1"/>
              <a:t>behaviour</a:t>
            </a:r>
            <a:r>
              <a:rPr lang="en-US" altLang="en-US" sz="2400" dirty="0"/>
              <a:t> of the execution time of an algorithm when the size of the problem goes to infinity</a:t>
            </a:r>
          </a:p>
          <a:p>
            <a:pPr lvl="1">
              <a:buFontTx/>
              <a:buChar char="-"/>
            </a:pPr>
            <a:r>
              <a:rPr lang="en-US" altLang="en-US" sz="2400" dirty="0" smtClean="0"/>
              <a:t>Usually denoted in big-O notation.</a:t>
            </a:r>
          </a:p>
          <a:p>
            <a:pPr lvl="1">
              <a:buFontTx/>
              <a:buChar char="-"/>
            </a:pPr>
            <a:r>
              <a:rPr lang="en-US" altLang="en-US" sz="2400" dirty="0" smtClean="0"/>
              <a:t>Can be done at design-stage (pseudo-code)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7030A0"/>
                </a:solidFill>
              </a:rPr>
              <a:t>Empirical Analysis </a:t>
            </a:r>
          </a:p>
          <a:p>
            <a:pPr lvl="1">
              <a:buFontTx/>
              <a:buChar char="-"/>
            </a:pPr>
            <a:r>
              <a:rPr lang="en-US" altLang="en-US" sz="2400" dirty="0" smtClean="0"/>
              <a:t>Post-implementation stage</a:t>
            </a:r>
          </a:p>
          <a:p>
            <a:pPr lvl="1">
              <a:buFontTx/>
              <a:buChar char="-"/>
            </a:pPr>
            <a:r>
              <a:rPr lang="en-US" altLang="en-US" sz="2400" dirty="0" smtClean="0"/>
              <a:t>Once it is </a:t>
            </a:r>
            <a:r>
              <a:rPr lang="en-US" altLang="en-US" sz="2400" dirty="0"/>
              <a:t>implemented and correct, evaluate which algorithm takes longer e.g., using the time command</a:t>
            </a:r>
            <a:r>
              <a:rPr lang="en-US" altLang="en-US" sz="2400" dirty="0" smtClean="0"/>
              <a:t> </a:t>
            </a:r>
            <a:endParaRPr lang="en-US" altLang="en-US" sz="2400" dirty="0"/>
          </a:p>
          <a:p>
            <a:pPr marL="534988" lvl="2" indent="0">
              <a:buNone/>
            </a:pPr>
            <a:endParaRPr lang="en-US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Timing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5607" lvl="1" indent="-457200"/>
            <a:r>
              <a:rPr lang="en-US" altLang="en-US" dirty="0"/>
              <a:t>Note we are not interested in the absolute time it takes to </a:t>
            </a:r>
            <a:r>
              <a:rPr lang="en-US" altLang="en-US" dirty="0" smtClean="0"/>
              <a:t>run.</a:t>
            </a:r>
          </a:p>
          <a:p>
            <a:pPr marL="555607" lvl="1" indent="-457200"/>
            <a:r>
              <a:rPr lang="en-US" altLang="en-US" dirty="0" smtClean="0"/>
              <a:t>We are interested in </a:t>
            </a:r>
            <a:r>
              <a:rPr lang="en-US" altLang="en-US" dirty="0"/>
              <a:t>the relative time it takes as the problem increases</a:t>
            </a:r>
          </a:p>
          <a:p>
            <a:pPr marL="555397" lvl="1" indent="-457200"/>
            <a:r>
              <a:rPr lang="en-US" altLang="en-US" dirty="0"/>
              <a:t>Absolute times differ on different machines and with different languages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8982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365001"/>
            <a:ext cx="9144000" cy="97576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500" dirty="0" smtClean="0"/>
              <a:t>Time Complexity Analysis</a:t>
            </a:r>
            <a:endParaRPr lang="en-US" sz="4500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51520" y="1268761"/>
            <a:ext cx="8640960" cy="5371946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Enables us to understand the performance of </a:t>
            </a:r>
            <a:r>
              <a:rPr lang="en-US" altLang="en-US" sz="2400" b="1" dirty="0" smtClean="0"/>
              <a:t>algorithms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Define a function to characterize </a:t>
            </a:r>
            <a:r>
              <a:rPr lang="en-AU" sz="2400" dirty="0"/>
              <a:t>execution cost (≅time</a:t>
            </a:r>
            <a:r>
              <a:rPr lang="en-AU" sz="2400" dirty="0" smtClean="0"/>
              <a:t>)</a:t>
            </a:r>
          </a:p>
          <a:p>
            <a:pPr marL="534987" lvl="1" indent="0">
              <a:buNone/>
            </a:pPr>
            <a:r>
              <a:rPr lang="en-US" altLang="en-US" sz="2400" dirty="0" smtClean="0"/>
              <a:t>  -  Identify the core operation in the algorithm</a:t>
            </a:r>
          </a:p>
          <a:p>
            <a:pPr marL="534987" lvl="1" indent="0">
              <a:buNone/>
            </a:pPr>
            <a:r>
              <a:rPr lang="en-US" altLang="en-US" sz="2400" dirty="0" smtClean="0"/>
              <a:t>  -  Identify the value to measure the size of the input (</a:t>
            </a:r>
            <a:r>
              <a:rPr lang="en-US" altLang="en-US" sz="2400" b="1" i="1" dirty="0" smtClean="0"/>
              <a:t>N</a:t>
            </a:r>
            <a:r>
              <a:rPr lang="en-US" altLang="en-US" sz="2400" b="1" dirty="0" smtClean="0"/>
              <a:t>)</a:t>
            </a:r>
            <a:r>
              <a:rPr lang="en-US" altLang="en-US" sz="2400" b="1" i="1" dirty="0"/>
              <a:t> </a:t>
            </a:r>
            <a:r>
              <a:rPr lang="en-US" altLang="en-US" sz="2400" dirty="0" smtClean="0"/>
              <a:t>(e.g. #items in data structure, length of input file, no of chars in string </a:t>
            </a:r>
            <a:r>
              <a:rPr lang="en-US" altLang="en-US" sz="2400" dirty="0" err="1" smtClean="0"/>
              <a:t>etc</a:t>
            </a:r>
            <a:r>
              <a:rPr lang="en-US" altLang="en-US" sz="2400" dirty="0" smtClean="0"/>
              <a:t>)</a:t>
            </a:r>
          </a:p>
          <a:p>
            <a:pPr marL="534987" lvl="1" indent="0">
              <a:buNone/>
            </a:pPr>
            <a:r>
              <a:rPr lang="en-US" altLang="en-US" sz="2400" dirty="0" smtClean="0"/>
              <a:t>  -  Express cost in terms of #operations = </a:t>
            </a:r>
            <a:r>
              <a:rPr lang="en-US" altLang="en-US" sz="2400" i="1" dirty="0" smtClean="0"/>
              <a:t>f(n)</a:t>
            </a:r>
            <a:r>
              <a:rPr lang="en-US" altLang="en-US" sz="2400" dirty="0" smtClean="0"/>
              <a:t>, which is the time-complexity as a function of input size</a:t>
            </a:r>
            <a:endParaRPr lang="en-US" altLang="en-US" sz="2400" b="1" dirty="0">
              <a:ea typeface="ヒラギノ角ゴ ProN W6" charset="0"/>
              <a:cs typeface="ヒラギノ角ゴ ProN W6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Shows how the cost increases with increase in input size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Is t</a:t>
            </a:r>
            <a:r>
              <a:rPr lang="en-US" altLang="en-US" sz="2400" dirty="0" smtClean="0"/>
              <a:t>he algorithm feasible for 100, 10000, 100000 ?</a:t>
            </a:r>
            <a:endParaRPr lang="en-US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623962" y="176680"/>
            <a:ext cx="7887146" cy="1326059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500" dirty="0"/>
              <a:t>Big </a:t>
            </a:r>
            <a:r>
              <a:rPr lang="en-US" sz="4500" dirty="0">
                <a:latin typeface="Corsiva Hebrew" charset="0"/>
                <a:ea typeface="Apple Chancery" charset="0"/>
                <a:cs typeface="Apple Chancery" charset="0"/>
                <a:sym typeface="Corsiva Hebrew" charset="0"/>
              </a:rPr>
              <a:t>O</a:t>
            </a:r>
            <a:r>
              <a:rPr lang="en-US" sz="4500" dirty="0"/>
              <a:t>-notation Formal Definition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01836" y="1678781"/>
            <a:ext cx="8027789" cy="651867"/>
          </a:xfrm>
        </p:spPr>
        <p:txBody>
          <a:bodyPr>
            <a:normAutofit fontScale="77500" lnSpcReduction="20000"/>
          </a:bodyPr>
          <a:lstStyle/>
          <a:p>
            <a:pPr marL="0" indent="0" fontAlgn="auto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dirty="0"/>
              <a:t>The big </a:t>
            </a:r>
            <a:r>
              <a:rPr lang="en-US" dirty="0">
                <a:latin typeface="Corsiva Hebrew" charset="0"/>
                <a:ea typeface="Apple Chancery" charset="0"/>
                <a:cs typeface="Apple Chancery" charset="0"/>
                <a:sym typeface="Corsiva Hebrew" charset="0"/>
              </a:rPr>
              <a:t>O</a:t>
            </a:r>
            <a:r>
              <a:rPr lang="en-US" dirty="0"/>
              <a:t>-notation is used to classify </a:t>
            </a:r>
            <a:r>
              <a:rPr lang="en-US" dirty="0">
                <a:solidFill>
                  <a:srgbClr val="800040"/>
                </a:solidFill>
              </a:rPr>
              <a:t>the work complexity of algorithms</a:t>
            </a:r>
          </a:p>
        </p:txBody>
      </p:sp>
      <p:sp>
        <p:nvSpPr>
          <p:cNvPr id="27651" name="Rectangle 3"/>
          <p:cNvSpPr>
            <a:spLocks/>
          </p:cNvSpPr>
          <p:nvPr/>
        </p:nvSpPr>
        <p:spPr bwMode="auto">
          <a:xfrm>
            <a:off x="464344" y="2232422"/>
            <a:ext cx="8206383" cy="1246808"/>
          </a:xfrm>
          <a:prstGeom prst="rect">
            <a:avLst/>
          </a:prstGeom>
          <a:solidFill>
            <a:schemeClr val="bg1">
              <a:alpha val="5882"/>
            </a:schemeClr>
          </a:solidFill>
          <a:ln>
            <a:noFill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ctr" eaLnBrk="1" hangingPunct="1"/>
            <a:endParaRPr lang="en-AU" altLang="en-US" sz="2953"/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553641" y="2428875"/>
            <a:ext cx="8036719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ts val="8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3400">
                <a:solidFill>
                  <a:schemeClr val="tx1"/>
                </a:solidFill>
                <a:latin typeface="Century Schoolbook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000">
                <a:solidFill>
                  <a:schemeClr val="tx1"/>
                </a:solidFill>
                <a:latin typeface="Century Schoolbook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600">
                <a:solidFill>
                  <a:schemeClr val="tx1"/>
                </a:solidFill>
                <a:latin typeface="Century Schoolbook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600">
                <a:solidFill>
                  <a:schemeClr val="tx1"/>
                </a:solidFill>
                <a:latin typeface="Century Schoolbook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2300">
                <a:solidFill>
                  <a:schemeClr val="tx1"/>
                </a:solidFill>
                <a:latin typeface="Century Schoolbook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2300">
                <a:solidFill>
                  <a:schemeClr val="tx1"/>
                </a:solidFill>
                <a:latin typeface="Century Schoolbook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2300">
                <a:solidFill>
                  <a:schemeClr val="tx1"/>
                </a:solidFill>
                <a:latin typeface="Century Schoolbook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2300">
                <a:solidFill>
                  <a:schemeClr val="tx1"/>
                </a:solidFill>
                <a:latin typeface="Century Schoolbook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2300">
                <a:solidFill>
                  <a:schemeClr val="tx1"/>
                </a:solidFill>
                <a:latin typeface="Century Schoolbook"/>
              </a:defRPr>
            </a:lvl9pPr>
          </a:lstStyle>
          <a:p>
            <a:pPr eaLnBrk="1" hangingPunct="1">
              <a:spcBef>
                <a:spcPts val="3375"/>
              </a:spcBef>
              <a:buClrTx/>
              <a:buSzTx/>
              <a:buNone/>
            </a:pPr>
            <a:r>
              <a:rPr lang="en-US" altLang="en-US" sz="2250">
                <a:solidFill>
                  <a:srgbClr val="464B93"/>
                </a:solidFill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Definition:</a:t>
            </a:r>
            <a:r>
              <a:rPr lang="en-US" altLang="en-US" sz="225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</a:t>
            </a:r>
            <a:r>
              <a:rPr lang="en-US" altLang="en-US" sz="2250">
                <a:solidFill>
                  <a:srgbClr val="60606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 function </a:t>
            </a:r>
            <a:r>
              <a:rPr lang="en-US" altLang="en-US" sz="2250" i="1">
                <a:solidFill>
                  <a:srgbClr val="606060"/>
                </a:solidFill>
                <a:latin typeface="Georgia" panose="02040502050405020303" pitchFamily="18" charset="0"/>
                <a:ea typeface="Helvetica Neue" charset="0"/>
                <a:cs typeface="Helvetica Neue" charset="0"/>
                <a:sym typeface="Georgia" panose="02040502050405020303" pitchFamily="18" charset="0"/>
              </a:rPr>
              <a:t>f</a:t>
            </a:r>
            <a:r>
              <a:rPr lang="en-US" altLang="en-US" sz="2250" i="1">
                <a:solidFill>
                  <a:srgbClr val="606060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(n)</a:t>
            </a:r>
            <a:r>
              <a:rPr lang="en-US" altLang="en-US" sz="2250">
                <a:solidFill>
                  <a:srgbClr val="60606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is said to be in</a:t>
            </a:r>
            <a:r>
              <a:rPr lang="en-US" altLang="en-US" sz="2250">
                <a:solidFill>
                  <a:srgbClr val="606060"/>
                </a:solidFill>
                <a:latin typeface="Corsiva Hebrew" charset="0"/>
                <a:ea typeface="Corsiva Hebrew" charset="0"/>
                <a:cs typeface="Corsiva Hebrew" charset="0"/>
                <a:sym typeface="Corsiva Hebrew" charset="0"/>
              </a:rPr>
              <a:t> </a:t>
            </a:r>
            <a:r>
              <a:rPr lang="en-US" altLang="en-US" sz="2250">
                <a:solidFill>
                  <a:srgbClr val="60606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(the set) </a:t>
            </a:r>
            <a:r>
              <a:rPr lang="en-US" altLang="en-US" sz="2250">
                <a:solidFill>
                  <a:srgbClr val="800040"/>
                </a:solidFill>
                <a:latin typeface="Corsiva Hebrew" charset="0"/>
                <a:ea typeface="Apple Chancery" charset="0"/>
                <a:cs typeface="Apple Chancery" charset="0"/>
                <a:sym typeface="Corsiva Hebrew" charset="0"/>
              </a:rPr>
              <a:t>O</a:t>
            </a:r>
            <a:r>
              <a:rPr lang="en-US" altLang="en-US" sz="2250">
                <a:solidFill>
                  <a:srgbClr val="80004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(</a:t>
            </a:r>
            <a:r>
              <a:rPr lang="en-US" altLang="en-US" sz="2250" i="1">
                <a:solidFill>
                  <a:srgbClr val="800040"/>
                </a:solidFill>
                <a:latin typeface="Georgia" panose="02040502050405020303" pitchFamily="18" charset="0"/>
                <a:ea typeface="Helvetica Neue" charset="0"/>
                <a:cs typeface="Helvetica Neue" charset="0"/>
                <a:sym typeface="Georgia" panose="02040502050405020303" pitchFamily="18" charset="0"/>
              </a:rPr>
              <a:t>g</a:t>
            </a:r>
            <a:r>
              <a:rPr lang="en-US" altLang="en-US" sz="2250" i="1">
                <a:solidFill>
                  <a:srgbClr val="800040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(n)</a:t>
            </a:r>
            <a:r>
              <a:rPr lang="en-US" altLang="en-US" sz="2250">
                <a:solidFill>
                  <a:srgbClr val="80004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) </a:t>
            </a:r>
            <a:r>
              <a:rPr lang="en-US" altLang="en-US" sz="2250">
                <a:solidFill>
                  <a:srgbClr val="60606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if there exist constants </a:t>
            </a:r>
            <a:r>
              <a:rPr lang="en-US" altLang="en-US" sz="2250" i="1">
                <a:solidFill>
                  <a:srgbClr val="606060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c</a:t>
            </a:r>
            <a:r>
              <a:rPr lang="en-US" altLang="en-US" sz="2250">
                <a:solidFill>
                  <a:srgbClr val="60606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and </a:t>
            </a:r>
            <a:r>
              <a:rPr lang="en-US" altLang="en-US" sz="2250" i="1">
                <a:solidFill>
                  <a:srgbClr val="606060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N</a:t>
            </a:r>
            <a:r>
              <a:rPr lang="en-US" altLang="en-US" sz="2250" i="1" baseline="-6000">
                <a:solidFill>
                  <a:srgbClr val="606060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0</a:t>
            </a:r>
            <a:r>
              <a:rPr lang="en-US" altLang="en-US" sz="2250">
                <a:solidFill>
                  <a:srgbClr val="60606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such that </a:t>
            </a:r>
            <a:r>
              <a:rPr lang="en-US" altLang="en-US" sz="2250" i="1">
                <a:solidFill>
                  <a:srgbClr val="606060"/>
                </a:solidFill>
                <a:latin typeface="Georgia" panose="02040502050405020303" pitchFamily="18" charset="0"/>
                <a:ea typeface="Helvetica Neue" charset="0"/>
                <a:cs typeface="Helvetica Neue" charset="0"/>
                <a:sym typeface="Georgia" panose="02040502050405020303" pitchFamily="18" charset="0"/>
              </a:rPr>
              <a:t>f</a:t>
            </a:r>
            <a:r>
              <a:rPr lang="en-US" altLang="en-US" sz="2250" i="1">
                <a:solidFill>
                  <a:srgbClr val="606060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(n) &lt; c * g(n)</a:t>
            </a:r>
            <a:r>
              <a:rPr lang="en-US" altLang="en-US" sz="2250">
                <a:solidFill>
                  <a:srgbClr val="60606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for all </a:t>
            </a:r>
            <a:r>
              <a:rPr lang="en-US" altLang="en-US" sz="2250" i="1">
                <a:solidFill>
                  <a:srgbClr val="606060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n &gt; N</a:t>
            </a:r>
            <a:r>
              <a:rPr lang="en-US" altLang="en-US" sz="2250" i="1" baseline="-6000">
                <a:solidFill>
                  <a:srgbClr val="606060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0</a:t>
            </a:r>
          </a:p>
        </p:txBody>
      </p:sp>
      <p:pic>
        <p:nvPicPr>
          <p:cNvPr id="440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453" y="3509368"/>
            <a:ext cx="3393281" cy="3216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nimBg="1"/>
      <p:bldP spid="2765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500" dirty="0"/>
              <a:t>Informal Definition of Big-O Notation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67544" y="1767329"/>
            <a:ext cx="7467451" cy="4873377"/>
          </a:xfrm>
        </p:spPr>
        <p:txBody>
          <a:bodyPr/>
          <a:lstStyle/>
          <a:p>
            <a:pPr eaLnBrk="1" hangingPunct="1"/>
            <a:r>
              <a:rPr lang="en-US" altLang="en-US" sz="2250" b="1" dirty="0" smtClean="0"/>
              <a:t>Bi</a:t>
            </a:r>
            <a:r>
              <a:rPr lang="en-US" altLang="en-US" sz="2250" b="1" dirty="0" smtClean="0"/>
              <a:t>g-O notation r</a:t>
            </a:r>
            <a:r>
              <a:rPr lang="en-US" altLang="en-US" sz="2250" dirty="0" smtClean="0"/>
              <a:t>epresents </a:t>
            </a:r>
            <a:r>
              <a:rPr lang="en-US" altLang="en-US" sz="2250" dirty="0"/>
              <a:t>the asymptotic </a:t>
            </a:r>
            <a:r>
              <a:rPr lang="en-US" altLang="en-US" sz="2250" b="1" dirty="0"/>
              <a:t>worst case </a:t>
            </a:r>
            <a:r>
              <a:rPr lang="en-US" altLang="en-US" sz="2250" dirty="0"/>
              <a:t>(unless stated otherwise) time complexity</a:t>
            </a:r>
          </a:p>
          <a:p>
            <a:pPr marL="500045" lvl="1"/>
            <a:r>
              <a:rPr lang="en-US" altLang="en-US" sz="2250" dirty="0"/>
              <a:t>Big-O expressions do not have constants or low-order terms as when n gets larger these do not matter </a:t>
            </a:r>
            <a:endParaRPr lang="en-US" altLang="en-US" sz="1969" dirty="0"/>
          </a:p>
          <a:p>
            <a:pPr marL="500045" lvl="1"/>
            <a:r>
              <a:rPr lang="en-US" altLang="en-US" sz="2250" dirty="0"/>
              <a:t>For example: For a problem of size n, if the cost of the worst case is</a:t>
            </a:r>
          </a:p>
          <a:p>
            <a:pPr marL="812573" lvl="2"/>
            <a:r>
              <a:rPr lang="en-US" altLang="en-US" sz="2250" dirty="0"/>
              <a:t>1.5n</a:t>
            </a:r>
            <a:r>
              <a:rPr lang="en-US" altLang="en-US" sz="2250" baseline="32000" dirty="0"/>
              <a:t>2</a:t>
            </a:r>
            <a:r>
              <a:rPr lang="en-US" altLang="en-US" sz="2250" dirty="0"/>
              <a:t> +3n +10</a:t>
            </a:r>
          </a:p>
          <a:p>
            <a:pPr marL="812573" lvl="2"/>
            <a:r>
              <a:rPr lang="en-US" altLang="en-US" sz="2250" dirty="0"/>
              <a:t>in Big-O notation would be O(n</a:t>
            </a:r>
            <a:r>
              <a:rPr lang="en-US" altLang="en-US" sz="2250" baseline="32000" dirty="0"/>
              <a:t>2</a:t>
            </a:r>
            <a:r>
              <a:rPr lang="en-US" altLang="en-US" sz="2250" dirty="0"/>
              <a:t>)</a:t>
            </a:r>
          </a:p>
          <a:p>
            <a:pPr marL="812573" lvl="2"/>
            <a:endParaRPr lang="en-US" altLang="en-US" sz="2250" dirty="0"/>
          </a:p>
        </p:txBody>
      </p:sp>
    </p:spTree>
    <p:extLst>
      <p:ext uri="{BB962C8B-B14F-4D97-AF65-F5344CB8AC3E}">
        <p14:creationId xmlns:p14="http://schemas.microsoft.com/office/powerpoint/2010/main" val="19008273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1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Mal1" id="{D4860EDB-5445-4866-BA2F-22D22608F8CD}" vid="{FC60923F-15F1-4773-B3E9-B9551078325F}"/>
    </a:ext>
  </a:extLst>
</a:theme>
</file>

<file path=ppt/theme/theme10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Mal1</Template>
  <TotalTime>3296</TotalTime>
  <Pages>0</Pages>
  <Words>2231</Words>
  <Characters>0</Characters>
  <Application>Microsoft Office PowerPoint</Application>
  <PresentationFormat>On-screen Show (4:3)</PresentationFormat>
  <Lines>0</Lines>
  <Paragraphs>339</Paragraphs>
  <Slides>24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9" baseType="lpstr">
      <vt:lpstr>Mal1</vt:lpstr>
      <vt:lpstr>Title &amp; Bullets</vt:lpstr>
      <vt:lpstr>Title - Center</vt:lpstr>
      <vt:lpstr>Bullets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Chart</vt:lpstr>
      <vt:lpstr>COMP1927 15s1  Computing 2</vt:lpstr>
      <vt:lpstr>Problems, Algorithms, Programs and Processes</vt:lpstr>
      <vt:lpstr>Analysis of software</vt:lpstr>
      <vt:lpstr>Algorithm Efficiency</vt:lpstr>
      <vt:lpstr>Algorithm Analysis</vt:lpstr>
      <vt:lpstr>Timing</vt:lpstr>
      <vt:lpstr>Time Complexity Analysis</vt:lpstr>
      <vt:lpstr>Big O-notation Formal Definition</vt:lpstr>
      <vt:lpstr>Informal Definition of Big-O Notation</vt:lpstr>
      <vt:lpstr>Exercise: Time Complexity</vt:lpstr>
      <vt:lpstr>Exercise: Time Complexity</vt:lpstr>
      <vt:lpstr>Exercise: Complexity Theory Example</vt:lpstr>
      <vt:lpstr>Empirical Analysis Linear Search</vt:lpstr>
      <vt:lpstr>Predicting Time</vt:lpstr>
      <vt:lpstr>Searching in a Sorted Array</vt:lpstr>
      <vt:lpstr>Searching in a Sorted Array</vt:lpstr>
      <vt:lpstr>Searching in a Sorted Array</vt:lpstr>
      <vt:lpstr>Binary Search </vt:lpstr>
      <vt:lpstr>Binary Search</vt:lpstr>
      <vt:lpstr>Binary Search            Searching in a Sorted Array with Binary Search  </vt:lpstr>
      <vt:lpstr>Big-O Notation</vt:lpstr>
      <vt:lpstr>Common Categories</vt:lpstr>
      <vt:lpstr>Complexity Matters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ENGG1811 Computing for Engineers</dc:title>
  <dc:creator>ashesh</dc:creator>
  <cp:lastModifiedBy>Aarthi</cp:lastModifiedBy>
  <cp:revision>144</cp:revision>
  <dcterms:modified xsi:type="dcterms:W3CDTF">2016-12-06T12:55:34Z</dcterms:modified>
</cp:coreProperties>
</file>