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theme/themeOverride1.xml" ContentType="application/vnd.openxmlformats-officedocument.themeOverrid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2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  <p:sldMasterId id="2147483667" r:id="rId17"/>
    <p:sldMasterId id="2147483888" r:id="rId18"/>
  </p:sldMasterIdLst>
  <p:notesMasterIdLst>
    <p:notesMasterId r:id="rId45"/>
  </p:notesMasterIdLst>
  <p:handoutMasterIdLst>
    <p:handoutMasterId r:id="rId46"/>
  </p:handoutMasterIdLst>
  <p:sldIdLst>
    <p:sldId id="280" r:id="rId19"/>
    <p:sldId id="281" r:id="rId20"/>
    <p:sldId id="257" r:id="rId21"/>
    <p:sldId id="286" r:id="rId22"/>
    <p:sldId id="287" r:id="rId23"/>
    <p:sldId id="288" r:id="rId24"/>
    <p:sldId id="292" r:id="rId25"/>
    <p:sldId id="289" r:id="rId26"/>
    <p:sldId id="291" r:id="rId27"/>
    <p:sldId id="261" r:id="rId28"/>
    <p:sldId id="263" r:id="rId29"/>
    <p:sldId id="297" r:id="rId30"/>
    <p:sldId id="298" r:id="rId31"/>
    <p:sldId id="296" r:id="rId32"/>
    <p:sldId id="294" r:id="rId33"/>
    <p:sldId id="295" r:id="rId34"/>
    <p:sldId id="262" r:id="rId35"/>
    <p:sldId id="299" r:id="rId36"/>
    <p:sldId id="267" r:id="rId37"/>
    <p:sldId id="300" r:id="rId38"/>
    <p:sldId id="268" r:id="rId39"/>
    <p:sldId id="259" r:id="rId40"/>
    <p:sldId id="274" r:id="rId41"/>
    <p:sldId id="265" r:id="rId42"/>
    <p:sldId id="301" r:id="rId43"/>
    <p:sldId id="275" r:id="rId4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56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28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00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72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495" autoAdjust="0"/>
  </p:normalViewPr>
  <p:slideViewPr>
    <p:cSldViewPr>
      <p:cViewPr varScale="1">
        <p:scale>
          <a:sx n="43" d="100"/>
          <a:sy n="43" d="100"/>
        </p:scale>
        <p:origin x="696" y="4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30F6F3-ED86-40F9-B002-3D29EF4DCB01}" type="datetimeFigureOut">
              <a:rPr lang="en-AU"/>
              <a:pPr>
                <a:defRPr/>
              </a:pPr>
              <a:t>19/01/2016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D1D1847-EFF9-4D0C-A974-DE06F445CB5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662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A33E9D-FBA9-4E45-8E31-490A7657A596}" type="datetimeFigureOut">
              <a:rPr lang="en-AU"/>
              <a:pPr>
                <a:defRPr/>
              </a:pPr>
              <a:t>19/01/2016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22E6C6-264E-475D-AC3E-C0E3DED48B5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524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8B3A7F-9B1D-4B78-8C01-93676D5B18B6}" type="slidenum">
              <a:rPr lang="en-AU" smtClean="0"/>
              <a:pPr/>
              <a:t>5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96369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vertices will be visited during </a:t>
            </a:r>
            <a:r>
              <a:rPr lang="en-AU" dirty="0" err="1" smtClean="0"/>
              <a:t>dfs</a:t>
            </a:r>
            <a:r>
              <a:rPr lang="en-AU" dirty="0" smtClean="0"/>
              <a:t>(g)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1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 the execution of </a:t>
            </a:r>
            <a:r>
              <a:rPr lang="en-AU" dirty="0" err="1" smtClean="0"/>
              <a:t>dfs</a:t>
            </a:r>
            <a:r>
              <a:rPr lang="en-AU" dirty="0" smtClean="0"/>
              <a:t>(g,0)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43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final state of the </a:t>
            </a:r>
            <a:r>
              <a:rPr lang="en-AU" dirty="0" smtClean="0"/>
              <a:t>visited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array after </a:t>
            </a:r>
            <a:r>
              <a:rPr lang="en-AU" dirty="0" err="1" smtClean="0"/>
              <a:t>dfs</a:t>
            </a:r>
            <a:r>
              <a:rPr lang="en-AU" dirty="0" smtClean="0"/>
              <a:t>(g,0)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26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graph has a cycle 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ifit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path of length &gt; 1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start vertex </a:t>
            </a:r>
            <a:r>
              <a:rPr lang="en-A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end vertex </a:t>
            </a:r>
            <a:r>
              <a:rPr lang="en-A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</a:t>
            </a:r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 </a:t>
            </a:r>
            <a:r>
              <a:rPr lang="en-AU" dirty="0" err="1" smtClean="0"/>
              <a:t>bool</a:t>
            </a:r>
            <a:r>
              <a:rPr lang="en-AU" dirty="0" smtClean="0"/>
              <a:t> </a:t>
            </a:r>
            <a:r>
              <a:rPr lang="en-AU" dirty="0" err="1" smtClean="0"/>
              <a:t>hasCycle</a:t>
            </a:r>
            <a:r>
              <a:rPr lang="en-AU" dirty="0" smtClean="0"/>
              <a:t>(Graph g)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tells us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this.We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not required to give the path, just indicate its presence.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1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Can be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107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vertex belongs to a connected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componentFunction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components(Graph g) sets up 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componentOf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</a:p>
          <a:p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componentOf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[v] indicates which component contains v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59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the final state of the </a:t>
            </a:r>
            <a:r>
              <a:rPr lang="en-AU" dirty="0" smtClean="0"/>
              <a:t>visited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array after </a:t>
            </a:r>
            <a:r>
              <a:rPr lang="en-AU" dirty="0" err="1" smtClean="0"/>
              <a:t>dfs</a:t>
            </a:r>
            <a:r>
              <a:rPr lang="en-AU" dirty="0" smtClean="0"/>
              <a:t>(g,0)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22E6C6-264E-475D-AC3E-C0E3DED48B59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10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3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3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2"/>
            <a:ext cx="5854700" cy="8026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2"/>
            <a:ext cx="5854700" cy="8026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6"/>
            <a:ext cx="2965450" cy="8499474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6"/>
            <a:ext cx="8743950" cy="8499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3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3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2" y="5016501"/>
            <a:ext cx="2463799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3" y="5016501"/>
            <a:ext cx="2463799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2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2" y="8470899"/>
            <a:ext cx="2400300" cy="508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2" y="8470899"/>
            <a:ext cx="2400300" cy="508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6" y="7785101"/>
            <a:ext cx="2847974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3" y="7785101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78"/>
            <a:ext cx="5775324" cy="6435725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8"/>
            <a:ext cx="5775324" cy="6435725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0" tIns="45715" rIns="91430" bIns="45715"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  <a:prstGeom prst="rect">
            <a:avLst/>
          </a:prstGeom>
        </p:spPr>
        <p:txBody>
          <a:bodyPr lIns="91430" tIns="45715" rIns="91430" bIns="45715"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8"/>
            <a:ext cx="117030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8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8"/>
            <a:ext cx="8743950" cy="643572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41338" y="0"/>
            <a:ext cx="866775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700" y="0"/>
            <a:ext cx="147638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408113" y="0"/>
            <a:ext cx="2587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22425" y="0"/>
            <a:ext cx="328613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081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30016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14438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455863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1765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961938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733550" y="0"/>
            <a:ext cx="109538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866775" y="4876800"/>
            <a:ext cx="1843088" cy="1843088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62138" y="6921500"/>
            <a:ext cx="912812" cy="9128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550988" y="7823200"/>
            <a:ext cx="195262" cy="19526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2366963" y="8232775"/>
            <a:ext cx="390525" cy="3889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09863" y="6394450"/>
            <a:ext cx="519112" cy="5191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51200" y="4443307"/>
            <a:ext cx="8778240" cy="269420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51200" y="7115836"/>
            <a:ext cx="8778240" cy="1950720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  <a:lvl2pPr marL="650164" indent="0" algn="ctr">
              <a:buNone/>
            </a:lvl2pPr>
            <a:lvl3pPr marL="1300326" indent="0" algn="ctr">
              <a:buNone/>
            </a:lvl3pPr>
            <a:lvl4pPr marL="1950490" indent="0" algn="ctr">
              <a:buNone/>
            </a:lvl4pPr>
            <a:lvl5pPr marL="2600653" indent="0" algn="ctr">
              <a:buNone/>
            </a:lvl5pPr>
            <a:lvl6pPr marL="3250816" indent="0" algn="ctr">
              <a:buNone/>
            </a:lvl6pPr>
            <a:lvl7pPr marL="3900981" indent="0" algn="ctr">
              <a:buNone/>
            </a:lvl7pPr>
            <a:lvl8pPr marL="4551142" indent="0" algn="ctr">
              <a:buNone/>
            </a:lvl8pPr>
            <a:lvl9pPr marL="5201307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3444" y="1670844"/>
            <a:ext cx="3251200" cy="541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6AEB9-0BAA-4416-831D-0FA890CF1A4E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544" y="5947569"/>
            <a:ext cx="5202238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885950" y="7010400"/>
            <a:ext cx="866775" cy="735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2CE1E-B5ED-419F-9A79-A3394E24E0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620587" cy="69315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B869FE2-B452-4723-AFEB-19F1A7B37C9A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62AFEF2-2EB5-4A36-821F-C2464C5C1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41338" y="0"/>
            <a:ext cx="866775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700" y="0"/>
            <a:ext cx="147638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408113" y="0"/>
            <a:ext cx="2587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22425" y="0"/>
            <a:ext cx="328613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081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30016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14438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455863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1765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733550" y="0"/>
            <a:ext cx="109538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866775" y="4876800"/>
            <a:ext cx="1843088" cy="18430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884363" y="6921500"/>
            <a:ext cx="911225" cy="9128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550988" y="7823200"/>
            <a:ext cx="195262" cy="19526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2366963" y="8235950"/>
            <a:ext cx="390525" cy="390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671763" y="6370638"/>
            <a:ext cx="520700" cy="5207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939713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4118187"/>
            <a:ext cx="8778240" cy="2920661"/>
          </a:xfrm>
        </p:spPr>
        <p:txBody>
          <a:bodyPr/>
          <a:lstStyle>
            <a:lvl1pPr algn="l">
              <a:buNone/>
              <a:defRPr sz="4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7125547"/>
            <a:ext cx="8778240" cy="1950720"/>
          </a:xfrm>
        </p:spPr>
        <p:txBody>
          <a:bodyPr/>
          <a:lstStyle>
            <a:lvl1pPr marL="0" indent="0"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1063" y="1663700"/>
            <a:ext cx="3251200" cy="542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716B4-2E66-4779-9186-727D45584AEB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544" y="5942807"/>
            <a:ext cx="5202237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906588" y="7010400"/>
            <a:ext cx="866775" cy="735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3970-8527-4FAB-AD9F-295D653CC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5201920" cy="650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73242" y="2275840"/>
            <a:ext cx="5201920" cy="650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BB5AC-9026-4FEB-9ABD-57D530E3BDE9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A386-2FAA-40D2-81AE-62836D5534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072896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359573"/>
            <a:ext cx="5201920" cy="552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7920" y="3359573"/>
            <a:ext cx="5201920" cy="552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5024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17728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9FF7-54A0-41C6-A2B9-BC211DE73520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8093-4019-4744-8539-1AC8AE907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2F6BC8-0882-41FC-B5B6-AA63C9A95B58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5EC8198-D755-4684-901E-FDD43841E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C9F34-5A09-4ECE-9C7E-05E32423B560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FACF-6421-433C-A685-36D5FC6EA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886825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807450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95520" y="4551680"/>
            <a:ext cx="8973312" cy="650240"/>
          </a:xfrm>
        </p:spPr>
        <p:txBody>
          <a:bodyPr/>
          <a:lstStyle>
            <a:lvl1pPr algn="l">
              <a:buNone/>
              <a:defRPr sz="28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88576" y="390144"/>
            <a:ext cx="2171802" cy="7087616"/>
          </a:xfrm>
        </p:spPr>
        <p:txBody>
          <a:bodyPr/>
          <a:lstStyle>
            <a:lvl1pPr marL="0" indent="0">
              <a:spcBef>
                <a:spcPts val="569"/>
              </a:spcBef>
              <a:spcAft>
                <a:spcPts val="1422"/>
              </a:spcAft>
              <a:buNone/>
              <a:defRPr sz="17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33493" y="390144"/>
            <a:ext cx="8019627" cy="89993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E5263A1-5AE7-40DC-AA04-829109D15509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BD4B7AE-BFCE-4F20-A6DE-D30A9603B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886825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807450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64634" y="4551680"/>
            <a:ext cx="8973312" cy="650240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778240" cy="9753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468" y="376597"/>
            <a:ext cx="2167467" cy="7048602"/>
          </a:xfrm>
        </p:spPr>
        <p:txBody>
          <a:bodyPr rot="0" spcFirstLastPara="0" vertOverflow="overflow" horzOverflow="overflow" spcCol="390098" rtlCol="0" fromWordArt="0" forceAA="0">
            <a:normAutofit/>
          </a:bodyPr>
          <a:lstStyle>
            <a:lvl1pPr marL="0" indent="0">
              <a:spcBef>
                <a:spcPts val="142"/>
              </a:spcBef>
              <a:spcAft>
                <a:spcPts val="569"/>
              </a:spcAft>
              <a:buFontTx/>
              <a:buNone/>
              <a:defRPr sz="17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2BAD32-ADDA-4431-9767-3AABC11F1EAD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E0019B0-52F8-472C-A587-DAA0614EA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A2A1-8C6E-4144-B6C5-BA06C85AD985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302D-E08F-4F59-AD9E-4B059B78BF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1"/>
            <a:ext cx="2384213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6B401-D750-4518-9A86-763904343469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58735-C0D4-4B32-81FC-D3F895881D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2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3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2" y="330203"/>
            <a:ext cx="127000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3"/>
            <a:ext cx="365760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  <a:prstGeom prst="rect">
            <a:avLst/>
          </a:prstGeom>
        </p:spPr>
        <p:txBody>
          <a:bodyPr lIns="91430" tIns="45715" rIns="91430" bIns="45715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7"/>
            <a:ext cx="2979738" cy="9236075"/>
          </a:xfrm>
          <a:prstGeom prst="rect">
            <a:avLst/>
          </a:prstGeom>
        </p:spPr>
        <p:txBody>
          <a:bodyPr vert="eaVert" lIns="91430" tIns="45715" rIns="91430" bIns="45715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7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8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7" indent="0" algn="ctr">
              <a:buNone/>
              <a:defRPr/>
            </a:lvl3pPr>
            <a:lvl4pPr marL="1371460" indent="0" algn="ctr">
              <a:buNone/>
              <a:defRPr/>
            </a:lvl4pPr>
            <a:lvl5pPr marL="1828612" indent="0" algn="ctr">
              <a:buNone/>
              <a:defRPr/>
            </a:lvl5pPr>
            <a:lvl6pPr marL="2285767" indent="0" algn="ctr">
              <a:buNone/>
              <a:defRPr/>
            </a:lvl6pPr>
            <a:lvl7pPr marL="2742919" indent="0" algn="ctr">
              <a:buNone/>
              <a:defRPr/>
            </a:lvl7pPr>
            <a:lvl8pPr marL="3200072" indent="0" algn="ctr">
              <a:buNone/>
              <a:defRPr/>
            </a:lvl8pPr>
            <a:lvl9pPr marL="365722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  <a:prstGeom prst="rect">
            <a:avLst/>
          </a:prstGeom>
        </p:spPr>
        <p:txBody>
          <a:bodyPr lIns="91430" tIns="45715" rIns="91430" bIns="45715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7" indent="0">
              <a:buNone/>
              <a:defRPr sz="1600"/>
            </a:lvl3pPr>
            <a:lvl4pPr marL="1371460" indent="0">
              <a:buNone/>
              <a:defRPr sz="1400"/>
            </a:lvl4pPr>
            <a:lvl5pPr marL="1828612" indent="0">
              <a:buNone/>
              <a:defRPr sz="1400"/>
            </a:lvl5pPr>
            <a:lvl6pPr marL="2285767" indent="0">
              <a:buNone/>
              <a:defRPr sz="1400"/>
            </a:lvl6pPr>
            <a:lvl7pPr marL="2742919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2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3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7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2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19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8" y="388941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8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7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7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52" indent="0">
              <a:buNone/>
              <a:defRPr sz="2800"/>
            </a:lvl2pPr>
            <a:lvl3pPr marL="914307" indent="0">
              <a:buNone/>
              <a:defRPr sz="2400"/>
            </a:lvl3pPr>
            <a:lvl4pPr marL="1371460" indent="0">
              <a:buNone/>
              <a:defRPr sz="2000"/>
            </a:lvl4pPr>
            <a:lvl5pPr marL="1828612" indent="0">
              <a:buNone/>
              <a:defRPr sz="2000"/>
            </a:lvl5pPr>
            <a:lvl6pPr marL="2285767" indent="0">
              <a:buNone/>
              <a:defRPr sz="2000"/>
            </a:lvl6pPr>
            <a:lvl7pPr marL="2742919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7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7" indent="0">
              <a:buNone/>
              <a:defRPr sz="1000"/>
            </a:lvl3pPr>
            <a:lvl4pPr marL="1371460" indent="0">
              <a:buNone/>
              <a:defRPr sz="900"/>
            </a:lvl4pPr>
            <a:lvl5pPr marL="1828612" indent="0">
              <a:buNone/>
              <a:defRPr sz="900"/>
            </a:lvl5pPr>
            <a:lvl6pPr marL="2285767" indent="0">
              <a:buNone/>
              <a:defRPr sz="900"/>
            </a:lvl6pPr>
            <a:lvl7pPr marL="2742919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3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3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2" r:id="rId1"/>
    <p:sldLayoutId id="2147485743" r:id="rId2"/>
    <p:sldLayoutId id="2147485744" r:id="rId3"/>
    <p:sldLayoutId id="2147485745" r:id="rId4"/>
    <p:sldLayoutId id="2147485746" r:id="rId5"/>
    <p:sldLayoutId id="2147485747" r:id="rId6"/>
    <p:sldLayoutId id="2147485748" r:id="rId7"/>
    <p:sldLayoutId id="2147485749" r:id="rId8"/>
    <p:sldLayoutId id="2147485750" r:id="rId9"/>
    <p:sldLayoutId id="2147485751" r:id="rId10"/>
    <p:sldLayoutId id="2147485752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1" r:id="rId1"/>
    <p:sldLayoutId id="2147485842" r:id="rId2"/>
    <p:sldLayoutId id="2147485843" r:id="rId3"/>
    <p:sldLayoutId id="2147485844" r:id="rId4"/>
    <p:sldLayoutId id="2147485845" r:id="rId5"/>
    <p:sldLayoutId id="2147485846" r:id="rId6"/>
    <p:sldLayoutId id="2147485847" r:id="rId7"/>
    <p:sldLayoutId id="2147485848" r:id="rId8"/>
    <p:sldLayoutId id="2147485849" r:id="rId9"/>
    <p:sldLayoutId id="2147485850" r:id="rId10"/>
    <p:sldLayoutId id="214748585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84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00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156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30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2" r:id="rId1"/>
    <p:sldLayoutId id="2147485853" r:id="rId2"/>
    <p:sldLayoutId id="2147485854" r:id="rId3"/>
    <p:sldLayoutId id="2147485855" r:id="rId4"/>
    <p:sldLayoutId id="2147485856" r:id="rId5"/>
    <p:sldLayoutId id="2147485857" r:id="rId6"/>
    <p:sldLayoutId id="2147485858" r:id="rId7"/>
    <p:sldLayoutId id="2147485859" r:id="rId8"/>
    <p:sldLayoutId id="2147485860" r:id="rId9"/>
    <p:sldLayoutId id="2147485861" r:id="rId10"/>
    <p:sldLayoutId id="214748586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849" indent="-266674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004" indent="-266674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156" indent="-266674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309" indent="-266674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63" r:id="rId1"/>
    <p:sldLayoutId id="2147485864" r:id="rId2"/>
    <p:sldLayoutId id="2147485865" r:id="rId3"/>
    <p:sldLayoutId id="2147485866" r:id="rId4"/>
    <p:sldLayoutId id="2147485867" r:id="rId5"/>
    <p:sldLayoutId id="2147485868" r:id="rId6"/>
    <p:sldLayoutId id="2147485869" r:id="rId7"/>
    <p:sldLayoutId id="2147485870" r:id="rId8"/>
    <p:sldLayoutId id="2147485871" r:id="rId9"/>
    <p:sldLayoutId id="2147485872" r:id="rId10"/>
    <p:sldLayoutId id="214748587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09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4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8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3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64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8796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5951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10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4" r:id="rId1"/>
    <p:sldLayoutId id="2147485875" r:id="rId2"/>
    <p:sldLayoutId id="2147485876" r:id="rId3"/>
    <p:sldLayoutId id="2147485877" r:id="rId4"/>
    <p:sldLayoutId id="2147485878" r:id="rId5"/>
    <p:sldLayoutId id="2147485879" r:id="rId6"/>
    <p:sldLayoutId id="2147485880" r:id="rId7"/>
    <p:sldLayoutId id="2147485881" r:id="rId8"/>
    <p:sldLayoutId id="2147485882" r:id="rId9"/>
    <p:sldLayoutId id="2147485883" r:id="rId10"/>
    <p:sldLayoutId id="214748588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84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00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156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30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885" r:id="rId1"/>
    <p:sldLayoutId id="2147485886" r:id="rId2"/>
    <p:sldLayoutId id="2147485887" r:id="rId3"/>
    <p:sldLayoutId id="2147485888" r:id="rId4"/>
    <p:sldLayoutId id="2147485889" r:id="rId5"/>
    <p:sldLayoutId id="2147485890" r:id="rId6"/>
    <p:sldLayoutId id="2147485891" r:id="rId7"/>
    <p:sldLayoutId id="2147485892" r:id="rId8"/>
    <p:sldLayoutId id="2147485893" r:id="rId9"/>
    <p:sldLayoutId id="2147485894" r:id="rId10"/>
    <p:sldLayoutId id="214748589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09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4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8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3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64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8796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5951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10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6" r:id="rId1"/>
    <p:sldLayoutId id="2147485897" r:id="rId2"/>
    <p:sldLayoutId id="2147485898" r:id="rId3"/>
    <p:sldLayoutId id="2147485899" r:id="rId4"/>
    <p:sldLayoutId id="2147485900" r:id="rId5"/>
    <p:sldLayoutId id="2147485901" r:id="rId6"/>
    <p:sldLayoutId id="2147485902" r:id="rId7"/>
    <p:sldLayoutId id="2147485903" r:id="rId8"/>
    <p:sldLayoutId id="2147485904" r:id="rId9"/>
    <p:sldLayoutId id="2147485905" r:id="rId10"/>
    <p:sldLayoutId id="214748590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7" r:id="rId1"/>
    <p:sldLayoutId id="2147485908" r:id="rId2"/>
    <p:sldLayoutId id="2147485909" r:id="rId3"/>
    <p:sldLayoutId id="2147485910" r:id="rId4"/>
    <p:sldLayoutId id="2147485911" r:id="rId5"/>
    <p:sldLayoutId id="2147485912" r:id="rId6"/>
    <p:sldLayoutId id="2147485913" r:id="rId7"/>
    <p:sldLayoutId id="2147485914" r:id="rId8"/>
    <p:sldLayoutId id="2147485915" r:id="rId9"/>
    <p:sldLayoutId id="2147485916" r:id="rId10"/>
    <p:sldLayoutId id="2147485917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8" r:id="rId1"/>
    <p:sldLayoutId id="2147485919" r:id="rId2"/>
    <p:sldLayoutId id="2147485920" r:id="rId3"/>
    <p:sldLayoutId id="2147485921" r:id="rId4"/>
    <p:sldLayoutId id="2147485922" r:id="rId5"/>
    <p:sldLayoutId id="2147485923" r:id="rId6"/>
    <p:sldLayoutId id="2147485924" r:id="rId7"/>
    <p:sldLayoutId id="2147485925" r:id="rId8"/>
    <p:sldLayoutId id="2147485926" r:id="rId9"/>
    <p:sldLayoutId id="2147485927" r:id="rId10"/>
    <p:sldLayoutId id="214748592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1625600"/>
          </a:xfrm>
          <a:prstGeom prst="rect">
            <a:avLst/>
          </a:prstGeom>
        </p:spPr>
        <p:txBody>
          <a:bodyPr vert="horz" lIns="130032" tIns="65017" rIns="130032" bIns="65017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41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0620375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2" tIns="65017" rIns="130032" bIns="65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794206" y="1537494"/>
            <a:ext cx="2860675" cy="547688"/>
          </a:xfrm>
          <a:prstGeom prst="rect">
            <a:avLst/>
          </a:prstGeom>
        </p:spPr>
        <p:txBody>
          <a:bodyPr vert="horz" lIns="130032" tIns="65017" rIns="130032" bIns="65017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E460843-9179-47E6-BD9F-0BF5757B4ABC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940925" y="5314950"/>
            <a:ext cx="4552950" cy="520700"/>
          </a:xfrm>
          <a:prstGeom prst="rect">
            <a:avLst/>
          </a:prstGeom>
        </p:spPr>
        <p:txBody>
          <a:bodyPr vert="horz" lIns="130032" tIns="65017" rIns="130032" bIns="65017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7950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2" tIns="65017" rIns="130032" bIns="65017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2" tIns="65017" rIns="130032" bIns="65017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61763" y="8154988"/>
            <a:ext cx="866775" cy="741362"/>
          </a:xfrm>
          <a:prstGeom prst="rect">
            <a:avLst/>
          </a:prstGeom>
        </p:spPr>
        <p:txBody>
          <a:bodyPr vert="horz" lIns="130032" tIns="65017" rIns="130032" bIns="65017" anchor="ctr"/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4F0E8E9-D758-4C93-937C-E68E5631F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4" r:id="rId1"/>
    <p:sldLayoutId id="2147485935" r:id="rId2"/>
    <p:sldLayoutId id="2147485936" r:id="rId3"/>
    <p:sldLayoutId id="2147485929" r:id="rId4"/>
    <p:sldLayoutId id="2147485930" r:id="rId5"/>
    <p:sldLayoutId id="2147485937" r:id="rId6"/>
    <p:sldLayoutId id="2147485931" r:id="rId7"/>
    <p:sldLayoutId id="2147485938" r:id="rId8"/>
    <p:sldLayoutId id="2147485939" r:id="rId9"/>
    <p:sldLayoutId id="2147485932" r:id="rId10"/>
    <p:sldLayoutId id="21474859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9pPr>
    </p:titleStyle>
    <p:bodyStyle>
      <a:lvl1pPr marL="388938" indent="-388938" algn="l" rtl="0" eaLnBrk="0" fontAlgn="base" hangingPunct="0">
        <a:spcBef>
          <a:spcPts val="8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096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63" indent="-2587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89100" indent="-2587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79625" indent="-2587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620" indent="-260066" algn="l" rtl="0" eaLnBrk="1" latinLnBrk="0" hangingPunct="1">
        <a:spcBef>
          <a:spcPct val="20000"/>
        </a:spcBef>
        <a:buClr>
          <a:schemeClr val="accent1"/>
        </a:buClr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6pPr>
      <a:lvl7pPr marL="2860718" indent="-260066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50816" indent="-260066" algn="l" rtl="0" eaLnBrk="1" latinLnBrk="0" hangingPunct="1">
        <a:spcBef>
          <a:spcPct val="20000"/>
        </a:spcBef>
        <a:buClr>
          <a:schemeClr val="accent2"/>
        </a:buClr>
        <a:buChar char="•"/>
        <a:defRPr kumimoji="0" sz="20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3640914" indent="-260066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6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53" r:id="rId1"/>
    <p:sldLayoutId id="2147485754" r:id="rId2"/>
    <p:sldLayoutId id="2147485755" r:id="rId3"/>
    <p:sldLayoutId id="2147485756" r:id="rId4"/>
    <p:sldLayoutId id="2147485757" r:id="rId5"/>
    <p:sldLayoutId id="2147485758" r:id="rId6"/>
    <p:sldLayoutId id="2147485759" r:id="rId7"/>
    <p:sldLayoutId id="2147485760" r:id="rId8"/>
    <p:sldLayoutId id="2147485761" r:id="rId9"/>
    <p:sldLayoutId id="2147485762" r:id="rId10"/>
    <p:sldLayoutId id="2147485763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64" r:id="rId1"/>
    <p:sldLayoutId id="2147485765" r:id="rId2"/>
    <p:sldLayoutId id="2147485766" r:id="rId3"/>
    <p:sldLayoutId id="2147485767" r:id="rId4"/>
    <p:sldLayoutId id="2147485768" r:id="rId5"/>
    <p:sldLayoutId id="2147485769" r:id="rId6"/>
    <p:sldLayoutId id="2147485770" r:id="rId7"/>
    <p:sldLayoutId id="2147485771" r:id="rId8"/>
    <p:sldLayoutId id="2147485772" r:id="rId9"/>
    <p:sldLayoutId id="2147485773" r:id="rId10"/>
    <p:sldLayoutId id="214748577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75" r:id="rId1"/>
    <p:sldLayoutId id="2147485776" r:id="rId2"/>
    <p:sldLayoutId id="2147485777" r:id="rId3"/>
    <p:sldLayoutId id="2147485778" r:id="rId4"/>
    <p:sldLayoutId id="2147485779" r:id="rId5"/>
    <p:sldLayoutId id="2147485780" r:id="rId6"/>
    <p:sldLayoutId id="2147485781" r:id="rId7"/>
    <p:sldLayoutId id="2147485782" r:id="rId8"/>
    <p:sldLayoutId id="2147485783" r:id="rId9"/>
    <p:sldLayoutId id="2147485784" r:id="rId10"/>
    <p:sldLayoutId id="214748578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6" r:id="rId1"/>
    <p:sldLayoutId id="2147485787" r:id="rId2"/>
    <p:sldLayoutId id="2147485788" r:id="rId3"/>
    <p:sldLayoutId id="2147485789" r:id="rId4"/>
    <p:sldLayoutId id="2147485790" r:id="rId5"/>
    <p:sldLayoutId id="2147485791" r:id="rId6"/>
    <p:sldLayoutId id="2147485792" r:id="rId7"/>
    <p:sldLayoutId id="2147485793" r:id="rId8"/>
    <p:sldLayoutId id="2147485794" r:id="rId9"/>
    <p:sldLayoutId id="2147485795" r:id="rId10"/>
    <p:sldLayoutId id="214748579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7" r:id="rId1"/>
    <p:sldLayoutId id="2147485798" r:id="rId2"/>
    <p:sldLayoutId id="2147485799" r:id="rId3"/>
    <p:sldLayoutId id="2147485800" r:id="rId4"/>
    <p:sldLayoutId id="2147485801" r:id="rId5"/>
    <p:sldLayoutId id="2147485802" r:id="rId6"/>
    <p:sldLayoutId id="2147485803" r:id="rId7"/>
    <p:sldLayoutId id="2147485804" r:id="rId8"/>
    <p:sldLayoutId id="2147485805" r:id="rId9"/>
    <p:sldLayoutId id="2147485806" r:id="rId10"/>
    <p:sldLayoutId id="214748580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84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00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156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30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8" r:id="rId1"/>
    <p:sldLayoutId id="2147485809" r:id="rId2"/>
    <p:sldLayoutId id="2147485810" r:id="rId3"/>
    <p:sldLayoutId id="2147485811" r:id="rId4"/>
    <p:sldLayoutId id="2147485812" r:id="rId5"/>
    <p:sldLayoutId id="2147485813" r:id="rId6"/>
    <p:sldLayoutId id="2147485814" r:id="rId7"/>
    <p:sldLayoutId id="2147485815" r:id="rId8"/>
    <p:sldLayoutId id="2147485816" r:id="rId9"/>
    <p:sldLayoutId id="2147485817" r:id="rId10"/>
    <p:sldLayoutId id="214748581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9" r:id="rId1"/>
    <p:sldLayoutId id="2147485820" r:id="rId2"/>
    <p:sldLayoutId id="2147485821" r:id="rId3"/>
    <p:sldLayoutId id="2147485822" r:id="rId4"/>
    <p:sldLayoutId id="2147485823" r:id="rId5"/>
    <p:sldLayoutId id="2147485824" r:id="rId6"/>
    <p:sldLayoutId id="2147485825" r:id="rId7"/>
    <p:sldLayoutId id="2147485826" r:id="rId8"/>
    <p:sldLayoutId id="2147485827" r:id="rId9"/>
    <p:sldLayoutId id="2147485828" r:id="rId10"/>
    <p:sldLayoutId id="214748582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4" tIns="50794" rIns="50794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30" r:id="rId1"/>
    <p:sldLayoutId id="2147485831" r:id="rId2"/>
    <p:sldLayoutId id="2147485832" r:id="rId3"/>
    <p:sldLayoutId id="2147485833" r:id="rId4"/>
    <p:sldLayoutId id="2147485834" r:id="rId5"/>
    <p:sldLayoutId id="2147485835" r:id="rId6"/>
    <p:sldLayoutId id="2147485836" r:id="rId7"/>
    <p:sldLayoutId id="2147485837" r:id="rId8"/>
    <p:sldLayoutId id="2147485838" r:id="rId9"/>
    <p:sldLayoutId id="2147485839" r:id="rId10"/>
    <p:sldLayoutId id="214748584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5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07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46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612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84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004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156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309" indent="-266674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9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/>
          </p:cNvSpPr>
          <p:nvPr/>
        </p:nvSpPr>
        <p:spPr bwMode="auto">
          <a:xfrm>
            <a:off x="571500" y="14224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l"/>
            <a:r>
              <a:rPr lang="en-US" sz="6700">
                <a:solidFill>
                  <a:srgbClr val="400080"/>
                </a:solidFill>
                <a:ea typeface="Helvetica Neue Light" charset="0"/>
                <a:cs typeface="Helvetica Neue Light" charset="0"/>
              </a:rPr>
              <a:t>Graph Search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571500" y="5016500"/>
            <a:ext cx="11861800" cy="467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tabLst>
                <a:tab pos="849313" algn="r"/>
                <a:tab pos="862013" algn="l"/>
              </a:tabLst>
            </a:pPr>
            <a:r>
              <a:rPr lang="en-US" sz="2400" dirty="0">
                <a:solidFill>
                  <a:srgbClr val="40008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Computing 2 COMP1927 </a:t>
            </a:r>
            <a:r>
              <a:rPr lang="en-US" sz="2400" dirty="0" smtClean="0">
                <a:solidFill>
                  <a:srgbClr val="40008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16x1</a:t>
            </a:r>
            <a:endParaRPr lang="en-US" sz="2400" dirty="0">
              <a:solidFill>
                <a:srgbClr val="400080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tabLst>
                <a:tab pos="849313" algn="r"/>
                <a:tab pos="862013" algn="l"/>
              </a:tabLst>
            </a:pPr>
            <a:r>
              <a:rPr lang="en-US" sz="2600" dirty="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</a:t>
            </a:r>
            <a:endParaRPr lang="en-US" sz="3700" dirty="0">
              <a:solidFill>
                <a:srgbClr val="606060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Depth First Search (DFS)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71500" y="1397000"/>
            <a:ext cx="11099800" cy="749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32772" name="Group 21"/>
          <p:cNvGrpSpPr>
            <a:grpSpLocks/>
          </p:cNvGrpSpPr>
          <p:nvPr/>
        </p:nvGrpSpPr>
        <p:grpSpPr bwMode="auto">
          <a:xfrm>
            <a:off x="2374900" y="1485900"/>
            <a:ext cx="4025900" cy="2984500"/>
            <a:chOff x="0" y="0"/>
            <a:chExt cx="2536" cy="1880"/>
          </a:xfrm>
        </p:grpSpPr>
        <p:sp>
          <p:nvSpPr>
            <p:cNvPr id="32789" name="Oval 3"/>
            <p:cNvSpPr>
              <a:spLocks/>
            </p:cNvSpPr>
            <p:nvPr/>
          </p:nvSpPr>
          <p:spPr bwMode="auto">
            <a:xfrm>
              <a:off x="0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32790" name="Oval 4"/>
            <p:cNvSpPr>
              <a:spLocks/>
            </p:cNvSpPr>
            <p:nvPr/>
          </p:nvSpPr>
          <p:spPr bwMode="auto">
            <a:xfrm>
              <a:off x="1248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32791" name="Oval 5"/>
            <p:cNvSpPr>
              <a:spLocks/>
            </p:cNvSpPr>
            <p:nvPr/>
          </p:nvSpPr>
          <p:spPr bwMode="auto">
            <a:xfrm>
              <a:off x="2256" y="592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32792" name="Oval 6"/>
            <p:cNvSpPr>
              <a:spLocks/>
            </p:cNvSpPr>
            <p:nvPr/>
          </p:nvSpPr>
          <p:spPr bwMode="auto">
            <a:xfrm>
              <a:off x="472" y="88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  <p:sp>
          <p:nvSpPr>
            <p:cNvPr id="32793" name="Oval 7"/>
            <p:cNvSpPr>
              <a:spLocks/>
            </p:cNvSpPr>
            <p:nvPr/>
          </p:nvSpPr>
          <p:spPr bwMode="auto">
            <a:xfrm>
              <a:off x="1208" y="88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32794" name="Oval 8"/>
            <p:cNvSpPr>
              <a:spLocks/>
            </p:cNvSpPr>
            <p:nvPr/>
          </p:nvSpPr>
          <p:spPr bwMode="auto">
            <a:xfrm>
              <a:off x="0" y="16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32795" name="Oval 9"/>
            <p:cNvSpPr>
              <a:spLocks/>
            </p:cNvSpPr>
            <p:nvPr/>
          </p:nvSpPr>
          <p:spPr bwMode="auto">
            <a:xfrm>
              <a:off x="1248" y="16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32796" name="Line 10"/>
            <p:cNvSpPr>
              <a:spLocks noChangeShapeType="1"/>
            </p:cNvSpPr>
            <p:nvPr/>
          </p:nvSpPr>
          <p:spPr bwMode="auto">
            <a:xfrm rot="10800000" flipH="1">
              <a:off x="296" y="136"/>
              <a:ext cx="928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797" name="Line 11"/>
            <p:cNvSpPr>
              <a:spLocks noChangeShapeType="1"/>
            </p:cNvSpPr>
            <p:nvPr/>
          </p:nvSpPr>
          <p:spPr bwMode="auto">
            <a:xfrm rot="10800000" flipH="1">
              <a:off x="304" y="1736"/>
              <a:ext cx="928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798" name="Line 12"/>
            <p:cNvSpPr>
              <a:spLocks noChangeShapeType="1"/>
            </p:cNvSpPr>
            <p:nvPr/>
          </p:nvSpPr>
          <p:spPr bwMode="auto">
            <a:xfrm flipH="1">
              <a:off x="136" y="311"/>
              <a:ext cx="8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799" name="Line 13"/>
            <p:cNvSpPr>
              <a:spLocks noChangeShapeType="1"/>
            </p:cNvSpPr>
            <p:nvPr/>
          </p:nvSpPr>
          <p:spPr bwMode="auto">
            <a:xfrm>
              <a:off x="272" y="256"/>
              <a:ext cx="952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800" name="Line 14"/>
            <p:cNvSpPr>
              <a:spLocks noChangeShapeType="1"/>
            </p:cNvSpPr>
            <p:nvPr/>
          </p:nvSpPr>
          <p:spPr bwMode="auto">
            <a:xfrm>
              <a:off x="1552" y="143"/>
              <a:ext cx="728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801" name="Line 15"/>
            <p:cNvSpPr>
              <a:spLocks noChangeShapeType="1"/>
            </p:cNvSpPr>
            <p:nvPr/>
          </p:nvSpPr>
          <p:spPr bwMode="auto">
            <a:xfrm rot="10800000" flipH="1">
              <a:off x="1504" y="872"/>
              <a:ext cx="824" cy="7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802" name="Line 16"/>
            <p:cNvSpPr>
              <a:spLocks noChangeShapeType="1"/>
            </p:cNvSpPr>
            <p:nvPr/>
          </p:nvSpPr>
          <p:spPr bwMode="auto">
            <a:xfrm rot="10800000" flipH="1">
              <a:off x="744" y="1023"/>
              <a:ext cx="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803" name="Oval 17"/>
            <p:cNvSpPr>
              <a:spLocks/>
            </p:cNvSpPr>
            <p:nvPr/>
          </p:nvSpPr>
          <p:spPr bwMode="auto">
            <a:xfrm>
              <a:off x="616" y="1264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5</a:t>
              </a:r>
            </a:p>
          </p:txBody>
        </p:sp>
        <p:sp>
          <p:nvSpPr>
            <p:cNvPr id="32804" name="Line 18"/>
            <p:cNvSpPr>
              <a:spLocks noChangeShapeType="1"/>
            </p:cNvSpPr>
            <p:nvPr/>
          </p:nvSpPr>
          <p:spPr bwMode="auto">
            <a:xfrm rot="10800000" flipH="1">
              <a:off x="280" y="1472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805" name="Line 19"/>
            <p:cNvSpPr>
              <a:spLocks noChangeShapeType="1"/>
            </p:cNvSpPr>
            <p:nvPr/>
          </p:nvSpPr>
          <p:spPr bwMode="auto">
            <a:xfrm>
              <a:off x="920" y="1472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2806" name="Line 20"/>
            <p:cNvSpPr>
              <a:spLocks noChangeShapeType="1"/>
            </p:cNvSpPr>
            <p:nvPr/>
          </p:nvSpPr>
          <p:spPr bwMode="auto">
            <a:xfrm>
              <a:off x="1368" y="119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sp>
        <p:nvSpPr>
          <p:cNvPr id="24598" name="Line 22"/>
          <p:cNvSpPr>
            <a:spLocks noChangeShapeType="1"/>
          </p:cNvSpPr>
          <p:nvPr/>
        </p:nvSpPr>
        <p:spPr bwMode="auto">
          <a:xfrm rot="10800000" flipH="1">
            <a:off x="2857500" y="1700213"/>
            <a:ext cx="1473200" cy="14287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826000" y="1689100"/>
            <a:ext cx="1143000" cy="8001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rot="10800000" flipH="1">
            <a:off x="4787900" y="2855913"/>
            <a:ext cx="1281113" cy="1233487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 rot="10800000" flipH="1">
            <a:off x="2844800" y="4252913"/>
            <a:ext cx="1485900" cy="1587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rot="10800000" flipH="1">
            <a:off x="2794000" y="3810000"/>
            <a:ext cx="584200" cy="2921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 rot="10800000" flipH="1">
            <a:off x="4546600" y="3390900"/>
            <a:ext cx="0" cy="5842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rot="10800000">
            <a:off x="3568700" y="3109913"/>
            <a:ext cx="723900" cy="11112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24605" name="Rectangle 29"/>
          <p:cNvSpPr>
            <a:spLocks/>
          </p:cNvSpPr>
          <p:nvPr/>
        </p:nvSpPr>
        <p:spPr bwMode="auto">
          <a:xfrm>
            <a:off x="1308100" y="4711700"/>
            <a:ext cx="8699500" cy="4584700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// Assume we start with dummy Edge {0,0}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// assume we start with count = 0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// pre[v] = -1 for all v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//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[v] = -1 for all v (stores the predecessor)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// assume adjacency matrix representation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dfsR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(Graph g, Edge e) {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Vertex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, w =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e.w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;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pre[w] = count++;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[w] =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e.v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;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for 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&lt; g-&gt;V;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++){  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    if ((g-&gt;edges[w][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] == 1) &amp;&amp;  (pre[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] == -1)	  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    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dfsR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(g,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mkEdge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g,w,i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));  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    }   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     }</a:t>
            </a:r>
          </a:p>
          <a:p>
            <a:pPr algn="l">
              <a:defRPr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4606" name="Rectangle 30"/>
          <p:cNvSpPr>
            <a:spLocks/>
          </p:cNvSpPr>
          <p:nvPr/>
        </p:nvSpPr>
        <p:spPr bwMode="auto">
          <a:xfrm>
            <a:off x="2947988" y="1225550"/>
            <a:ext cx="274637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0</a:t>
            </a:r>
          </a:p>
        </p:txBody>
      </p:sp>
      <p:sp>
        <p:nvSpPr>
          <p:cNvPr id="24607" name="Rectangle 31"/>
          <p:cNvSpPr>
            <a:spLocks/>
          </p:cNvSpPr>
          <p:nvPr/>
        </p:nvSpPr>
        <p:spPr bwMode="auto">
          <a:xfrm>
            <a:off x="4943475" y="12255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1</a:t>
            </a:r>
          </a:p>
        </p:txBody>
      </p:sp>
      <p:sp>
        <p:nvSpPr>
          <p:cNvPr id="24608" name="Rectangle 32"/>
          <p:cNvSpPr>
            <a:spLocks/>
          </p:cNvSpPr>
          <p:nvPr/>
        </p:nvSpPr>
        <p:spPr bwMode="auto">
          <a:xfrm>
            <a:off x="6480175" y="21526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2</a:t>
            </a:r>
          </a:p>
        </p:txBody>
      </p:sp>
      <p:sp>
        <p:nvSpPr>
          <p:cNvPr id="24609" name="Rectangle 33"/>
          <p:cNvSpPr>
            <a:spLocks/>
          </p:cNvSpPr>
          <p:nvPr/>
        </p:nvSpPr>
        <p:spPr bwMode="auto">
          <a:xfrm>
            <a:off x="4943475" y="41211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3</a:t>
            </a:r>
          </a:p>
        </p:txBody>
      </p:sp>
      <p:sp>
        <p:nvSpPr>
          <p:cNvPr id="24610" name="Rectangle 34"/>
          <p:cNvSpPr>
            <a:spLocks/>
          </p:cNvSpPr>
          <p:nvPr/>
        </p:nvSpPr>
        <p:spPr bwMode="auto">
          <a:xfrm>
            <a:off x="1971675" y="41211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4</a:t>
            </a:r>
          </a:p>
        </p:txBody>
      </p:sp>
      <p:sp>
        <p:nvSpPr>
          <p:cNvPr id="24611" name="Rectangle 35"/>
          <p:cNvSpPr>
            <a:spLocks/>
          </p:cNvSpPr>
          <p:nvPr/>
        </p:nvSpPr>
        <p:spPr bwMode="auto">
          <a:xfrm>
            <a:off x="2951163" y="3448050"/>
            <a:ext cx="27305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5</a:t>
            </a:r>
          </a:p>
        </p:txBody>
      </p:sp>
      <p:sp>
        <p:nvSpPr>
          <p:cNvPr id="24612" name="Rectangle 36"/>
          <p:cNvSpPr>
            <a:spLocks/>
          </p:cNvSpPr>
          <p:nvPr/>
        </p:nvSpPr>
        <p:spPr bwMode="auto">
          <a:xfrm>
            <a:off x="4816475" y="27241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6</a:t>
            </a:r>
          </a:p>
        </p:txBody>
      </p:sp>
      <p:sp>
        <p:nvSpPr>
          <p:cNvPr id="24613" name="Rectangle 37"/>
          <p:cNvSpPr>
            <a:spLocks/>
          </p:cNvSpPr>
          <p:nvPr/>
        </p:nvSpPr>
        <p:spPr bwMode="auto">
          <a:xfrm>
            <a:off x="2847975" y="26606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 animBg="1"/>
      <p:bldP spid="24599" grpId="0" animBg="1"/>
      <p:bldP spid="24600" grpId="0" animBg="1"/>
      <p:bldP spid="24601" grpId="0" animBg="1"/>
      <p:bldP spid="24602" grpId="0" animBg="1"/>
      <p:bldP spid="24603" grpId="0" animBg="1"/>
      <p:bldP spid="24604" grpId="0" animBg="1"/>
      <p:bldP spid="24605" grpId="0" animBg="1" autoUpdateAnimBg="0"/>
      <p:bldP spid="24606" grpId="0" autoUpdateAnimBg="0"/>
      <p:bldP spid="24607" grpId="0" autoUpdateAnimBg="0"/>
      <p:bldP spid="24608" grpId="0" autoUpdateAnimBg="0"/>
      <p:bldP spid="24609" grpId="0" autoUpdateAnimBg="0"/>
      <p:bldP spid="24610" grpId="0" autoUpdateAnimBg="0"/>
      <p:bldP spid="24611" grpId="0" autoUpdateAnimBg="0"/>
      <p:bldP spid="24612" grpId="0" autoUpdateAnimBg="0"/>
      <p:bldP spid="246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Depth First Search (DFS)</a:t>
            </a:r>
          </a:p>
        </p:txBody>
      </p:sp>
      <p:grpSp>
        <p:nvGrpSpPr>
          <p:cNvPr id="33795" name="Group 21"/>
          <p:cNvGrpSpPr>
            <a:grpSpLocks/>
          </p:cNvGrpSpPr>
          <p:nvPr/>
        </p:nvGrpSpPr>
        <p:grpSpPr bwMode="auto">
          <a:xfrm>
            <a:off x="2374900" y="1485900"/>
            <a:ext cx="4025900" cy="2984500"/>
            <a:chOff x="0" y="0"/>
            <a:chExt cx="2536" cy="1880"/>
          </a:xfrm>
        </p:grpSpPr>
        <p:sp>
          <p:nvSpPr>
            <p:cNvPr id="33876" name="Oval 3"/>
            <p:cNvSpPr>
              <a:spLocks/>
            </p:cNvSpPr>
            <p:nvPr/>
          </p:nvSpPr>
          <p:spPr bwMode="auto">
            <a:xfrm>
              <a:off x="0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33877" name="Oval 4"/>
            <p:cNvSpPr>
              <a:spLocks/>
            </p:cNvSpPr>
            <p:nvPr/>
          </p:nvSpPr>
          <p:spPr bwMode="auto">
            <a:xfrm>
              <a:off x="1248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33878" name="Oval 5"/>
            <p:cNvSpPr>
              <a:spLocks/>
            </p:cNvSpPr>
            <p:nvPr/>
          </p:nvSpPr>
          <p:spPr bwMode="auto">
            <a:xfrm>
              <a:off x="2256" y="592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33879" name="Oval 6"/>
            <p:cNvSpPr>
              <a:spLocks/>
            </p:cNvSpPr>
            <p:nvPr/>
          </p:nvSpPr>
          <p:spPr bwMode="auto">
            <a:xfrm>
              <a:off x="472" y="88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  <p:sp>
          <p:nvSpPr>
            <p:cNvPr id="33880" name="Oval 7"/>
            <p:cNvSpPr>
              <a:spLocks/>
            </p:cNvSpPr>
            <p:nvPr/>
          </p:nvSpPr>
          <p:spPr bwMode="auto">
            <a:xfrm>
              <a:off x="1208" y="88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33881" name="Oval 8"/>
            <p:cNvSpPr>
              <a:spLocks/>
            </p:cNvSpPr>
            <p:nvPr/>
          </p:nvSpPr>
          <p:spPr bwMode="auto">
            <a:xfrm>
              <a:off x="0" y="16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33882" name="Oval 9"/>
            <p:cNvSpPr>
              <a:spLocks/>
            </p:cNvSpPr>
            <p:nvPr/>
          </p:nvSpPr>
          <p:spPr bwMode="auto">
            <a:xfrm>
              <a:off x="1248" y="16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33883" name="Line 10"/>
            <p:cNvSpPr>
              <a:spLocks noChangeShapeType="1"/>
            </p:cNvSpPr>
            <p:nvPr/>
          </p:nvSpPr>
          <p:spPr bwMode="auto">
            <a:xfrm rot="10800000" flipH="1">
              <a:off x="296" y="136"/>
              <a:ext cx="928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84" name="Line 11"/>
            <p:cNvSpPr>
              <a:spLocks noChangeShapeType="1"/>
            </p:cNvSpPr>
            <p:nvPr/>
          </p:nvSpPr>
          <p:spPr bwMode="auto">
            <a:xfrm rot="10800000" flipH="1">
              <a:off x="304" y="1736"/>
              <a:ext cx="928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85" name="Line 12"/>
            <p:cNvSpPr>
              <a:spLocks noChangeShapeType="1"/>
            </p:cNvSpPr>
            <p:nvPr/>
          </p:nvSpPr>
          <p:spPr bwMode="auto">
            <a:xfrm flipH="1">
              <a:off x="136" y="311"/>
              <a:ext cx="8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86" name="Line 13"/>
            <p:cNvSpPr>
              <a:spLocks noChangeShapeType="1"/>
            </p:cNvSpPr>
            <p:nvPr/>
          </p:nvSpPr>
          <p:spPr bwMode="auto">
            <a:xfrm>
              <a:off x="272" y="256"/>
              <a:ext cx="952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87" name="Line 14"/>
            <p:cNvSpPr>
              <a:spLocks noChangeShapeType="1"/>
            </p:cNvSpPr>
            <p:nvPr/>
          </p:nvSpPr>
          <p:spPr bwMode="auto">
            <a:xfrm>
              <a:off x="1552" y="143"/>
              <a:ext cx="728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88" name="Line 15"/>
            <p:cNvSpPr>
              <a:spLocks noChangeShapeType="1"/>
            </p:cNvSpPr>
            <p:nvPr/>
          </p:nvSpPr>
          <p:spPr bwMode="auto">
            <a:xfrm rot="10800000" flipH="1">
              <a:off x="1504" y="872"/>
              <a:ext cx="824" cy="7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89" name="Line 16"/>
            <p:cNvSpPr>
              <a:spLocks noChangeShapeType="1"/>
            </p:cNvSpPr>
            <p:nvPr/>
          </p:nvSpPr>
          <p:spPr bwMode="auto">
            <a:xfrm rot="10800000" flipH="1">
              <a:off x="744" y="1023"/>
              <a:ext cx="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90" name="Oval 17"/>
            <p:cNvSpPr>
              <a:spLocks/>
            </p:cNvSpPr>
            <p:nvPr/>
          </p:nvSpPr>
          <p:spPr bwMode="auto">
            <a:xfrm>
              <a:off x="616" y="1264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5</a:t>
              </a:r>
            </a:p>
          </p:txBody>
        </p:sp>
        <p:sp>
          <p:nvSpPr>
            <p:cNvPr id="33891" name="Line 18"/>
            <p:cNvSpPr>
              <a:spLocks noChangeShapeType="1"/>
            </p:cNvSpPr>
            <p:nvPr/>
          </p:nvSpPr>
          <p:spPr bwMode="auto">
            <a:xfrm rot="10800000" flipH="1">
              <a:off x="280" y="1472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92" name="Line 19"/>
            <p:cNvSpPr>
              <a:spLocks noChangeShapeType="1"/>
            </p:cNvSpPr>
            <p:nvPr/>
          </p:nvSpPr>
          <p:spPr bwMode="auto">
            <a:xfrm>
              <a:off x="920" y="1472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93" name="Line 20"/>
            <p:cNvSpPr>
              <a:spLocks noChangeShapeType="1"/>
            </p:cNvSpPr>
            <p:nvPr/>
          </p:nvSpPr>
          <p:spPr bwMode="auto">
            <a:xfrm>
              <a:off x="1368" y="119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sp>
        <p:nvSpPr>
          <p:cNvPr id="33796" name="Line 22"/>
          <p:cNvSpPr>
            <a:spLocks noChangeShapeType="1"/>
          </p:cNvSpPr>
          <p:nvPr/>
        </p:nvSpPr>
        <p:spPr bwMode="auto">
          <a:xfrm rot="10800000" flipH="1">
            <a:off x="2857500" y="1700213"/>
            <a:ext cx="1473200" cy="14287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3797" name="Line 23"/>
          <p:cNvSpPr>
            <a:spLocks noChangeShapeType="1"/>
          </p:cNvSpPr>
          <p:nvPr/>
        </p:nvSpPr>
        <p:spPr bwMode="auto">
          <a:xfrm>
            <a:off x="4826000" y="1689100"/>
            <a:ext cx="1143000" cy="8001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3798" name="Line 24"/>
          <p:cNvSpPr>
            <a:spLocks noChangeShapeType="1"/>
          </p:cNvSpPr>
          <p:nvPr/>
        </p:nvSpPr>
        <p:spPr bwMode="auto">
          <a:xfrm rot="10800000" flipH="1">
            <a:off x="4787900" y="2855913"/>
            <a:ext cx="1281113" cy="1233487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3799" name="Line 25"/>
          <p:cNvSpPr>
            <a:spLocks noChangeShapeType="1"/>
          </p:cNvSpPr>
          <p:nvPr/>
        </p:nvSpPr>
        <p:spPr bwMode="auto">
          <a:xfrm rot="10800000" flipH="1">
            <a:off x="2844800" y="4227513"/>
            <a:ext cx="1485900" cy="1587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3800" name="Line 26"/>
          <p:cNvSpPr>
            <a:spLocks noChangeShapeType="1"/>
          </p:cNvSpPr>
          <p:nvPr/>
        </p:nvSpPr>
        <p:spPr bwMode="auto">
          <a:xfrm rot="10800000" flipH="1">
            <a:off x="2794000" y="3810000"/>
            <a:ext cx="584200" cy="2921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3801" name="Line 27"/>
          <p:cNvSpPr>
            <a:spLocks noChangeShapeType="1"/>
          </p:cNvSpPr>
          <p:nvPr/>
        </p:nvSpPr>
        <p:spPr bwMode="auto">
          <a:xfrm rot="10800000" flipH="1">
            <a:off x="4546600" y="3390900"/>
            <a:ext cx="0" cy="5842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3802" name="Line 28"/>
          <p:cNvSpPr>
            <a:spLocks noChangeShapeType="1"/>
          </p:cNvSpPr>
          <p:nvPr/>
        </p:nvSpPr>
        <p:spPr bwMode="auto">
          <a:xfrm rot="10800000">
            <a:off x="3568700" y="3109913"/>
            <a:ext cx="723900" cy="11112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9728200" y="2286000"/>
            <a:ext cx="1308100" cy="4838700"/>
            <a:chOff x="0" y="0"/>
            <a:chExt cx="824" cy="3048"/>
          </a:xfrm>
        </p:grpSpPr>
        <p:sp>
          <p:nvSpPr>
            <p:cNvPr id="33861" name="Oval 29"/>
            <p:cNvSpPr>
              <a:spLocks/>
            </p:cNvSpPr>
            <p:nvPr/>
          </p:nvSpPr>
          <p:spPr bwMode="auto">
            <a:xfrm>
              <a:off x="248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33862" name="Line 30"/>
            <p:cNvSpPr>
              <a:spLocks noChangeShapeType="1"/>
            </p:cNvSpPr>
            <p:nvPr/>
          </p:nvSpPr>
          <p:spPr bwMode="auto">
            <a:xfrm flipH="1">
              <a:off x="392" y="303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63" name="Oval 31"/>
            <p:cNvSpPr>
              <a:spLocks/>
            </p:cNvSpPr>
            <p:nvPr/>
          </p:nvSpPr>
          <p:spPr bwMode="auto">
            <a:xfrm>
              <a:off x="248" y="56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33864" name="Line 32"/>
            <p:cNvSpPr>
              <a:spLocks noChangeShapeType="1"/>
            </p:cNvSpPr>
            <p:nvPr/>
          </p:nvSpPr>
          <p:spPr bwMode="auto">
            <a:xfrm flipH="1">
              <a:off x="392" y="864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65" name="Oval 33"/>
            <p:cNvSpPr>
              <a:spLocks/>
            </p:cNvSpPr>
            <p:nvPr/>
          </p:nvSpPr>
          <p:spPr bwMode="auto">
            <a:xfrm>
              <a:off x="248" y="112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33866" name="Line 34"/>
            <p:cNvSpPr>
              <a:spLocks noChangeShapeType="1"/>
            </p:cNvSpPr>
            <p:nvPr/>
          </p:nvSpPr>
          <p:spPr bwMode="auto">
            <a:xfrm flipH="1">
              <a:off x="392" y="1424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67" name="Oval 35"/>
            <p:cNvSpPr>
              <a:spLocks/>
            </p:cNvSpPr>
            <p:nvPr/>
          </p:nvSpPr>
          <p:spPr bwMode="auto">
            <a:xfrm>
              <a:off x="256" y="168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33868" name="Line 36"/>
            <p:cNvSpPr>
              <a:spLocks noChangeShapeType="1"/>
            </p:cNvSpPr>
            <p:nvPr/>
          </p:nvSpPr>
          <p:spPr bwMode="auto">
            <a:xfrm flipH="1">
              <a:off x="160" y="1944"/>
              <a:ext cx="15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69" name="Line 37"/>
            <p:cNvSpPr>
              <a:spLocks noChangeShapeType="1"/>
            </p:cNvSpPr>
            <p:nvPr/>
          </p:nvSpPr>
          <p:spPr bwMode="auto">
            <a:xfrm rot="10800000">
              <a:off x="488" y="1928"/>
              <a:ext cx="15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70" name="Oval 38"/>
            <p:cNvSpPr>
              <a:spLocks/>
            </p:cNvSpPr>
            <p:nvPr/>
          </p:nvSpPr>
          <p:spPr bwMode="auto">
            <a:xfrm>
              <a:off x="0" y="220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33871" name="Line 39"/>
            <p:cNvSpPr>
              <a:spLocks noChangeShapeType="1"/>
            </p:cNvSpPr>
            <p:nvPr/>
          </p:nvSpPr>
          <p:spPr bwMode="auto">
            <a:xfrm flipH="1">
              <a:off x="144" y="2512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72" name="Oval 40"/>
            <p:cNvSpPr>
              <a:spLocks/>
            </p:cNvSpPr>
            <p:nvPr/>
          </p:nvSpPr>
          <p:spPr bwMode="auto">
            <a:xfrm>
              <a:off x="0" y="276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5</a:t>
              </a:r>
            </a:p>
          </p:txBody>
        </p:sp>
        <p:sp>
          <p:nvSpPr>
            <p:cNvPr id="33873" name="Oval 41"/>
            <p:cNvSpPr>
              <a:spLocks/>
            </p:cNvSpPr>
            <p:nvPr/>
          </p:nvSpPr>
          <p:spPr bwMode="auto">
            <a:xfrm>
              <a:off x="544" y="22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33874" name="Line 42"/>
            <p:cNvSpPr>
              <a:spLocks noChangeShapeType="1"/>
            </p:cNvSpPr>
            <p:nvPr/>
          </p:nvSpPr>
          <p:spPr bwMode="auto">
            <a:xfrm>
              <a:off x="688" y="2504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3875" name="Oval 43"/>
            <p:cNvSpPr>
              <a:spLocks/>
            </p:cNvSpPr>
            <p:nvPr/>
          </p:nvSpPr>
          <p:spPr bwMode="auto">
            <a:xfrm>
              <a:off x="544" y="276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</p:grpSp>
      <p:sp>
        <p:nvSpPr>
          <p:cNvPr id="33804" name="Rectangle 45"/>
          <p:cNvSpPr>
            <a:spLocks/>
          </p:cNvSpPr>
          <p:nvPr/>
        </p:nvSpPr>
        <p:spPr bwMode="auto">
          <a:xfrm>
            <a:off x="571500" y="6502400"/>
            <a:ext cx="11099800" cy="412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ts val="2500"/>
              </a:spcBef>
              <a:buClr>
                <a:srgbClr val="606060"/>
              </a:buClr>
              <a:buSzPct val="125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the edges traversed in the graph walk form a tree</a:t>
            </a:r>
          </a:p>
          <a:p>
            <a:pPr algn="l">
              <a:spcBef>
                <a:spcPts val="2500"/>
              </a:spcBef>
              <a:buClr>
                <a:srgbClr val="606060"/>
              </a:buClr>
              <a:buSzPct val="125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the tree corresponds to the call tree of the depth first search</a:t>
            </a:r>
          </a:p>
          <a:p>
            <a:pPr marL="442913" lvl="1" indent="0" algn="l">
              <a:spcBef>
                <a:spcPts val="2500"/>
              </a:spcBef>
              <a:buClr>
                <a:srgbClr val="606060"/>
              </a:buClr>
              <a:buSzPct val="125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and to the contents of the st array - spanning tree</a:t>
            </a:r>
          </a:p>
          <a:p>
            <a:pPr algn="l">
              <a:spcBef>
                <a:spcPts val="2500"/>
              </a:spcBef>
              <a:buClr>
                <a:srgbClr val="606060"/>
              </a:buClr>
              <a:buSzPct val="125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</a:t>
            </a:r>
            <a:r>
              <a:rPr lang="en-US" sz="26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pre</a:t>
            </a: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contains the pre-ordering of the vertices</a:t>
            </a:r>
          </a:p>
          <a:p>
            <a:pPr algn="l">
              <a:spcBef>
                <a:spcPts val="2500"/>
              </a:spcBef>
              <a:buClr>
                <a:srgbClr val="606060"/>
              </a:buClr>
              <a:buSzPct val="125000"/>
              <a:buFont typeface="Helvetica Neue" charset="0"/>
              <a:buChar char="•"/>
            </a:pPr>
            <a:endParaRPr lang="en-US" sz="2600">
              <a:solidFill>
                <a:srgbClr val="606060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spcBef>
                <a:spcPts val="2500"/>
              </a:spcBef>
            </a:pPr>
            <a:endParaRPr lang="en-US" sz="2600">
              <a:solidFill>
                <a:srgbClr val="606060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graphicFrame>
        <p:nvGraphicFramePr>
          <p:cNvPr id="25646" name="Group 46"/>
          <p:cNvGraphicFramePr>
            <a:graphicFrameLocks noGrp="1"/>
          </p:cNvGraphicFramePr>
          <p:nvPr/>
        </p:nvGraphicFramePr>
        <p:xfrm>
          <a:off x="2679700" y="5054600"/>
          <a:ext cx="5041896" cy="1371600"/>
        </p:xfrm>
        <a:graphic>
          <a:graphicData uri="http://schemas.openxmlformats.org/drawingml/2006/table">
            <a:tbl>
              <a:tblPr/>
              <a:tblGrid>
                <a:gridCol w="630238"/>
                <a:gridCol w="630236"/>
                <a:gridCol w="630238"/>
                <a:gridCol w="630236"/>
                <a:gridCol w="630238"/>
                <a:gridCol w="630236"/>
                <a:gridCol w="630238"/>
                <a:gridCol w="630236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30" name="Group 130"/>
          <p:cNvGraphicFramePr>
            <a:graphicFrameLocks noGrp="1"/>
          </p:cNvGraphicFramePr>
          <p:nvPr/>
        </p:nvGraphicFramePr>
        <p:xfrm>
          <a:off x="1504950" y="5054600"/>
          <a:ext cx="1206500" cy="1371600"/>
        </p:xfrm>
        <a:graphic>
          <a:graphicData uri="http://schemas.openxmlformats.org/drawingml/2006/table">
            <a:tbl>
              <a:tblPr/>
              <a:tblGrid>
                <a:gridCol w="12065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naco" charset="0"/>
                        <a:ea typeface="ヒラギノ角ゴ ProN W3" charset="0"/>
                        <a:cs typeface="ヒラギノ角ゴ ProN W3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>
                        <a:alpha val="12941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pre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st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3" name="Rectangle 144"/>
          <p:cNvSpPr>
            <a:spLocks/>
          </p:cNvSpPr>
          <p:nvPr/>
        </p:nvSpPr>
        <p:spPr bwMode="auto">
          <a:xfrm>
            <a:off x="2947988" y="1225550"/>
            <a:ext cx="274637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0</a:t>
            </a:r>
          </a:p>
        </p:txBody>
      </p:sp>
      <p:sp>
        <p:nvSpPr>
          <p:cNvPr id="33854" name="Rectangle 145"/>
          <p:cNvSpPr>
            <a:spLocks/>
          </p:cNvSpPr>
          <p:nvPr/>
        </p:nvSpPr>
        <p:spPr bwMode="auto">
          <a:xfrm>
            <a:off x="4943475" y="12255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1</a:t>
            </a:r>
          </a:p>
        </p:txBody>
      </p:sp>
      <p:sp>
        <p:nvSpPr>
          <p:cNvPr id="33855" name="Rectangle 146"/>
          <p:cNvSpPr>
            <a:spLocks/>
          </p:cNvSpPr>
          <p:nvPr/>
        </p:nvSpPr>
        <p:spPr bwMode="auto">
          <a:xfrm>
            <a:off x="6480175" y="21526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2</a:t>
            </a:r>
          </a:p>
        </p:txBody>
      </p:sp>
      <p:sp>
        <p:nvSpPr>
          <p:cNvPr id="33856" name="Rectangle 147"/>
          <p:cNvSpPr>
            <a:spLocks/>
          </p:cNvSpPr>
          <p:nvPr/>
        </p:nvSpPr>
        <p:spPr bwMode="auto">
          <a:xfrm>
            <a:off x="4943475" y="41211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3</a:t>
            </a:r>
          </a:p>
        </p:txBody>
      </p:sp>
      <p:sp>
        <p:nvSpPr>
          <p:cNvPr id="33857" name="Rectangle 148"/>
          <p:cNvSpPr>
            <a:spLocks/>
          </p:cNvSpPr>
          <p:nvPr/>
        </p:nvSpPr>
        <p:spPr bwMode="auto">
          <a:xfrm>
            <a:off x="1971675" y="41211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4</a:t>
            </a:r>
          </a:p>
        </p:txBody>
      </p:sp>
      <p:sp>
        <p:nvSpPr>
          <p:cNvPr id="33858" name="Rectangle 149"/>
          <p:cNvSpPr>
            <a:spLocks/>
          </p:cNvSpPr>
          <p:nvPr/>
        </p:nvSpPr>
        <p:spPr bwMode="auto">
          <a:xfrm>
            <a:off x="2951163" y="3448050"/>
            <a:ext cx="27305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5</a:t>
            </a:r>
          </a:p>
        </p:txBody>
      </p:sp>
      <p:sp>
        <p:nvSpPr>
          <p:cNvPr id="33859" name="Rectangle 150"/>
          <p:cNvSpPr>
            <a:spLocks/>
          </p:cNvSpPr>
          <p:nvPr/>
        </p:nvSpPr>
        <p:spPr bwMode="auto">
          <a:xfrm>
            <a:off x="4816475" y="27241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6</a:t>
            </a:r>
          </a:p>
        </p:txBody>
      </p:sp>
      <p:sp>
        <p:nvSpPr>
          <p:cNvPr id="33860" name="Rectangle 151"/>
          <p:cNvSpPr>
            <a:spLocks/>
          </p:cNvSpPr>
          <p:nvPr/>
        </p:nvSpPr>
        <p:spPr bwMode="auto">
          <a:xfrm>
            <a:off x="2847975" y="2660650"/>
            <a:ext cx="274638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r>
              <a:rPr lang="en-US" sz="3800">
                <a:solidFill>
                  <a:srgbClr val="800040"/>
                </a:solidFill>
                <a:latin typeface="Bradley Hand ITC TT-Bold" charset="0"/>
                <a:ea typeface="Bradley Hand ITC TT-Bold" charset="0"/>
                <a:cs typeface="Bradley Hand ITC TT-Bold" charset="0"/>
                <a:sym typeface="Bradley Hand ITC TT-Bold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Properties of DFS forests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9563" y="1420813"/>
            <a:ext cx="11861800" cy="1803400"/>
          </a:xfrm>
        </p:spPr>
        <p:txBody>
          <a:bodyPr>
            <a:normAutofit fontScale="85000" lnSpcReduction="20000"/>
          </a:bodyPr>
          <a:lstStyle/>
          <a:p>
            <a:pPr marL="390098" indent="-39009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If a graph is not connected it will produce a spanning </a:t>
            </a:r>
            <a:r>
              <a:rPr lang="en-US" dirty="0" smtClean="0"/>
              <a:t>forest</a:t>
            </a:r>
          </a:p>
          <a:p>
            <a:pPr marL="910798" lvl="1" indent="-39009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If it is connected it will form a spanning tree</a:t>
            </a:r>
            <a:endParaRPr lang="en-US" dirty="0"/>
          </a:p>
          <a:p>
            <a:pPr marL="390098" indent="-39009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we call an edge connecting a vertex with an ancestor in the DFS tree that is not its parent a </a:t>
            </a:r>
            <a:r>
              <a:rPr lang="en-US" dirty="0">
                <a:solidFill>
                  <a:srgbClr val="800040"/>
                </a:solidFill>
              </a:rPr>
              <a:t>back edge</a:t>
            </a:r>
          </a:p>
        </p:txBody>
      </p:sp>
      <p:grpSp>
        <p:nvGrpSpPr>
          <p:cNvPr id="36868" name="Group 21"/>
          <p:cNvGrpSpPr>
            <a:grpSpLocks/>
          </p:cNvGrpSpPr>
          <p:nvPr/>
        </p:nvGrpSpPr>
        <p:grpSpPr bwMode="auto">
          <a:xfrm>
            <a:off x="1268413" y="3276600"/>
            <a:ext cx="4027487" cy="2997200"/>
            <a:chOff x="0" y="0"/>
            <a:chExt cx="2536" cy="1888"/>
          </a:xfrm>
        </p:grpSpPr>
        <p:sp>
          <p:nvSpPr>
            <p:cNvPr id="36890" name="Oval 3"/>
            <p:cNvSpPr>
              <a:spLocks/>
            </p:cNvSpPr>
            <p:nvPr/>
          </p:nvSpPr>
          <p:spPr bwMode="auto">
            <a:xfrm>
              <a:off x="0" y="0"/>
              <a:ext cx="280" cy="2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36891" name="Oval 4"/>
            <p:cNvSpPr>
              <a:spLocks/>
            </p:cNvSpPr>
            <p:nvPr/>
          </p:nvSpPr>
          <p:spPr bwMode="auto">
            <a:xfrm>
              <a:off x="1248" y="0"/>
              <a:ext cx="280" cy="2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36892" name="Oval 5"/>
            <p:cNvSpPr>
              <a:spLocks/>
            </p:cNvSpPr>
            <p:nvPr/>
          </p:nvSpPr>
          <p:spPr bwMode="auto">
            <a:xfrm>
              <a:off x="2256" y="594"/>
              <a:ext cx="280" cy="2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36893" name="Oval 6"/>
            <p:cNvSpPr>
              <a:spLocks/>
            </p:cNvSpPr>
            <p:nvPr/>
          </p:nvSpPr>
          <p:spPr bwMode="auto">
            <a:xfrm>
              <a:off x="472" y="891"/>
              <a:ext cx="280" cy="2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  <p:sp>
          <p:nvSpPr>
            <p:cNvPr id="36894" name="Oval 7"/>
            <p:cNvSpPr>
              <a:spLocks/>
            </p:cNvSpPr>
            <p:nvPr/>
          </p:nvSpPr>
          <p:spPr bwMode="auto">
            <a:xfrm>
              <a:off x="1208" y="891"/>
              <a:ext cx="280" cy="2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36895" name="Oval 8"/>
            <p:cNvSpPr>
              <a:spLocks/>
            </p:cNvSpPr>
            <p:nvPr/>
          </p:nvSpPr>
          <p:spPr bwMode="auto">
            <a:xfrm>
              <a:off x="0" y="1606"/>
              <a:ext cx="280" cy="2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36896" name="Oval 9"/>
            <p:cNvSpPr>
              <a:spLocks/>
            </p:cNvSpPr>
            <p:nvPr/>
          </p:nvSpPr>
          <p:spPr bwMode="auto">
            <a:xfrm>
              <a:off x="1248" y="1606"/>
              <a:ext cx="280" cy="2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36897" name="Line 10"/>
            <p:cNvSpPr>
              <a:spLocks noChangeShapeType="1"/>
            </p:cNvSpPr>
            <p:nvPr/>
          </p:nvSpPr>
          <p:spPr bwMode="auto">
            <a:xfrm rot="10800000" flipH="1">
              <a:off x="296" y="136"/>
              <a:ext cx="927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98" name="Line 11"/>
            <p:cNvSpPr>
              <a:spLocks noChangeShapeType="1"/>
            </p:cNvSpPr>
            <p:nvPr/>
          </p:nvSpPr>
          <p:spPr bwMode="auto">
            <a:xfrm rot="10800000" flipH="1">
              <a:off x="304" y="1743"/>
              <a:ext cx="92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99" name="Line 12"/>
            <p:cNvSpPr>
              <a:spLocks noChangeShapeType="1"/>
            </p:cNvSpPr>
            <p:nvPr/>
          </p:nvSpPr>
          <p:spPr bwMode="auto">
            <a:xfrm flipH="1">
              <a:off x="136" y="313"/>
              <a:ext cx="8" cy="1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0" name="Line 13"/>
            <p:cNvSpPr>
              <a:spLocks noChangeShapeType="1"/>
            </p:cNvSpPr>
            <p:nvPr/>
          </p:nvSpPr>
          <p:spPr bwMode="auto">
            <a:xfrm>
              <a:off x="272" y="257"/>
              <a:ext cx="952" cy="6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1" name="Line 14"/>
            <p:cNvSpPr>
              <a:spLocks noChangeShapeType="1"/>
            </p:cNvSpPr>
            <p:nvPr/>
          </p:nvSpPr>
          <p:spPr bwMode="auto">
            <a:xfrm>
              <a:off x="1552" y="144"/>
              <a:ext cx="728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2" name="Line 15"/>
            <p:cNvSpPr>
              <a:spLocks noChangeShapeType="1"/>
            </p:cNvSpPr>
            <p:nvPr/>
          </p:nvSpPr>
          <p:spPr bwMode="auto">
            <a:xfrm rot="10800000" flipH="1">
              <a:off x="1503" y="875"/>
              <a:ext cx="825" cy="7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3" name="Line 16"/>
            <p:cNvSpPr>
              <a:spLocks noChangeShapeType="1"/>
            </p:cNvSpPr>
            <p:nvPr/>
          </p:nvSpPr>
          <p:spPr bwMode="auto">
            <a:xfrm rot="10800000" flipH="1">
              <a:off x="744" y="1028"/>
              <a:ext cx="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4" name="Oval 17"/>
            <p:cNvSpPr>
              <a:spLocks/>
            </p:cNvSpPr>
            <p:nvPr/>
          </p:nvSpPr>
          <p:spPr bwMode="auto">
            <a:xfrm>
              <a:off x="615" y="1269"/>
              <a:ext cx="280" cy="28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5</a:t>
              </a:r>
            </a:p>
          </p:txBody>
        </p:sp>
        <p:sp>
          <p:nvSpPr>
            <p:cNvPr id="36905" name="Line 18"/>
            <p:cNvSpPr>
              <a:spLocks noChangeShapeType="1"/>
            </p:cNvSpPr>
            <p:nvPr/>
          </p:nvSpPr>
          <p:spPr bwMode="auto">
            <a:xfrm rot="10800000" flipH="1">
              <a:off x="280" y="1478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6" name="Line 19"/>
            <p:cNvSpPr>
              <a:spLocks noChangeShapeType="1"/>
            </p:cNvSpPr>
            <p:nvPr/>
          </p:nvSpPr>
          <p:spPr bwMode="auto">
            <a:xfrm>
              <a:off x="919" y="1478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907" name="Line 20"/>
            <p:cNvSpPr>
              <a:spLocks noChangeShapeType="1"/>
            </p:cNvSpPr>
            <p:nvPr/>
          </p:nvSpPr>
          <p:spPr bwMode="auto">
            <a:xfrm>
              <a:off x="1368" y="1197"/>
              <a:ext cx="0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438900" y="3733800"/>
            <a:ext cx="1308100" cy="4838700"/>
            <a:chOff x="0" y="0"/>
            <a:chExt cx="824" cy="3048"/>
          </a:xfrm>
        </p:grpSpPr>
        <p:sp>
          <p:nvSpPr>
            <p:cNvPr id="36875" name="Oval 22"/>
            <p:cNvSpPr>
              <a:spLocks/>
            </p:cNvSpPr>
            <p:nvPr/>
          </p:nvSpPr>
          <p:spPr bwMode="auto">
            <a:xfrm>
              <a:off x="248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36876" name="Line 23"/>
            <p:cNvSpPr>
              <a:spLocks noChangeShapeType="1"/>
            </p:cNvSpPr>
            <p:nvPr/>
          </p:nvSpPr>
          <p:spPr bwMode="auto">
            <a:xfrm flipH="1">
              <a:off x="392" y="303"/>
              <a:ext cx="0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77" name="Oval 24"/>
            <p:cNvSpPr>
              <a:spLocks/>
            </p:cNvSpPr>
            <p:nvPr/>
          </p:nvSpPr>
          <p:spPr bwMode="auto">
            <a:xfrm>
              <a:off x="248" y="56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36878" name="Line 25"/>
            <p:cNvSpPr>
              <a:spLocks noChangeShapeType="1"/>
            </p:cNvSpPr>
            <p:nvPr/>
          </p:nvSpPr>
          <p:spPr bwMode="auto">
            <a:xfrm flipH="1">
              <a:off x="392" y="864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79" name="Oval 26"/>
            <p:cNvSpPr>
              <a:spLocks/>
            </p:cNvSpPr>
            <p:nvPr/>
          </p:nvSpPr>
          <p:spPr bwMode="auto">
            <a:xfrm>
              <a:off x="248" y="112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36880" name="Line 27"/>
            <p:cNvSpPr>
              <a:spLocks noChangeShapeType="1"/>
            </p:cNvSpPr>
            <p:nvPr/>
          </p:nvSpPr>
          <p:spPr bwMode="auto">
            <a:xfrm flipH="1">
              <a:off x="392" y="1424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81" name="Oval 28"/>
            <p:cNvSpPr>
              <a:spLocks/>
            </p:cNvSpPr>
            <p:nvPr/>
          </p:nvSpPr>
          <p:spPr bwMode="auto">
            <a:xfrm>
              <a:off x="256" y="168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36882" name="Line 29"/>
            <p:cNvSpPr>
              <a:spLocks noChangeShapeType="1"/>
            </p:cNvSpPr>
            <p:nvPr/>
          </p:nvSpPr>
          <p:spPr bwMode="auto">
            <a:xfrm flipH="1">
              <a:off x="160" y="1944"/>
              <a:ext cx="15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83" name="Line 30"/>
            <p:cNvSpPr>
              <a:spLocks noChangeShapeType="1"/>
            </p:cNvSpPr>
            <p:nvPr/>
          </p:nvSpPr>
          <p:spPr bwMode="auto">
            <a:xfrm rot="10800000">
              <a:off x="488" y="1928"/>
              <a:ext cx="15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84" name="Oval 31"/>
            <p:cNvSpPr>
              <a:spLocks/>
            </p:cNvSpPr>
            <p:nvPr/>
          </p:nvSpPr>
          <p:spPr bwMode="auto">
            <a:xfrm>
              <a:off x="0" y="220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36885" name="Line 32"/>
            <p:cNvSpPr>
              <a:spLocks noChangeShapeType="1"/>
            </p:cNvSpPr>
            <p:nvPr/>
          </p:nvSpPr>
          <p:spPr bwMode="auto">
            <a:xfrm flipH="1">
              <a:off x="144" y="2512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86" name="Oval 33"/>
            <p:cNvSpPr>
              <a:spLocks/>
            </p:cNvSpPr>
            <p:nvPr/>
          </p:nvSpPr>
          <p:spPr bwMode="auto">
            <a:xfrm>
              <a:off x="0" y="276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5</a:t>
              </a:r>
            </a:p>
          </p:txBody>
        </p:sp>
        <p:sp>
          <p:nvSpPr>
            <p:cNvPr id="36887" name="Oval 34"/>
            <p:cNvSpPr>
              <a:spLocks/>
            </p:cNvSpPr>
            <p:nvPr/>
          </p:nvSpPr>
          <p:spPr bwMode="auto">
            <a:xfrm>
              <a:off x="544" y="22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36888" name="Line 35"/>
            <p:cNvSpPr>
              <a:spLocks noChangeShapeType="1"/>
            </p:cNvSpPr>
            <p:nvPr/>
          </p:nvSpPr>
          <p:spPr bwMode="auto">
            <a:xfrm>
              <a:off x="688" y="2504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89" name="Oval 36"/>
            <p:cNvSpPr>
              <a:spLocks/>
            </p:cNvSpPr>
            <p:nvPr/>
          </p:nvSpPr>
          <p:spPr bwMode="auto">
            <a:xfrm>
              <a:off x="544" y="276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419725" y="3962400"/>
            <a:ext cx="5087938" cy="4356100"/>
            <a:chOff x="0" y="0"/>
            <a:chExt cx="3204" cy="2743"/>
          </a:xfrm>
        </p:grpSpPr>
        <p:sp>
          <p:nvSpPr>
            <p:cNvPr id="36871" name="Freeform 38"/>
            <p:cNvSpPr>
              <a:spLocks/>
            </p:cNvSpPr>
            <p:nvPr/>
          </p:nvSpPr>
          <p:spPr bwMode="auto">
            <a:xfrm>
              <a:off x="489" y="1663"/>
              <a:ext cx="384" cy="1080"/>
            </a:xfrm>
            <a:custGeom>
              <a:avLst/>
              <a:gdLst>
                <a:gd name="T0" fmla="*/ 0 w 21252"/>
                <a:gd name="T1" fmla="*/ 0 h 21600"/>
                <a:gd name="T2" fmla="*/ 0 w 21252"/>
                <a:gd name="T3" fmla="*/ 0 h 21600"/>
                <a:gd name="T4" fmla="*/ 0 w 21252"/>
                <a:gd name="T5" fmla="*/ 0 h 21600"/>
                <a:gd name="T6" fmla="*/ 0 60000 65536"/>
                <a:gd name="T7" fmla="*/ 0 60000 65536"/>
                <a:gd name="T8" fmla="*/ 0 60000 65536"/>
                <a:gd name="T9" fmla="*/ 0 w 21252"/>
                <a:gd name="T10" fmla="*/ 0 h 21600"/>
                <a:gd name="T11" fmla="*/ 21252 w 2125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52" h="21600">
                  <a:moveTo>
                    <a:pt x="21252" y="0"/>
                  </a:moveTo>
                  <a:cubicBezTo>
                    <a:pt x="21252" y="0"/>
                    <a:pt x="-348" y="5120"/>
                    <a:pt x="5" y="11520"/>
                  </a:cubicBezTo>
                  <a:cubicBezTo>
                    <a:pt x="357" y="17920"/>
                    <a:pt x="7530" y="21600"/>
                    <a:pt x="7530" y="21600"/>
                  </a:cubicBezTo>
                </a:path>
              </a:pathLst>
            </a:custGeom>
            <a:noFill/>
            <a:ln w="25400" cap="flat">
              <a:solidFill>
                <a:srgbClr val="800040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72" name="Freeform 39"/>
            <p:cNvSpPr>
              <a:spLocks/>
            </p:cNvSpPr>
            <p:nvPr/>
          </p:nvSpPr>
          <p:spPr bwMode="auto">
            <a:xfrm>
              <a:off x="0" y="0"/>
              <a:ext cx="857" cy="2208"/>
            </a:xfrm>
            <a:custGeom>
              <a:avLst/>
              <a:gdLst>
                <a:gd name="T0" fmla="*/ 0 w 19613"/>
                <a:gd name="T1" fmla="*/ 0 h 21600"/>
                <a:gd name="T2" fmla="*/ 0 w 19613"/>
                <a:gd name="T3" fmla="*/ 0 h 21600"/>
                <a:gd name="T4" fmla="*/ 0 w 19613"/>
                <a:gd name="T5" fmla="*/ 0 h 21600"/>
                <a:gd name="T6" fmla="*/ 0 w 19613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613"/>
                <a:gd name="T13" fmla="*/ 0 h 21600"/>
                <a:gd name="T14" fmla="*/ 19613 w 19613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13" h="21600">
                  <a:moveTo>
                    <a:pt x="13206" y="21600"/>
                  </a:moveTo>
                  <a:cubicBezTo>
                    <a:pt x="13206" y="21600"/>
                    <a:pt x="6040" y="19036"/>
                    <a:pt x="2955" y="15402"/>
                  </a:cubicBezTo>
                  <a:cubicBezTo>
                    <a:pt x="-1987" y="9579"/>
                    <a:pt x="-156" y="6574"/>
                    <a:pt x="4237" y="3944"/>
                  </a:cubicBezTo>
                  <a:cubicBezTo>
                    <a:pt x="10777" y="30"/>
                    <a:pt x="19613" y="0"/>
                    <a:pt x="19613" y="0"/>
                  </a:cubicBezTo>
                </a:path>
              </a:pathLst>
            </a:custGeom>
            <a:noFill/>
            <a:ln w="25400" cap="flat">
              <a:solidFill>
                <a:srgbClr val="800040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73" name="Freeform 40"/>
            <p:cNvSpPr>
              <a:spLocks/>
            </p:cNvSpPr>
            <p:nvPr/>
          </p:nvSpPr>
          <p:spPr bwMode="auto">
            <a:xfrm flipH="1">
              <a:off x="1196" y="15"/>
              <a:ext cx="854" cy="2184"/>
            </a:xfrm>
            <a:custGeom>
              <a:avLst/>
              <a:gdLst>
                <a:gd name="T0" fmla="*/ 0 w 19942"/>
                <a:gd name="T1" fmla="*/ 0 h 21600"/>
                <a:gd name="T2" fmla="*/ 0 w 19942"/>
                <a:gd name="T3" fmla="*/ 0 h 21600"/>
                <a:gd name="T4" fmla="*/ 0 w 19942"/>
                <a:gd name="T5" fmla="*/ 0 h 21600"/>
                <a:gd name="T6" fmla="*/ 0 w 19942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42"/>
                <a:gd name="T13" fmla="*/ 0 h 21600"/>
                <a:gd name="T14" fmla="*/ 19942 w 19942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42" h="21600">
                  <a:moveTo>
                    <a:pt x="12362" y="21600"/>
                  </a:moveTo>
                  <a:cubicBezTo>
                    <a:pt x="12362" y="21600"/>
                    <a:pt x="2743" y="19200"/>
                    <a:pt x="1146" y="14875"/>
                  </a:cubicBezTo>
                  <a:cubicBezTo>
                    <a:pt x="211" y="12343"/>
                    <a:pt x="-1658" y="8941"/>
                    <a:pt x="3202" y="4826"/>
                  </a:cubicBezTo>
                  <a:cubicBezTo>
                    <a:pt x="8559" y="292"/>
                    <a:pt x="19942" y="0"/>
                    <a:pt x="19942" y="0"/>
                  </a:cubicBezTo>
                </a:path>
              </a:pathLst>
            </a:custGeom>
            <a:noFill/>
            <a:ln w="25400" cap="flat">
              <a:solidFill>
                <a:srgbClr val="800040"/>
              </a:solidFill>
              <a:prstDash val="sysDot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36874" name="Rectangle 41"/>
            <p:cNvSpPr>
              <a:spLocks/>
            </p:cNvSpPr>
            <p:nvPr/>
          </p:nvSpPr>
          <p:spPr bwMode="auto">
            <a:xfrm>
              <a:off x="2094" y="630"/>
              <a:ext cx="111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r>
                <a:rPr lang="en-US" sz="3000">
                  <a:solidFill>
                    <a:srgbClr val="800040"/>
                  </a:solidFill>
                  <a:latin typeface="Bradley Hand ITC TT-Bold" charset="0"/>
                  <a:ea typeface="Bradley Hand ITC TT-Bold" charset="0"/>
                  <a:cs typeface="Bradley Hand ITC TT-Bold" charset="0"/>
                  <a:sym typeface="Bradley Hand ITC TT-Bold" charset="0"/>
                </a:rPr>
                <a:t>back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7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DFS Traversal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3600" dirty="0"/>
              <a:t>Which vertices will be visited during </a:t>
            </a:r>
            <a:r>
              <a:rPr lang="en-AU" dirty="0" err="1"/>
              <a:t>dfs</a:t>
            </a:r>
            <a:r>
              <a:rPr lang="en-AU" dirty="0"/>
              <a:t>(g)</a:t>
            </a:r>
            <a:r>
              <a:rPr lang="en-AU" sz="3600" dirty="0"/>
              <a:t>: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How </a:t>
            </a:r>
            <a:r>
              <a:rPr lang="en-AU" dirty="0"/>
              <a:t>can we ensure that </a:t>
            </a:r>
            <a:r>
              <a:rPr lang="en-AU" i="1" dirty="0"/>
              <a:t>all</a:t>
            </a:r>
            <a:r>
              <a:rPr lang="en-AU" dirty="0"/>
              <a:t> vertices are visited?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31" y="3580656"/>
            <a:ext cx="10027003" cy="38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10302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Graph </a:t>
            </a:r>
            <a:r>
              <a:rPr lang="en-US" dirty="0" smtClean="0"/>
              <a:t>Search </a:t>
            </a:r>
            <a:r>
              <a:rPr lang="en-US" dirty="0"/>
              <a:t>function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69925" y="1492250"/>
            <a:ext cx="11645900" cy="1600200"/>
          </a:xfrm>
        </p:spPr>
        <p:txBody>
          <a:bodyPr>
            <a:normAutofit lnSpcReduction="10000"/>
          </a:bodyPr>
          <a:lstStyle/>
          <a:p>
            <a:pPr marL="390098" indent="-39009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The graph may not be connected</a:t>
            </a:r>
          </a:p>
          <a:p>
            <a:pPr marL="910798" lvl="1" indent="-39009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/>
              <a:t>We need to make sure that we visit every connected component: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879600" y="3363913"/>
            <a:ext cx="8356600" cy="4421187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void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dfSearch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(Graph g) {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v;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count = 0;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pre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malloc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* g-&gt;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malloc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* g-&gt;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for (v = 0; v &lt; g-&gt;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v++){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pre[v] = -1;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[v] = -1;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}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for (v = 0; v &lt; g-&gt;V; v++) {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if (pre[v] == -1)   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dfsR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(g,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mkEdge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g,v,v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}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571500" y="8116888"/>
            <a:ext cx="11645900" cy="1319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5113" indent="-265113" algn="l">
              <a:spcBef>
                <a:spcPts val="2500"/>
              </a:spcBef>
              <a:buClr>
                <a:srgbClr val="606060"/>
              </a:buClr>
              <a:buSzPct val="100000"/>
              <a:buFont typeface="Helvetica Neue" charset="0"/>
              <a:buChar char="•"/>
            </a:pP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The work complexity of the graph search algorithm is </a:t>
            </a:r>
            <a:r>
              <a:rPr lang="en-US" sz="2600">
                <a:solidFill>
                  <a:schemeClr val="tx1"/>
                </a:solidFill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2600" i="1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sz="2600" i="1" baseline="32000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2</a:t>
            </a: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 for adjacency matrix representation, and </a:t>
            </a:r>
            <a:r>
              <a:rPr lang="en-US" sz="2600">
                <a:solidFill>
                  <a:schemeClr val="tx1"/>
                </a:solidFill>
                <a:latin typeface="Corsiva Hebrew" charset="0"/>
                <a:ea typeface="Apple Chancery" charset="0"/>
                <a:cs typeface="Apple Chancery" charset="0"/>
                <a:sym typeface="Corsiva Hebrew" charset="0"/>
              </a:rPr>
              <a:t>O</a:t>
            </a: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(</a:t>
            </a:r>
            <a:r>
              <a:rPr lang="en-US" sz="2600" i="1">
                <a:solidFill>
                  <a:schemeClr val="tx1"/>
                </a:solidFill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V+E</a:t>
            </a:r>
            <a:r>
              <a:rPr lang="en-US" sz="26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) for adjacency list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1425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 autoUpdateAnimBg="0"/>
      <p:bldP spid="266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957883"/>
          </a:xfrm>
        </p:spPr>
        <p:txBody>
          <a:bodyPr/>
          <a:lstStyle/>
          <a:p>
            <a:r>
              <a:rPr lang="en-AU" dirty="0" smtClean="0"/>
              <a:t>Exercise: DFS Traversal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348408"/>
            <a:ext cx="10620587" cy="7858990"/>
          </a:xfrm>
        </p:spPr>
        <p:txBody>
          <a:bodyPr/>
          <a:lstStyle/>
          <a:p>
            <a:r>
              <a:rPr lang="en-AU" sz="3600" dirty="0"/>
              <a:t>Trace the execution of </a:t>
            </a:r>
            <a:r>
              <a:rPr lang="en-AU" dirty="0" err="1"/>
              <a:t>dfs</a:t>
            </a:r>
            <a:r>
              <a:rPr lang="en-AU" dirty="0"/>
              <a:t>(g,0)</a:t>
            </a:r>
            <a:r>
              <a:rPr lang="en-AU" sz="3600" dirty="0"/>
              <a:t> on: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/>
              <a:t>What if we were using DFS to search for a path from 0..5? We would get </a:t>
            </a:r>
            <a:r>
              <a:rPr lang="en-AU" dirty="0" smtClean="0"/>
              <a:t>0-1-2-3-4-5. If we want the shortest (least edges/vertices) path we need to use BFS instead</a:t>
            </a:r>
            <a:r>
              <a:rPr lang="en-AU" dirty="0" smtClean="0"/>
              <a:t>. </a:t>
            </a:r>
            <a:r>
              <a:rPr lang="en-AU" dirty="0" smtClean="0"/>
              <a:t>See later slides for this.</a:t>
            </a:r>
            <a:endParaRPr lang="en-A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3928" y="2306291"/>
            <a:ext cx="6552728" cy="443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0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DFS Traversal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3600" dirty="0"/>
              <a:t>Show the final state of the </a:t>
            </a:r>
            <a:r>
              <a:rPr lang="en-AU" dirty="0" smtClean="0"/>
              <a:t>pre and </a:t>
            </a:r>
            <a:r>
              <a:rPr lang="en-AU" dirty="0" err="1" smtClean="0"/>
              <a:t>st</a:t>
            </a:r>
            <a:r>
              <a:rPr lang="en-AU" sz="3600" dirty="0"/>
              <a:t> </a:t>
            </a:r>
            <a:r>
              <a:rPr lang="en-AU" sz="3600" dirty="0" smtClean="0"/>
              <a:t>arrays </a:t>
            </a:r>
            <a:r>
              <a:rPr lang="en-AU" sz="3600" dirty="0"/>
              <a:t>after </a:t>
            </a:r>
            <a:r>
              <a:rPr lang="en-AU" dirty="0" err="1"/>
              <a:t>dfs</a:t>
            </a:r>
            <a:r>
              <a:rPr lang="en-AU" dirty="0"/>
              <a:t>(g,0</a:t>
            </a:r>
            <a:r>
              <a:rPr lang="en-AU" dirty="0" smtClean="0"/>
              <a:t>)</a:t>
            </a:r>
            <a:r>
              <a:rPr lang="en-AU" sz="3600" dirty="0" smtClean="0"/>
              <a:t>: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48" y="3652664"/>
            <a:ext cx="7961794" cy="5040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1840" y="7253064"/>
            <a:ext cx="828092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65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Non-Recursive Depth </a:t>
            </a:r>
            <a:r>
              <a:rPr lang="en-US" dirty="0"/>
              <a:t>First Search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98488" y="1563688"/>
            <a:ext cx="11176000" cy="671512"/>
          </a:xfrm>
        </p:spPr>
        <p:txBody>
          <a:bodyPr/>
          <a:lstStyle/>
          <a:p>
            <a:pPr eaLnBrk="1" hangingPunct="1"/>
            <a:r>
              <a:rPr lang="en-US" smtClean="0"/>
              <a:t>We can use a stack instead of recursion:</a:t>
            </a:r>
          </a:p>
        </p:txBody>
      </p:sp>
      <p:sp>
        <p:nvSpPr>
          <p:cNvPr id="27651" name="Rectangle 3"/>
          <p:cNvSpPr>
            <a:spLocks/>
          </p:cNvSpPr>
          <p:nvPr/>
        </p:nvSpPr>
        <p:spPr bwMode="auto">
          <a:xfrm>
            <a:off x="1317625" y="2428875"/>
            <a:ext cx="10009188" cy="6480175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void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dfs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(Graph g, Edge e) { 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i;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Stack s =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newStack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();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StackPush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s,e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);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while (!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StackIsEmpty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(s)) {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e =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StackPop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(s);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if (pre[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 {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pre[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 count++;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e.v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for 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0;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 g-&gt;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++) {      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if ((g-&gt;edges[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1)&amp;&amp;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           (pre[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-1)) {	            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StackPush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s,mkEdge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g,e.w,i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}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}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}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}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  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14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DFS </a:t>
            </a:r>
            <a:r>
              <a:rPr lang="en-US" dirty="0" smtClean="0"/>
              <a:t>Algorithms: Cycle Detection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71500" y="1409700"/>
            <a:ext cx="11861800" cy="65659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40"/>
                </a:solidFill>
              </a:rPr>
              <a:t>Cycle detection</a:t>
            </a:r>
            <a:r>
              <a:rPr lang="en-US" smtClean="0"/>
              <a:t>: does a given graph have any cycles?</a:t>
            </a:r>
          </a:p>
          <a:p>
            <a:pPr marL="709613" lvl="1" eaLnBrk="1" hangingPunct="1"/>
            <a:r>
              <a:rPr lang="en-US" smtClean="0"/>
              <a:t>if and only if the DFS graph has back edges, it contains cycles</a:t>
            </a:r>
          </a:p>
          <a:p>
            <a:pPr marL="709613" lvl="1" eaLnBrk="1" hangingPunct="1"/>
            <a:r>
              <a:rPr lang="en-US" smtClean="0"/>
              <a:t>we can easily detect this in the DFS search: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0" y="4300736"/>
            <a:ext cx="10004298" cy="40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66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14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DFS </a:t>
            </a:r>
            <a:r>
              <a:rPr lang="en-US" dirty="0" smtClean="0"/>
              <a:t>Algorithms: Cycle Detection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71500" y="1409700"/>
            <a:ext cx="11861800" cy="6565900"/>
          </a:xfrm>
        </p:spPr>
        <p:txBody>
          <a:bodyPr/>
          <a:lstStyle/>
          <a:p>
            <a:pPr eaLnBrk="1" hangingPunct="1"/>
            <a:r>
              <a:rPr lang="en-US" dirty="0" smtClean="0"/>
              <a:t>We are only checking for the existence of cycle, we are not returning it</a:t>
            </a:r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1193800" y="2788568"/>
            <a:ext cx="9772650" cy="6409407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//Return 1 if there is a cycle</a:t>
            </a:r>
          </a:p>
          <a:p>
            <a:pPr algn="l">
              <a:defRPr/>
            </a:pP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hasCycle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(Graph g, Edge e) {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w =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pre[w] = count++;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[w] =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e.v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for 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=0;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 g-&gt;V;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++){  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if ((g-&gt;edges[w][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1) &amp;&amp; (pre[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-1)) {  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if(</a:t>
            </a:r>
            <a:r>
              <a:rPr lang="en-US" sz="2400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hasCycle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(g,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mkEdge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g,w,i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)))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return 1;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}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else if( (g-&gt;edges[w][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1) &amp;&amp;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!=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e.v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){ </a:t>
            </a:r>
          </a:p>
          <a:p>
            <a:pPr algn="l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//if it is not the predecessor</a:t>
            </a:r>
          </a:p>
          <a:p>
            <a:pPr algn="l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return 1;</a:t>
            </a:r>
          </a:p>
          <a:p>
            <a:pPr algn="l"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}  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}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return 0;</a:t>
            </a:r>
          </a:p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bldLvl="5" autoUpdateAnimBg="0"/>
      <p:bldP spid="2969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10302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Problems on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9925" y="1781175"/>
            <a:ext cx="10620375" cy="7343775"/>
          </a:xfrm>
        </p:spPr>
        <p:txBody>
          <a:bodyPr>
            <a:normAutofit lnSpcReduction="10000"/>
          </a:bodyPr>
          <a:lstStyle/>
          <a:p>
            <a:pPr marL="390098" indent="-39009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AU" dirty="0" smtClean="0"/>
              <a:t>What kinds of problems do we want to solve on/via graphs?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Is there a simple path from A to B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Is the graph fully-connected?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Can we remove an edge and keep it fully connected?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Which vertices are reachable from v? (transitive closure)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What is the cheapest cost path from v to w?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Is there a cycle that passes through all V? (tour)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Is there a tree that links all vertices (spanning tree)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What is the minimum spanning tree?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Can a graph be drawn in a place with no crossing edges? 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Are two graphs “equivalent”? (isomorphism)</a:t>
            </a:r>
          </a:p>
          <a:p>
            <a:pPr marL="910228" lvl="1" indent="-39009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A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DFS Algorithms: Connectivity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3600" dirty="0"/>
              <a:t>Each vertex belongs to a </a:t>
            </a:r>
            <a:r>
              <a:rPr lang="en-AU" sz="3600" dirty="0" smtClean="0"/>
              <a:t>connected component</a:t>
            </a:r>
          </a:p>
          <a:p>
            <a:r>
              <a:rPr lang="en-AU" sz="3600" dirty="0" smtClean="0"/>
              <a:t>The function </a:t>
            </a:r>
            <a:r>
              <a:rPr lang="en-AU" sz="3600" dirty="0" err="1" smtClean="0"/>
              <a:t>connectedComponents</a:t>
            </a:r>
            <a:r>
              <a:rPr lang="en-AU" sz="3600" dirty="0" smtClean="0"/>
              <a:t> sets up the array </a:t>
            </a:r>
            <a:r>
              <a:rPr lang="en-AU" sz="3600" dirty="0" smtClean="0">
                <a:solidFill>
                  <a:srgbClr val="7030A0"/>
                </a:solidFill>
              </a:rPr>
              <a:t>cc </a:t>
            </a:r>
            <a:r>
              <a:rPr lang="en-AU" sz="3600" dirty="0" smtClean="0"/>
              <a:t>to indicate which component contains each vertex</a:t>
            </a:r>
          </a:p>
          <a:p>
            <a:endParaRPr lang="en-AU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40" y="4660776"/>
            <a:ext cx="9142857" cy="4660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1960" y="8133166"/>
            <a:ext cx="1440160" cy="754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cc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03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6357938" y="2716213"/>
            <a:ext cx="5832475" cy="5040312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void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connectedR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(Graph g, Edge e) {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w =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pre[w] = count++;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[w] =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900" dirty="0">
                <a:solidFill>
                  <a:srgbClr val="80004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cc[w] = </a:t>
            </a:r>
            <a:r>
              <a:rPr lang="en-US" sz="1900" dirty="0" err="1">
                <a:solidFill>
                  <a:srgbClr val="80004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ccCount</a:t>
            </a:r>
            <a:r>
              <a:rPr lang="en-US" sz="1900" dirty="0">
                <a:solidFill>
                  <a:srgbClr val="80004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</a:p>
          <a:p>
            <a:pPr algn="l">
              <a:defRPr/>
            </a:pPr>
            <a:endParaRPr lang="en-US" sz="19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for (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=0;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 g-&gt;V;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++){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if ((g-&gt;edges[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currV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][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1) &amp;&amp;   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(pre[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-1)) { 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dfsR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(g,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mkEdge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g,w,i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}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}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   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14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DFS Algorithms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9925" y="1276350"/>
            <a:ext cx="11836400" cy="14398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00040"/>
                </a:solidFill>
              </a:rPr>
              <a:t>Connectivity</a:t>
            </a:r>
            <a:r>
              <a:rPr lang="en-US" smtClean="0"/>
              <a:t>:</a:t>
            </a:r>
          </a:p>
          <a:p>
            <a:pPr marL="709613" lvl="1" eaLnBrk="1" hangingPunct="1">
              <a:spcBef>
                <a:spcPts val="1100"/>
              </a:spcBef>
            </a:pPr>
            <a:r>
              <a:rPr lang="en-US" smtClean="0"/>
              <a:t>maintain an extra array </a:t>
            </a:r>
            <a:r>
              <a:rPr lang="en-US" sz="2100" smtClean="0">
                <a:latin typeface="Monaco" charset="0"/>
                <a:ea typeface="Monaco" charset="0"/>
                <a:cs typeface="Monaco" charset="0"/>
                <a:sym typeface="Monaco" charset="0"/>
              </a:rPr>
              <a:t>cc</a:t>
            </a:r>
            <a:r>
              <a:rPr lang="en-US" smtClean="0"/>
              <a:t> for connected components 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598488" y="2789238"/>
            <a:ext cx="5651500" cy="6099175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void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connectedComponents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(Graph g) {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v;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count = 0;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ccCount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pre =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malloc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(g-&gt;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sizeof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cc  =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malloc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(g-&gt;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sizeof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=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malloc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(g-&gt;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*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sizeof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for (v = 0; v &lt; g-&gt;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v++) {    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pre[v] = -1;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[v] = -1;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</a:t>
            </a:r>
            <a:r>
              <a:rPr lang="en-US" sz="1900" dirty="0">
                <a:solidFill>
                  <a:srgbClr val="80004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cc[v]  = -1;</a:t>
            </a:r>
            <a:endParaRPr lang="en-US" sz="19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}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for (v = 0; v &lt; g-&gt;V; v++) {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if (pre[v] == -1) {      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connectedR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(g, 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mkEdge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19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g,v,v</a:t>
            </a: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</a:t>
            </a:r>
            <a:r>
              <a:rPr lang="en-US" sz="1900" dirty="0" err="1">
                <a:solidFill>
                  <a:srgbClr val="80004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ccCount</a:t>
            </a:r>
            <a:r>
              <a:rPr lang="en-US" sz="1900" dirty="0">
                <a:solidFill>
                  <a:srgbClr val="80004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++;</a:t>
            </a:r>
            <a:endParaRPr lang="en-US" sz="19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}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}</a:t>
            </a:r>
          </a:p>
          <a:p>
            <a:pPr algn="l">
              <a:defRPr/>
            </a:pPr>
            <a:r>
              <a:rPr lang="en-US" sz="19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nimBg="1" autoUpdateAnimBg="0"/>
      <p:bldP spid="3072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Breadth-First Search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8000" y="1422400"/>
            <a:ext cx="11188700" cy="3937000"/>
          </a:xfrm>
        </p:spPr>
        <p:txBody>
          <a:bodyPr/>
          <a:lstStyle/>
          <a:p>
            <a:pPr eaLnBrk="1" hangingPunct="1"/>
            <a:r>
              <a:rPr lang="en-US" smtClean="0"/>
              <a:t>What if we want the shortest path between two vertices?</a:t>
            </a:r>
          </a:p>
          <a:p>
            <a:pPr marL="709613" lvl="1" eaLnBrk="1" hangingPunct="1"/>
            <a:r>
              <a:rPr lang="en-US" smtClean="0"/>
              <a:t>DFS doesn’t help us with this problem</a:t>
            </a:r>
          </a:p>
          <a:p>
            <a:pPr eaLnBrk="1" hangingPunct="1"/>
            <a:r>
              <a:rPr lang="en-US" smtClean="0"/>
              <a:t>To find the shortest path between </a:t>
            </a:r>
            <a:r>
              <a:rPr lang="en-US" i="1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smtClean="0"/>
              <a:t> and any vertex </a:t>
            </a:r>
            <a:r>
              <a:rPr lang="en-US" i="1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w</a:t>
            </a:r>
            <a:endParaRPr lang="en-US" smtClean="0"/>
          </a:p>
          <a:p>
            <a:pPr marL="709613" lvl="1" eaLnBrk="1" hangingPunct="1"/>
            <a:r>
              <a:rPr lang="en-US" smtClean="0"/>
              <a:t>we visit all the vertices adjacent to </a:t>
            </a:r>
            <a:r>
              <a:rPr lang="en-US" i="1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smtClean="0"/>
              <a:t> (distance 1)</a:t>
            </a:r>
          </a:p>
          <a:p>
            <a:pPr marL="709613" lvl="1" eaLnBrk="1" hangingPunct="1"/>
            <a:r>
              <a:rPr lang="en-US" smtClean="0"/>
              <a:t>then all the vertices adjacent to those we visited in the first step (distance 2) </a:t>
            </a:r>
          </a:p>
        </p:txBody>
      </p:sp>
      <p:grpSp>
        <p:nvGrpSpPr>
          <p:cNvPr id="43012" name="Group 21"/>
          <p:cNvGrpSpPr>
            <a:grpSpLocks/>
          </p:cNvGrpSpPr>
          <p:nvPr/>
        </p:nvGrpSpPr>
        <p:grpSpPr bwMode="auto">
          <a:xfrm>
            <a:off x="1295400" y="5651500"/>
            <a:ext cx="4025900" cy="2984500"/>
            <a:chOff x="0" y="0"/>
            <a:chExt cx="2536" cy="1880"/>
          </a:xfrm>
        </p:grpSpPr>
        <p:sp>
          <p:nvSpPr>
            <p:cNvPr id="43038" name="Oval 3"/>
            <p:cNvSpPr>
              <a:spLocks/>
            </p:cNvSpPr>
            <p:nvPr/>
          </p:nvSpPr>
          <p:spPr bwMode="auto">
            <a:xfrm>
              <a:off x="0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43039" name="Oval 4"/>
            <p:cNvSpPr>
              <a:spLocks/>
            </p:cNvSpPr>
            <p:nvPr/>
          </p:nvSpPr>
          <p:spPr bwMode="auto">
            <a:xfrm>
              <a:off x="1248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43040" name="Oval 5"/>
            <p:cNvSpPr>
              <a:spLocks/>
            </p:cNvSpPr>
            <p:nvPr/>
          </p:nvSpPr>
          <p:spPr bwMode="auto">
            <a:xfrm>
              <a:off x="2256" y="592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43041" name="Oval 6"/>
            <p:cNvSpPr>
              <a:spLocks/>
            </p:cNvSpPr>
            <p:nvPr/>
          </p:nvSpPr>
          <p:spPr bwMode="auto">
            <a:xfrm>
              <a:off x="472" y="88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  <p:sp>
          <p:nvSpPr>
            <p:cNvPr id="43042" name="Oval 7"/>
            <p:cNvSpPr>
              <a:spLocks/>
            </p:cNvSpPr>
            <p:nvPr/>
          </p:nvSpPr>
          <p:spPr bwMode="auto">
            <a:xfrm>
              <a:off x="1208" y="88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43043" name="Oval 8"/>
            <p:cNvSpPr>
              <a:spLocks/>
            </p:cNvSpPr>
            <p:nvPr/>
          </p:nvSpPr>
          <p:spPr bwMode="auto">
            <a:xfrm>
              <a:off x="0" y="16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43044" name="Oval 9"/>
            <p:cNvSpPr>
              <a:spLocks/>
            </p:cNvSpPr>
            <p:nvPr/>
          </p:nvSpPr>
          <p:spPr bwMode="auto">
            <a:xfrm>
              <a:off x="1248" y="160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43045" name="Line 10"/>
            <p:cNvSpPr>
              <a:spLocks noChangeShapeType="1"/>
            </p:cNvSpPr>
            <p:nvPr/>
          </p:nvSpPr>
          <p:spPr bwMode="auto">
            <a:xfrm rot="10800000" flipH="1">
              <a:off x="296" y="136"/>
              <a:ext cx="928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46" name="Line 11"/>
            <p:cNvSpPr>
              <a:spLocks noChangeShapeType="1"/>
            </p:cNvSpPr>
            <p:nvPr/>
          </p:nvSpPr>
          <p:spPr bwMode="auto">
            <a:xfrm rot="10800000" flipH="1">
              <a:off x="304" y="1736"/>
              <a:ext cx="928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47" name="Line 12"/>
            <p:cNvSpPr>
              <a:spLocks noChangeShapeType="1"/>
            </p:cNvSpPr>
            <p:nvPr/>
          </p:nvSpPr>
          <p:spPr bwMode="auto">
            <a:xfrm flipH="1">
              <a:off x="136" y="311"/>
              <a:ext cx="8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48" name="Line 13"/>
            <p:cNvSpPr>
              <a:spLocks noChangeShapeType="1"/>
            </p:cNvSpPr>
            <p:nvPr/>
          </p:nvSpPr>
          <p:spPr bwMode="auto">
            <a:xfrm>
              <a:off x="272" y="256"/>
              <a:ext cx="952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49" name="Line 14"/>
            <p:cNvSpPr>
              <a:spLocks noChangeShapeType="1"/>
            </p:cNvSpPr>
            <p:nvPr/>
          </p:nvSpPr>
          <p:spPr bwMode="auto">
            <a:xfrm>
              <a:off x="1552" y="143"/>
              <a:ext cx="728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50" name="Line 15"/>
            <p:cNvSpPr>
              <a:spLocks noChangeShapeType="1"/>
            </p:cNvSpPr>
            <p:nvPr/>
          </p:nvSpPr>
          <p:spPr bwMode="auto">
            <a:xfrm rot="10800000" flipH="1">
              <a:off x="1504" y="872"/>
              <a:ext cx="824" cy="7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51" name="Line 16"/>
            <p:cNvSpPr>
              <a:spLocks noChangeShapeType="1"/>
            </p:cNvSpPr>
            <p:nvPr/>
          </p:nvSpPr>
          <p:spPr bwMode="auto">
            <a:xfrm rot="10800000" flipH="1">
              <a:off x="744" y="1023"/>
              <a:ext cx="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52" name="Oval 17"/>
            <p:cNvSpPr>
              <a:spLocks/>
            </p:cNvSpPr>
            <p:nvPr/>
          </p:nvSpPr>
          <p:spPr bwMode="auto">
            <a:xfrm>
              <a:off x="616" y="1264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5</a:t>
              </a:r>
            </a:p>
          </p:txBody>
        </p:sp>
        <p:sp>
          <p:nvSpPr>
            <p:cNvPr id="43053" name="Line 18"/>
            <p:cNvSpPr>
              <a:spLocks noChangeShapeType="1"/>
            </p:cNvSpPr>
            <p:nvPr/>
          </p:nvSpPr>
          <p:spPr bwMode="auto">
            <a:xfrm rot="10800000" flipH="1">
              <a:off x="280" y="1472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54" name="Line 19"/>
            <p:cNvSpPr>
              <a:spLocks noChangeShapeType="1"/>
            </p:cNvSpPr>
            <p:nvPr/>
          </p:nvSpPr>
          <p:spPr bwMode="auto">
            <a:xfrm>
              <a:off x="920" y="1472"/>
              <a:ext cx="328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55" name="Line 20"/>
            <p:cNvSpPr>
              <a:spLocks noChangeShapeType="1"/>
            </p:cNvSpPr>
            <p:nvPr/>
          </p:nvSpPr>
          <p:spPr bwMode="auto">
            <a:xfrm>
              <a:off x="1368" y="119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511300" y="5865813"/>
            <a:ext cx="1752600" cy="2287587"/>
            <a:chOff x="0" y="0"/>
            <a:chExt cx="1104" cy="1440"/>
          </a:xfrm>
        </p:grpSpPr>
        <p:sp>
          <p:nvSpPr>
            <p:cNvPr id="43035" name="Line 22"/>
            <p:cNvSpPr>
              <a:spLocks noChangeShapeType="1"/>
            </p:cNvSpPr>
            <p:nvPr/>
          </p:nvSpPr>
          <p:spPr bwMode="auto">
            <a:xfrm rot="10800000" flipH="1">
              <a:off x="176" y="0"/>
              <a:ext cx="904" cy="8"/>
            </a:xfrm>
            <a:prstGeom prst="line">
              <a:avLst/>
            </a:prstGeom>
            <a:noFill/>
            <a:ln w="114300">
              <a:solidFill>
                <a:srgbClr val="800040">
                  <a:alpha val="25098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36" name="Line 23"/>
            <p:cNvSpPr>
              <a:spLocks noChangeShapeType="1"/>
            </p:cNvSpPr>
            <p:nvPr/>
          </p:nvSpPr>
          <p:spPr bwMode="auto">
            <a:xfrm rot="10800000" flipH="1">
              <a:off x="0" y="168"/>
              <a:ext cx="8" cy="1272"/>
            </a:xfrm>
            <a:prstGeom prst="line">
              <a:avLst/>
            </a:prstGeom>
            <a:noFill/>
            <a:ln w="114300">
              <a:solidFill>
                <a:srgbClr val="800040">
                  <a:alpha val="25098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37" name="Line 24"/>
            <p:cNvSpPr>
              <a:spLocks noChangeShapeType="1"/>
            </p:cNvSpPr>
            <p:nvPr/>
          </p:nvSpPr>
          <p:spPr bwMode="auto">
            <a:xfrm>
              <a:off x="136" y="128"/>
              <a:ext cx="968" cy="640"/>
            </a:xfrm>
            <a:prstGeom prst="line">
              <a:avLst/>
            </a:prstGeom>
            <a:noFill/>
            <a:ln w="114300">
              <a:solidFill>
                <a:srgbClr val="800040">
                  <a:alpha val="25098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39900" y="7988300"/>
            <a:ext cx="1524000" cy="419100"/>
            <a:chOff x="0" y="0"/>
            <a:chExt cx="960" cy="264"/>
          </a:xfrm>
        </p:grpSpPr>
        <p:sp>
          <p:nvSpPr>
            <p:cNvPr id="43033" name="Line 26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368" cy="184"/>
            </a:xfrm>
            <a:prstGeom prst="line">
              <a:avLst/>
            </a:prstGeom>
            <a:noFill/>
            <a:ln w="114300">
              <a:solidFill>
                <a:srgbClr val="800040">
                  <a:alpha val="25098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34" name="Line 27"/>
            <p:cNvSpPr>
              <a:spLocks noChangeShapeType="1"/>
            </p:cNvSpPr>
            <p:nvPr/>
          </p:nvSpPr>
          <p:spPr bwMode="auto">
            <a:xfrm rot="10800000" flipH="1">
              <a:off x="0" y="256"/>
              <a:ext cx="960" cy="8"/>
            </a:xfrm>
            <a:prstGeom prst="line">
              <a:avLst/>
            </a:prstGeom>
            <a:noFill/>
            <a:ln w="114300">
              <a:solidFill>
                <a:srgbClr val="800040">
                  <a:alpha val="25098"/>
                </a:srgbClr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2540000" y="7277100"/>
            <a:ext cx="609600" cy="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784600" y="5892800"/>
            <a:ext cx="1079500" cy="749300"/>
          </a:xfrm>
          <a:prstGeom prst="line">
            <a:avLst/>
          </a:prstGeom>
          <a:noFill/>
          <a:ln w="114300">
            <a:solidFill>
              <a:srgbClr val="800040">
                <a:alpha val="25098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810500" y="5854700"/>
            <a:ext cx="2082800" cy="2260600"/>
            <a:chOff x="0" y="0"/>
            <a:chExt cx="1312" cy="1424"/>
          </a:xfrm>
        </p:grpSpPr>
        <p:sp>
          <p:nvSpPr>
            <p:cNvPr id="43021" name="Oval 31"/>
            <p:cNvSpPr>
              <a:spLocks/>
            </p:cNvSpPr>
            <p:nvPr/>
          </p:nvSpPr>
          <p:spPr bwMode="auto">
            <a:xfrm>
              <a:off x="440" y="0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0</a:t>
              </a:r>
            </a:p>
          </p:txBody>
        </p:sp>
        <p:sp>
          <p:nvSpPr>
            <p:cNvPr id="43022" name="Line 32"/>
            <p:cNvSpPr>
              <a:spLocks noChangeShapeType="1"/>
            </p:cNvSpPr>
            <p:nvPr/>
          </p:nvSpPr>
          <p:spPr bwMode="auto">
            <a:xfrm>
              <a:off x="744" y="256"/>
              <a:ext cx="304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23" name="Oval 33"/>
            <p:cNvSpPr>
              <a:spLocks/>
            </p:cNvSpPr>
            <p:nvPr/>
          </p:nvSpPr>
          <p:spPr bwMode="auto">
            <a:xfrm>
              <a:off x="1032" y="568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7</a:t>
              </a:r>
            </a:p>
          </p:txBody>
        </p:sp>
        <p:sp>
          <p:nvSpPr>
            <p:cNvPr id="43024" name="Oval 34"/>
            <p:cNvSpPr>
              <a:spLocks/>
            </p:cNvSpPr>
            <p:nvPr/>
          </p:nvSpPr>
          <p:spPr bwMode="auto">
            <a:xfrm>
              <a:off x="1024" y="1112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1</a:t>
              </a:r>
            </a:p>
          </p:txBody>
        </p:sp>
        <p:sp>
          <p:nvSpPr>
            <p:cNvPr id="43025" name="Oval 35"/>
            <p:cNvSpPr>
              <a:spLocks/>
            </p:cNvSpPr>
            <p:nvPr/>
          </p:nvSpPr>
          <p:spPr bwMode="auto">
            <a:xfrm>
              <a:off x="0" y="1136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6</a:t>
              </a:r>
            </a:p>
          </p:txBody>
        </p:sp>
        <p:sp>
          <p:nvSpPr>
            <p:cNvPr id="43026" name="Line 36"/>
            <p:cNvSpPr>
              <a:spLocks noChangeShapeType="1"/>
            </p:cNvSpPr>
            <p:nvPr/>
          </p:nvSpPr>
          <p:spPr bwMode="auto">
            <a:xfrm flipH="1">
              <a:off x="144" y="264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27" name="Oval 37"/>
            <p:cNvSpPr>
              <a:spLocks/>
            </p:cNvSpPr>
            <p:nvPr/>
          </p:nvSpPr>
          <p:spPr bwMode="auto">
            <a:xfrm>
              <a:off x="0" y="576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2</a:t>
              </a:r>
            </a:p>
          </p:txBody>
        </p:sp>
        <p:sp>
          <p:nvSpPr>
            <p:cNvPr id="43028" name="Oval 38"/>
            <p:cNvSpPr>
              <a:spLocks/>
            </p:cNvSpPr>
            <p:nvPr/>
          </p:nvSpPr>
          <p:spPr bwMode="auto">
            <a:xfrm>
              <a:off x="448" y="576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3</a:t>
              </a:r>
            </a:p>
          </p:txBody>
        </p:sp>
        <p:sp>
          <p:nvSpPr>
            <p:cNvPr id="43029" name="Line 39"/>
            <p:cNvSpPr>
              <a:spLocks noChangeShapeType="1"/>
            </p:cNvSpPr>
            <p:nvPr/>
          </p:nvSpPr>
          <p:spPr bwMode="auto">
            <a:xfrm>
              <a:off x="584" y="320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30" name="Oval 40"/>
            <p:cNvSpPr>
              <a:spLocks/>
            </p:cNvSpPr>
            <p:nvPr/>
          </p:nvSpPr>
          <p:spPr bwMode="auto">
            <a:xfrm>
              <a:off x="328" y="1144"/>
              <a:ext cx="280" cy="2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700">
                  <a:solidFill>
                    <a:schemeClr val="tx1"/>
                  </a:solidFill>
                  <a:latin typeface="Monaco" charset="0"/>
                  <a:ea typeface="Monaco" charset="0"/>
                  <a:cs typeface="Monaco" charset="0"/>
                  <a:sym typeface="Monaco" charset="0"/>
                </a:rPr>
                <a:t>4</a:t>
              </a:r>
            </a:p>
          </p:txBody>
        </p:sp>
        <p:sp>
          <p:nvSpPr>
            <p:cNvPr id="43031" name="Line 41"/>
            <p:cNvSpPr>
              <a:spLocks noChangeShapeType="1"/>
            </p:cNvSpPr>
            <p:nvPr/>
          </p:nvSpPr>
          <p:spPr bwMode="auto">
            <a:xfrm>
              <a:off x="1176" y="872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  <p:sp>
          <p:nvSpPr>
            <p:cNvPr id="43032" name="Line 42"/>
            <p:cNvSpPr>
              <a:spLocks noChangeShapeType="1"/>
            </p:cNvSpPr>
            <p:nvPr/>
          </p:nvSpPr>
          <p:spPr bwMode="auto">
            <a:xfrm flipH="1">
              <a:off x="144" y="880"/>
              <a:ext cx="0" cy="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AU"/>
            </a:p>
          </p:txBody>
        </p:sp>
      </p:grpSp>
      <p:sp>
        <p:nvSpPr>
          <p:cNvPr id="43018" name="Line 44"/>
          <p:cNvSpPr>
            <a:spLocks noChangeShapeType="1"/>
          </p:cNvSpPr>
          <p:nvPr/>
        </p:nvSpPr>
        <p:spPr bwMode="auto">
          <a:xfrm flipH="1">
            <a:off x="8420100" y="7200900"/>
            <a:ext cx="266700" cy="5207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  <p:sp>
        <p:nvSpPr>
          <p:cNvPr id="43019" name="Oval 45"/>
          <p:cNvSpPr>
            <a:spLocks/>
          </p:cNvSpPr>
          <p:nvPr/>
        </p:nvSpPr>
        <p:spPr bwMode="auto">
          <a:xfrm>
            <a:off x="8890000" y="7658100"/>
            <a:ext cx="444500" cy="4445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70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5</a:t>
            </a:r>
          </a:p>
        </p:txBody>
      </p:sp>
      <p:sp>
        <p:nvSpPr>
          <p:cNvPr id="43020" name="Line 46"/>
          <p:cNvSpPr>
            <a:spLocks noChangeShapeType="1"/>
          </p:cNvSpPr>
          <p:nvPr/>
        </p:nvSpPr>
        <p:spPr bwMode="auto">
          <a:xfrm>
            <a:off x="8750300" y="7213600"/>
            <a:ext cx="279400" cy="4191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A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bldLvl="5" autoUpdateAnimBg="0"/>
      <p:bldP spid="31773" grpId="0" animBg="1"/>
      <p:bldP spid="317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143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Breadth-First Search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98488" y="1276350"/>
            <a:ext cx="10620375" cy="2168525"/>
          </a:xfrm>
        </p:spPr>
        <p:txBody>
          <a:bodyPr/>
          <a:lstStyle/>
          <a:p>
            <a:pPr eaLnBrk="1" hangingPunct="1"/>
            <a:r>
              <a:rPr lang="en-US" smtClean="0"/>
              <a:t>We observed previously that we can simply replace the stack with a queue in the non-recursive implementation to get breadth -first search:</a:t>
            </a:r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1606550" y="3076575"/>
            <a:ext cx="9144000" cy="6048375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void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bfs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(Graph g, Edge e) {   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Queue q =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newQueue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();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QueueJoin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q,e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while (!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QueueIsEmpty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(q)) {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e =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QueueLeave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(q);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if(pre[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-1){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pre[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 count++;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e.v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for (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0;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 g-&gt;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nV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++){           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 if ((g-&gt;edges[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][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!= 0)&amp;&amp;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              (pre[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-1)) {	          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     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QueueJoin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q,mkEdge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g,e.w,i</a:t>
            </a: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}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}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}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}</a:t>
            </a:r>
          </a:p>
          <a:p>
            <a:pPr algn="l">
              <a:defRPr/>
            </a:pPr>
            <a:r>
              <a:rPr lang="en-US" sz="22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 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5" autoUpdateAnimBg="0"/>
      <p:bldP spid="3277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Improved Breadth-First Search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US" smtClean="0"/>
              <a:t>We can mark them as visited as we put them on the queue since the queue will retain their order. Queue will have at most V entries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1749425" y="4013200"/>
            <a:ext cx="8281988" cy="5168900"/>
          </a:xfrm>
          <a:prstGeom prst="rect">
            <a:avLst/>
          </a:prstGeom>
          <a:solidFill>
            <a:srgbClr val="E6E6E6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l">
              <a:defRPr/>
            </a:pP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bfs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(Graph g, Edge e) {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Queue q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newQueue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QueueJoin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80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q,e</a:t>
            </a:r>
            <a:r>
              <a:rPr lang="en-US" sz="180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pre[e.w] = count++;</a:t>
            </a:r>
          </a:p>
          <a:p>
            <a:pPr algn="l">
              <a:defRPr/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st[e.w] = e.v;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while (!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QueueIsEmpty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(q)) {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e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QueueLeave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(q);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 g-&gt;V;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++)  {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if ((g-&gt;edges[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!= 0)&amp;&amp;(pre[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== -1)) {	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QueueJoin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q,mkEdge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g,e.w,i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));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pre[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 count++;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]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e.w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}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}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}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     </a:t>
            </a:r>
          </a:p>
          <a:p>
            <a:pPr algn="l">
              <a:defRPr/>
            </a:pPr>
            <a:r>
              <a:rPr lang="en-US" sz="18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bldLvl="5" autoUpdateAnimBg="0"/>
      <p:bldP spid="3379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Exercise: BFS Traversal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sz="3600" dirty="0"/>
              <a:t>Show the final state of the </a:t>
            </a:r>
            <a:r>
              <a:rPr lang="en-AU" dirty="0" smtClean="0"/>
              <a:t>pre and </a:t>
            </a:r>
            <a:r>
              <a:rPr lang="en-AU" dirty="0" err="1" smtClean="0"/>
              <a:t>st</a:t>
            </a:r>
            <a:r>
              <a:rPr lang="en-AU" sz="3600" dirty="0"/>
              <a:t> </a:t>
            </a:r>
            <a:r>
              <a:rPr lang="en-AU" sz="3600" dirty="0" smtClean="0"/>
              <a:t>arrays </a:t>
            </a:r>
            <a:r>
              <a:rPr lang="en-AU" sz="3600" dirty="0"/>
              <a:t>after </a:t>
            </a:r>
            <a:r>
              <a:rPr lang="en-AU" dirty="0" err="1" smtClean="0"/>
              <a:t>bfs</a:t>
            </a:r>
            <a:r>
              <a:rPr lang="en-AU" dirty="0" smtClean="0"/>
              <a:t>(g,0)</a:t>
            </a:r>
            <a:r>
              <a:rPr lang="en-AU" sz="3600" dirty="0" smtClean="0"/>
              <a:t>: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48" y="3652664"/>
            <a:ext cx="7961794" cy="50405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61840" y="7253064"/>
            <a:ext cx="9505056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solidFill>
                  <a:schemeClr val="tx1"/>
                </a:solidFill>
              </a:rPr>
              <a:t>Write code to print out the shortest path from 0 to a given vertex v using the </a:t>
            </a:r>
            <a:r>
              <a:rPr lang="en-AU" sz="3000" dirty="0" err="1" smtClean="0">
                <a:solidFill>
                  <a:schemeClr val="tx1"/>
                </a:solidFill>
              </a:rPr>
              <a:t>st</a:t>
            </a:r>
            <a:r>
              <a:rPr lang="en-AU" sz="3000" dirty="0" smtClean="0">
                <a:solidFill>
                  <a:schemeClr val="tx1"/>
                </a:solidFill>
              </a:rPr>
              <a:t> array. </a:t>
            </a:r>
            <a:endParaRPr lang="en-AU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95788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Breadth-First Search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1348409"/>
            <a:ext cx="10620375" cy="7859092"/>
          </a:xfrm>
        </p:spPr>
        <p:txBody>
          <a:bodyPr/>
          <a:lstStyle/>
          <a:p>
            <a:pPr eaLnBrk="1" hangingPunct="1"/>
            <a:r>
              <a:rPr lang="en-US" dirty="0" smtClean="0"/>
              <a:t>For one BFS: O(V^2) for adjacency matrix and O(V+E) for adjacency list</a:t>
            </a:r>
          </a:p>
          <a:p>
            <a:pPr eaLnBrk="1" hangingPunct="1"/>
            <a:r>
              <a:rPr lang="en-US" dirty="0" smtClean="0"/>
              <a:t>We can do BFS for every node as root node, and store the resulting spanning trees in a </a:t>
            </a:r>
            <a:r>
              <a:rPr lang="en-US" i="1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dirty="0" smtClean="0"/>
              <a:t> x </a:t>
            </a:r>
            <a:r>
              <a:rPr lang="en-US" i="1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dirty="0" smtClean="0"/>
              <a:t> matrix to store all the shortest paths between any two vertices</a:t>
            </a:r>
          </a:p>
          <a:p>
            <a:pPr eaLnBrk="1" hangingPunct="1"/>
            <a:r>
              <a:rPr lang="en-US" dirty="0" smtClean="0"/>
              <a:t>To store and calculate these spanning trees, we need </a:t>
            </a:r>
          </a:p>
          <a:p>
            <a:pPr marL="709613" lvl="1" eaLnBrk="1" hangingPunct="1"/>
            <a:r>
              <a:rPr lang="en-US" dirty="0" smtClean="0"/>
              <a:t> memory proportional to </a:t>
            </a:r>
            <a:r>
              <a:rPr lang="en-US" i="1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dirty="0" smtClean="0"/>
              <a:t> * </a:t>
            </a:r>
            <a:r>
              <a:rPr lang="en-US" i="1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endParaRPr lang="en-US" dirty="0" smtClean="0"/>
          </a:p>
          <a:p>
            <a:pPr marL="709613" lvl="1" eaLnBrk="1" hangingPunct="1"/>
            <a:r>
              <a:rPr lang="en-US" dirty="0" smtClean="0"/>
              <a:t> time proportional to </a:t>
            </a:r>
            <a:r>
              <a:rPr lang="en-US" i="1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V</a:t>
            </a:r>
            <a:r>
              <a:rPr lang="en-US" dirty="0" smtClean="0"/>
              <a:t> * </a:t>
            </a:r>
            <a:r>
              <a:rPr lang="en-US" i="1" dirty="0" smtClean="0">
                <a:latin typeface="Georgia" pitchFamily="18" charset="0"/>
                <a:ea typeface="Georgia" pitchFamily="18" charset="0"/>
                <a:cs typeface="Georgia" pitchFamily="18" charset="0"/>
                <a:sym typeface="Georgia" pitchFamily="18" charset="0"/>
              </a:rPr>
              <a:t>E</a:t>
            </a:r>
            <a:endParaRPr lang="en-US" dirty="0" smtClean="0"/>
          </a:p>
          <a:p>
            <a:pPr eaLnBrk="1" hangingPunct="1"/>
            <a:r>
              <a:rPr lang="en-US" dirty="0" smtClean="0"/>
              <a:t>Then, we can</a:t>
            </a:r>
          </a:p>
          <a:p>
            <a:pPr marL="709613" lvl="1" eaLnBrk="1" hangingPunct="1"/>
            <a:r>
              <a:rPr lang="en-US" dirty="0" smtClean="0"/>
              <a:t>return path length in constant time</a:t>
            </a:r>
          </a:p>
          <a:p>
            <a:pPr marL="709613" lvl="1" eaLnBrk="1" hangingPunct="1"/>
            <a:r>
              <a:rPr lang="en-US" dirty="0" smtClean="0"/>
              <a:t>path in time proportional to the path length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Graph Search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US" smtClean="0"/>
              <a:t>We learn about </a:t>
            </a:r>
            <a:r>
              <a:rPr lang="en-US" smtClean="0">
                <a:solidFill>
                  <a:srgbClr val="400080"/>
                </a:solidFill>
              </a:rPr>
              <a:t>properties of a graph by systematically examining each of its vertices and edges</a:t>
            </a:r>
            <a:r>
              <a:rPr lang="en-US" smtClean="0"/>
              <a:t>, for example</a:t>
            </a:r>
          </a:p>
          <a:p>
            <a:pPr marL="709613" lvl="1" eaLnBrk="1" hangingPunct="1">
              <a:spcBef>
                <a:spcPts val="2500"/>
              </a:spcBef>
            </a:pPr>
            <a:r>
              <a:rPr lang="en-US" smtClean="0"/>
              <a:t> to compute the degree of all vertices, we visit each vertex and count it’s edges</a:t>
            </a:r>
          </a:p>
          <a:p>
            <a:pPr marL="709613" lvl="1" eaLnBrk="1" hangingPunct="1">
              <a:spcBef>
                <a:spcPts val="2500"/>
              </a:spcBef>
            </a:pPr>
            <a:r>
              <a:rPr lang="en-US" smtClean="0"/>
              <a:t> for path related properties, we have to move from vertex to vertex, along the graphs edges</a:t>
            </a:r>
          </a:p>
          <a:p>
            <a:pPr eaLnBrk="1" hangingPunct="1">
              <a:spcBef>
                <a:spcPts val="2500"/>
              </a:spcBef>
            </a:pPr>
            <a:r>
              <a:rPr lang="en-US" smtClean="0"/>
              <a:t>We implement a general graph search algorithms we can use to solve a wide range of graph problems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Simple Path Search</a:t>
            </a:r>
            <a:endParaRPr lang="en-AU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AU" smtClean="0"/>
              <a:t>Problem: is there a path from vertex </a:t>
            </a:r>
            <a:r>
              <a:rPr lang="en-AU" i="1" smtClean="0"/>
              <a:t>v</a:t>
            </a:r>
            <a:r>
              <a:rPr lang="en-AU" smtClean="0"/>
              <a:t> to vertex </a:t>
            </a:r>
            <a:r>
              <a:rPr lang="en-AU" i="1" smtClean="0"/>
              <a:t>w</a:t>
            </a:r>
            <a:r>
              <a:rPr lang="en-AU" smtClean="0"/>
              <a:t> ? </a:t>
            </a:r>
          </a:p>
          <a:p>
            <a:pPr eaLnBrk="1" hangingPunct="1"/>
            <a:r>
              <a:rPr lang="en-AU" smtClean="0"/>
              <a:t>Approach to solving problem: </a:t>
            </a:r>
          </a:p>
          <a:p>
            <a:pPr lvl="1" eaLnBrk="1" hangingPunct="1"/>
            <a:r>
              <a:rPr lang="en-AU" smtClean="0"/>
              <a:t>examine vertices adjacent to </a:t>
            </a:r>
            <a:r>
              <a:rPr lang="en-AU" i="1" smtClean="0"/>
              <a:t>v</a:t>
            </a:r>
            <a:r>
              <a:rPr lang="en-AU" smtClean="0"/>
              <a:t> </a:t>
            </a:r>
          </a:p>
          <a:p>
            <a:pPr lvl="2" eaLnBrk="1" hangingPunct="1"/>
            <a:r>
              <a:rPr lang="en-AU" smtClean="0"/>
              <a:t>if any of them is </a:t>
            </a:r>
            <a:r>
              <a:rPr lang="en-AU" i="1" smtClean="0"/>
              <a:t>w</a:t>
            </a:r>
            <a:r>
              <a:rPr lang="en-AU" smtClean="0"/>
              <a:t>, then we are done </a:t>
            </a:r>
          </a:p>
          <a:p>
            <a:pPr lvl="2" eaLnBrk="1" hangingPunct="1"/>
            <a:r>
              <a:rPr lang="en-AU" smtClean="0"/>
              <a:t>otherwise check if there is a path from any of the adjacent vertices </a:t>
            </a:r>
          </a:p>
          <a:p>
            <a:pPr lvl="1" eaLnBrk="1" hangingPunct="1"/>
            <a:r>
              <a:rPr lang="en-AU" smtClean="0"/>
              <a:t>repeat looking further and further from </a:t>
            </a:r>
            <a:r>
              <a:rPr lang="en-AU" i="1" smtClean="0"/>
              <a:t>v</a:t>
            </a:r>
            <a:r>
              <a:rPr lang="en-AU" smtClean="0"/>
              <a:t> </a:t>
            </a:r>
          </a:p>
          <a:p>
            <a:pPr eaLnBrk="1" hangingPunct="1"/>
            <a:r>
              <a:rPr lang="en-AU" smtClean="0"/>
              <a:t>Two different approaches to order of searching: breadth-first search (BFS), depth-first search (DFS) </a:t>
            </a:r>
          </a:p>
          <a:p>
            <a:pPr eaLnBrk="1" hangingPunct="1"/>
            <a:endParaRPr lang="en-AU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BFS </a:t>
            </a:r>
            <a:r>
              <a:rPr lang="en-AU" dirty="0" err="1" smtClean="0"/>
              <a:t>vs</a:t>
            </a:r>
            <a:r>
              <a:rPr lang="en-AU" dirty="0" smtClean="0"/>
              <a:t> DFS path finding</a:t>
            </a:r>
            <a:endParaRPr lang="en-AU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AU" smtClean="0"/>
              <a:t>Is there a path from a to h?</a:t>
            </a:r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  <a:p>
            <a:pPr eaLnBrk="1" hangingPunct="1">
              <a:buFont typeface="Wingdings" pitchFamily="2" charset="2"/>
              <a:buNone/>
            </a:pPr>
            <a:r>
              <a:rPr lang="en-AU" smtClean="0"/>
              <a:t>	</a:t>
            </a:r>
          </a:p>
        </p:txBody>
      </p:sp>
      <p:pic>
        <p:nvPicPr>
          <p:cNvPr id="28676" name="Picture 3" descr="graph-search-bfs-df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9063" y="3363913"/>
            <a:ext cx="93853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smtClean="0"/>
              <a:t>DFS </a:t>
            </a:r>
            <a:r>
              <a:rPr lang="en-AU" dirty="0" err="1" smtClean="0"/>
              <a:t>vs</a:t>
            </a:r>
            <a:r>
              <a:rPr lang="en-AU" dirty="0" smtClean="0"/>
              <a:t> BFS Approaches</a:t>
            </a:r>
            <a:endParaRPr lang="en-AU" dirty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marL="504825" indent="-466725">
              <a:buSzPct val="64000"/>
              <a:tabLst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691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474200" algn="l"/>
                <a:tab pos="94742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</a:tabLst>
              <a:defRPr/>
            </a:pPr>
            <a:r>
              <a:rPr lang="en-US" sz="3600" dirty="0" smtClean="0"/>
              <a:t>DFS and BFS are closely related. </a:t>
            </a:r>
          </a:p>
          <a:p>
            <a:pPr marL="504825" indent="-466725">
              <a:buSzPct val="64000"/>
              <a:tabLst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691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474200" algn="l"/>
                <a:tab pos="94742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</a:tabLst>
              <a:defRPr/>
            </a:pPr>
            <a:r>
              <a:rPr lang="en-US" sz="3600" dirty="0" err="1" smtClean="0"/>
              <a:t>Im</a:t>
            </a:r>
            <a:r>
              <a:rPr lang="en-AU" sz="3600" dirty="0" err="1" smtClean="0"/>
              <a:t>plementation</a:t>
            </a:r>
            <a:r>
              <a:rPr lang="en-US" sz="3600" dirty="0" smtClean="0"/>
              <a:t> </a:t>
            </a:r>
            <a:r>
              <a:rPr lang="en-US" sz="3600" dirty="0" smtClean="0"/>
              <a:t>differs only their use of a stack or a queue</a:t>
            </a:r>
          </a:p>
          <a:p>
            <a:pPr marL="504825" indent="-466725">
              <a:buSzPct val="64000"/>
              <a:tabLst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691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474200" algn="l"/>
                <a:tab pos="94742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</a:tabLst>
              <a:defRPr/>
            </a:pPr>
            <a:endParaRPr lang="en-US" sz="3600" dirty="0" smtClean="0"/>
          </a:p>
          <a:p>
            <a:pPr marL="1025525" lvl="1" indent="-466725">
              <a:buSzPct val="64000"/>
              <a:tabLst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691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474200" algn="l"/>
                <a:tab pos="94742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</a:tabLst>
              <a:defRPr/>
            </a:pPr>
            <a:r>
              <a:rPr lang="en-AU" dirty="0" smtClean="0"/>
              <a:t>BFS implemented via a </a:t>
            </a:r>
            <a:r>
              <a:rPr lang="en-AU" dirty="0" smtClean="0">
                <a:solidFill>
                  <a:srgbClr val="7030A0"/>
                </a:solidFill>
              </a:rPr>
              <a:t>queue</a:t>
            </a:r>
            <a:r>
              <a:rPr lang="en-AU" dirty="0" smtClean="0"/>
              <a:t> of to-be-visited vertices</a:t>
            </a:r>
          </a:p>
          <a:p>
            <a:pPr marL="1025525" lvl="1" indent="-466725">
              <a:buSzPct val="64000"/>
              <a:tabLst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691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474200" algn="l"/>
                <a:tab pos="94742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</a:tabLst>
              <a:defRPr/>
            </a:pPr>
            <a:endParaRPr lang="en-AU" dirty="0" smtClean="0"/>
          </a:p>
          <a:p>
            <a:pPr marL="1025525" lvl="1" indent="-466725">
              <a:buSzPct val="64000"/>
              <a:tabLst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  <a:tab pos="5880100" algn="l"/>
                <a:tab pos="6324600" algn="l"/>
                <a:tab pos="6769100" algn="l"/>
                <a:tab pos="7226300" algn="l"/>
                <a:tab pos="7670800" algn="l"/>
                <a:tab pos="8128000" algn="l"/>
                <a:tab pos="8572500" algn="l"/>
                <a:tab pos="9017000" algn="l"/>
                <a:tab pos="9474200" algn="l"/>
                <a:tab pos="9474200" algn="l"/>
                <a:tab pos="939800" algn="l"/>
                <a:tab pos="1384300" algn="l"/>
                <a:tab pos="1828800" algn="l"/>
                <a:tab pos="2286000" algn="l"/>
                <a:tab pos="2730500" algn="l"/>
                <a:tab pos="3175000" algn="l"/>
                <a:tab pos="3632200" algn="l"/>
                <a:tab pos="4076700" algn="l"/>
                <a:tab pos="4533900" algn="l"/>
                <a:tab pos="4978400" algn="l"/>
                <a:tab pos="5422900" algn="l"/>
              </a:tabLst>
              <a:defRPr/>
            </a:pPr>
            <a:r>
              <a:rPr lang="en-AU" dirty="0" smtClean="0"/>
              <a:t>DFS implemented via a </a:t>
            </a:r>
            <a:r>
              <a:rPr lang="en-AU" dirty="0" smtClean="0">
                <a:solidFill>
                  <a:srgbClr val="7030A0"/>
                </a:solidFill>
              </a:rPr>
              <a:t>stack</a:t>
            </a:r>
            <a:r>
              <a:rPr lang="en-AU" dirty="0" smtClean="0"/>
              <a:t> of to-be-visited vertices  (or recursion)</a:t>
            </a:r>
          </a:p>
          <a:p>
            <a:pPr eaLnBrk="1" hangingPunct="1">
              <a:defRPr/>
            </a:pPr>
            <a:endParaRPr lang="en-AU" dirty="0" smtClean="0"/>
          </a:p>
          <a:p>
            <a:pPr eaLnBrk="1" hangingPunct="1">
              <a:defRPr/>
            </a:pPr>
            <a:r>
              <a:rPr lang="en-AU" dirty="0" smtClean="0"/>
              <a:t>Both approaches ignore some edges and avoid cycles by remembering previously visited vertices.</a:t>
            </a:r>
          </a:p>
          <a:p>
            <a:pPr eaLnBrk="1" hangingPunct="1">
              <a:defRPr/>
            </a:pPr>
            <a:endParaRPr lang="en-AU" dirty="0" smtClean="0"/>
          </a:p>
          <a:p>
            <a:pPr eaLnBrk="1" hangingPunct="1">
              <a:defRPr/>
            </a:pPr>
            <a:endParaRPr lang="en-A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1101899"/>
          </a:xfrm>
        </p:spPr>
        <p:txBody>
          <a:bodyPr/>
          <a:lstStyle/>
          <a:p>
            <a:r>
              <a:rPr lang="en-AU" dirty="0" smtClean="0"/>
              <a:t>Exercise: DFS and BFS Traversal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240" y="1708448"/>
            <a:ext cx="10620587" cy="7498950"/>
          </a:xfrm>
        </p:spPr>
        <p:txBody>
          <a:bodyPr/>
          <a:lstStyle/>
          <a:p>
            <a:r>
              <a:rPr lang="en-AU" dirty="0"/>
              <a:t>Show the DFS order we visit to determine </a:t>
            </a:r>
            <a:r>
              <a:rPr lang="en-AU" dirty="0" err="1"/>
              <a:t>isPath</a:t>
            </a:r>
            <a:r>
              <a:rPr lang="en-AU" dirty="0"/>
              <a:t>(</a:t>
            </a:r>
            <a:r>
              <a:rPr lang="en-AU" dirty="0" err="1"/>
              <a:t>a,k</a:t>
            </a:r>
            <a:r>
              <a:rPr lang="en-AU" dirty="0" smtClean="0"/>
              <a:t>) </a:t>
            </a:r>
          </a:p>
          <a:p>
            <a:r>
              <a:rPr lang="en-AU" dirty="0"/>
              <a:t>Show the </a:t>
            </a:r>
            <a:r>
              <a:rPr lang="en-AU" dirty="0" smtClean="0"/>
              <a:t>BFS </a:t>
            </a:r>
            <a:r>
              <a:rPr lang="en-AU" dirty="0"/>
              <a:t>order we visit to determine </a:t>
            </a:r>
            <a:r>
              <a:rPr lang="en-AU" dirty="0" err="1"/>
              <a:t>isPath</a:t>
            </a:r>
            <a:r>
              <a:rPr lang="en-AU" dirty="0"/>
              <a:t>(</a:t>
            </a:r>
            <a:r>
              <a:rPr lang="en-AU" dirty="0" err="1"/>
              <a:t>a,k</a:t>
            </a:r>
            <a:r>
              <a:rPr lang="en-AU" dirty="0" smtClean="0"/>
              <a:t>) </a:t>
            </a:r>
          </a:p>
          <a:p>
            <a:r>
              <a:rPr lang="en-AU" sz="3000" dirty="0" smtClean="0"/>
              <a:t>Assume neighbours are chosen in alphabetical </a:t>
            </a:r>
            <a:r>
              <a:rPr lang="en-AU" sz="3000" dirty="0"/>
              <a:t>order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1" y="4660776"/>
            <a:ext cx="9937104" cy="48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/>
              <a:t>Depth First Search</a:t>
            </a:r>
            <a:endParaRPr lang="en-AU" dirty="0"/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50875" y="1492250"/>
            <a:ext cx="10620375" cy="7715250"/>
          </a:xfrm>
        </p:spPr>
        <p:txBody>
          <a:bodyPr/>
          <a:lstStyle/>
          <a:p>
            <a:pPr eaLnBrk="1" hangingPunct="1"/>
            <a:r>
              <a:rPr lang="en-AU" dirty="0" smtClean="0"/>
              <a:t>Basic approach to depth-first search: </a:t>
            </a:r>
          </a:p>
          <a:p>
            <a:pPr lvl="1" eaLnBrk="1" hangingPunct="1"/>
            <a:r>
              <a:rPr lang="en-AU" dirty="0" smtClean="0"/>
              <a:t>visit and mark current vertex </a:t>
            </a:r>
          </a:p>
          <a:p>
            <a:pPr lvl="1" eaLnBrk="1" hangingPunct="1"/>
            <a:r>
              <a:rPr lang="en-AU" dirty="0" smtClean="0"/>
              <a:t>for each neighbour, traverse it recursively </a:t>
            </a:r>
          </a:p>
          <a:p>
            <a:pPr eaLnBrk="1" hangingPunct="1"/>
            <a:r>
              <a:rPr lang="en-AU" dirty="0" smtClean="0"/>
              <a:t>Notes: </a:t>
            </a:r>
          </a:p>
          <a:p>
            <a:pPr lvl="1" eaLnBrk="1" hangingPunct="1"/>
            <a:r>
              <a:rPr lang="en-AU" dirty="0" smtClean="0"/>
              <a:t>need a mechanism for "marking" vertices </a:t>
            </a:r>
          </a:p>
          <a:p>
            <a:pPr lvl="1" eaLnBrk="1" hangingPunct="1"/>
            <a:r>
              <a:rPr lang="en-AU" dirty="0" smtClean="0"/>
              <a:t>in fact, we number them as we visit them </a:t>
            </a:r>
            <a:br>
              <a:rPr lang="en-AU" dirty="0" smtClean="0"/>
            </a:br>
            <a:r>
              <a:rPr lang="en-AU" dirty="0" smtClean="0"/>
              <a:t>(so that we could later trace path through graph) </a:t>
            </a:r>
          </a:p>
          <a:p>
            <a:pPr eaLnBrk="1" hangingPunct="1"/>
            <a:r>
              <a:rPr lang="en-AU" dirty="0" smtClean="0"/>
              <a:t>Make use of three global variables: </a:t>
            </a:r>
          </a:p>
          <a:p>
            <a:pPr lvl="1" eaLnBrk="1" hangingPunct="1"/>
            <a:r>
              <a:rPr lang="en-AU" dirty="0" smtClean="0"/>
              <a:t>count ... counter to remember how many vertices traversed so far </a:t>
            </a:r>
          </a:p>
          <a:p>
            <a:pPr lvl="1" eaLnBrk="1" hangingPunct="1"/>
            <a:r>
              <a:rPr lang="en-AU" dirty="0" smtClean="0"/>
              <a:t>pre[] ... array saying order in which each vertex was visited  (pre </a:t>
            </a:r>
            <a:r>
              <a:rPr lang="en-AU" dirty="0"/>
              <a:t>stands for </a:t>
            </a:r>
            <a:r>
              <a:rPr lang="en-AU" dirty="0" err="1" smtClean="0"/>
              <a:t>preorder</a:t>
            </a:r>
            <a:r>
              <a:rPr lang="en-AU" dirty="0" smtClean="0"/>
              <a:t>)</a:t>
            </a:r>
          </a:p>
          <a:p>
            <a:pPr lvl="1" eaLnBrk="1" hangingPunct="1"/>
            <a:r>
              <a:rPr lang="en-AU" dirty="0" err="1" smtClean="0"/>
              <a:t>st</a:t>
            </a:r>
            <a:r>
              <a:rPr lang="en-AU" dirty="0" smtClean="0"/>
              <a:t>[] … array storing the predecessor  of each vertex (</a:t>
            </a:r>
            <a:r>
              <a:rPr lang="en-AU" dirty="0" err="1" smtClean="0"/>
              <a:t>st</a:t>
            </a:r>
            <a:r>
              <a:rPr lang="en-AU" dirty="0" smtClean="0"/>
              <a:t> stands for spanning tree)</a:t>
            </a:r>
          </a:p>
          <a:p>
            <a:pPr lvl="2" eaLnBrk="1" hangingPunct="1">
              <a:buFont typeface="Wingdings" pitchFamily="2" charset="2"/>
              <a:buNone/>
            </a:pPr>
            <a:endParaRPr lang="en-AU" dirty="0" smtClean="0"/>
          </a:p>
          <a:p>
            <a:pPr eaLnBrk="1" hangingPunct="1"/>
            <a:endParaRPr lang="en-A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 rot="5400000">
            <a:off x="10794206" y="1537494"/>
            <a:ext cx="2860675" cy="547688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632C4C22-31F0-4BE3-9357-F471F2649BF7}" type="slidenum">
              <a:rPr lang="en-US" sz="1700" b="0" smtClean="0">
                <a:solidFill>
                  <a:schemeClr val="tx2"/>
                </a:solidFill>
              </a:rPr>
              <a:pPr algn="r"/>
              <a:t>9</a:t>
            </a:fld>
            <a:endParaRPr lang="en-US" sz="1700" b="0" smtClean="0">
              <a:solidFill>
                <a:schemeClr val="tx2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 rIns="187844"/>
          <a:lstStyle/>
          <a:p>
            <a:pPr>
              <a:tabLst>
                <a:tab pos="54186" algn="l"/>
                <a:tab pos="686354" algn="l"/>
                <a:tab pos="1336584" algn="l"/>
                <a:tab pos="1968751" algn="l"/>
                <a:tab pos="2600919" algn="l"/>
                <a:tab pos="3251149" algn="l"/>
                <a:tab pos="3883317" algn="l"/>
                <a:tab pos="4533547" algn="l"/>
                <a:tab pos="5165715" algn="l"/>
                <a:tab pos="5797883" algn="l"/>
                <a:tab pos="6448113" algn="l"/>
                <a:tab pos="7080280" algn="l"/>
                <a:tab pos="7712448" algn="l"/>
                <a:tab pos="8362678" algn="l"/>
                <a:tab pos="8994846" algn="l"/>
                <a:tab pos="9645076" algn="l"/>
                <a:tab pos="10277244" algn="l"/>
                <a:tab pos="10909412" algn="l"/>
                <a:tab pos="11559642" algn="l"/>
                <a:tab pos="12191810" algn="l"/>
                <a:tab pos="12823977" algn="l"/>
                <a:tab pos="12842039" algn="l"/>
              </a:tabLst>
              <a:defRPr/>
            </a:pPr>
            <a:r>
              <a:rPr lang="en-US" dirty="0"/>
              <a:t>Depth First Search Tree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50875" y="2276475"/>
            <a:ext cx="10620375" cy="6561138"/>
          </a:xfrm>
        </p:spPr>
        <p:txBody>
          <a:bodyPr rIns="187844"/>
          <a:lstStyle/>
          <a:p>
            <a:pPr marL="717550" indent="-663575">
              <a:spcBef>
                <a:spcPct val="0"/>
              </a:spcBef>
              <a:buSzPct val="64000"/>
              <a:tabLst>
                <a:tab pos="1335088" algn="l"/>
                <a:tab pos="1968500" algn="l"/>
                <a:tab pos="2600325" algn="l"/>
                <a:tab pos="3249613" algn="l"/>
                <a:tab pos="3883025" algn="l"/>
                <a:tab pos="4514850" algn="l"/>
                <a:tab pos="5164138" algn="l"/>
                <a:tab pos="5797550" algn="l"/>
                <a:tab pos="6446838" algn="l"/>
                <a:tab pos="7080250" algn="l"/>
                <a:tab pos="7712075" algn="l"/>
                <a:tab pos="8361363" algn="l"/>
                <a:tab pos="8994775" algn="l"/>
                <a:tab pos="9626600" algn="l"/>
                <a:tab pos="10275888" algn="l"/>
                <a:tab pos="10909300" algn="l"/>
                <a:tab pos="11558588" algn="l"/>
                <a:tab pos="12190413" algn="l"/>
                <a:tab pos="12823825" algn="l"/>
                <a:tab pos="13473113" algn="l"/>
              </a:tabLst>
            </a:pPr>
            <a:r>
              <a:rPr lang="en-US" dirty="0" smtClean="0"/>
              <a:t>The edges traversed in a graph walk form a tree</a:t>
            </a:r>
          </a:p>
          <a:p>
            <a:pPr marL="717550" indent="-663575">
              <a:buSzPct val="64000"/>
              <a:tabLst>
                <a:tab pos="1335088" algn="l"/>
                <a:tab pos="1968500" algn="l"/>
                <a:tab pos="2600325" algn="l"/>
                <a:tab pos="3249613" algn="l"/>
                <a:tab pos="3883025" algn="l"/>
                <a:tab pos="4514850" algn="l"/>
                <a:tab pos="5164138" algn="l"/>
                <a:tab pos="5797550" algn="l"/>
                <a:tab pos="6446838" algn="l"/>
                <a:tab pos="7080250" algn="l"/>
                <a:tab pos="7712075" algn="l"/>
                <a:tab pos="8361363" algn="l"/>
                <a:tab pos="8994775" algn="l"/>
                <a:tab pos="9626600" algn="l"/>
                <a:tab pos="10275888" algn="l"/>
                <a:tab pos="10909300" algn="l"/>
                <a:tab pos="11558588" algn="l"/>
                <a:tab pos="12190413" algn="l"/>
                <a:tab pos="12823825" algn="l"/>
                <a:tab pos="13473113" algn="l"/>
              </a:tabLst>
            </a:pPr>
            <a:r>
              <a:rPr lang="en-US" dirty="0" smtClean="0"/>
              <a:t>It corresponds to the call tree of the recursive </a:t>
            </a:r>
            <a:r>
              <a:rPr lang="en-US" dirty="0" err="1" smtClean="0"/>
              <a:t>dfs</a:t>
            </a:r>
            <a:r>
              <a:rPr lang="en-US" dirty="0" smtClean="0"/>
              <a:t> function</a:t>
            </a:r>
          </a:p>
          <a:p>
            <a:pPr marL="717550" indent="-663575">
              <a:buSzPct val="64000"/>
              <a:tabLst>
                <a:tab pos="1335088" algn="l"/>
                <a:tab pos="1968500" algn="l"/>
                <a:tab pos="2600325" algn="l"/>
                <a:tab pos="3249613" algn="l"/>
                <a:tab pos="3883025" algn="l"/>
                <a:tab pos="4514850" algn="l"/>
                <a:tab pos="5164138" algn="l"/>
                <a:tab pos="5797550" algn="l"/>
                <a:tab pos="6446838" algn="l"/>
                <a:tab pos="7080250" algn="l"/>
                <a:tab pos="7712075" algn="l"/>
                <a:tab pos="8361363" algn="l"/>
                <a:tab pos="8994775" algn="l"/>
                <a:tab pos="9626600" algn="l"/>
                <a:tab pos="10275888" algn="l"/>
                <a:tab pos="10909300" algn="l"/>
                <a:tab pos="11558588" algn="l"/>
                <a:tab pos="12190413" algn="l"/>
                <a:tab pos="12823825" algn="l"/>
                <a:tab pos="13473113" algn="l"/>
              </a:tabLst>
            </a:pPr>
            <a:r>
              <a:rPr lang="en-US" dirty="0" smtClean="0"/>
              <a:t>Represents the  original graph minus any cycles or alternate paths</a:t>
            </a:r>
          </a:p>
          <a:p>
            <a:pPr marL="717550" indent="-663575">
              <a:buSzPct val="64000"/>
              <a:tabLst>
                <a:tab pos="1335088" algn="l"/>
                <a:tab pos="1968500" algn="l"/>
                <a:tab pos="2600325" algn="l"/>
                <a:tab pos="3249613" algn="l"/>
                <a:tab pos="3883025" algn="l"/>
                <a:tab pos="4514850" algn="l"/>
                <a:tab pos="5164138" algn="l"/>
                <a:tab pos="5797550" algn="l"/>
                <a:tab pos="6446838" algn="l"/>
                <a:tab pos="7080250" algn="l"/>
                <a:tab pos="7712075" algn="l"/>
                <a:tab pos="8361363" algn="l"/>
                <a:tab pos="8994775" algn="l"/>
                <a:tab pos="9626600" algn="l"/>
                <a:tab pos="10275888" algn="l"/>
                <a:tab pos="10909300" algn="l"/>
                <a:tab pos="11558588" algn="l"/>
                <a:tab pos="12190413" algn="l"/>
                <a:tab pos="12823825" algn="l"/>
                <a:tab pos="13473113" algn="l"/>
              </a:tabLst>
            </a:pPr>
            <a:r>
              <a:rPr lang="en-US" dirty="0" smtClean="0"/>
              <a:t>We can use a tree to encode the whole search process</a:t>
            </a:r>
          </a:p>
          <a:p>
            <a:pPr marL="717550" indent="-663575">
              <a:buSzPct val="64000"/>
              <a:tabLst>
                <a:tab pos="1335088" algn="l"/>
                <a:tab pos="1968500" algn="l"/>
                <a:tab pos="2600325" algn="l"/>
                <a:tab pos="3249613" algn="l"/>
                <a:tab pos="3883025" algn="l"/>
                <a:tab pos="4514850" algn="l"/>
                <a:tab pos="5164138" algn="l"/>
                <a:tab pos="5797550" algn="l"/>
                <a:tab pos="6446838" algn="l"/>
                <a:tab pos="7080250" algn="l"/>
                <a:tab pos="7712075" algn="l"/>
                <a:tab pos="8361363" algn="l"/>
                <a:tab pos="8994775" algn="l"/>
                <a:tab pos="9626600" algn="l"/>
                <a:tab pos="10275888" algn="l"/>
                <a:tab pos="10909300" algn="l"/>
                <a:tab pos="11558588" algn="l"/>
                <a:tab pos="12190413" algn="l"/>
                <a:tab pos="12823825" algn="l"/>
                <a:tab pos="13473113" algn="l"/>
              </a:tabLst>
            </a:pPr>
            <a:r>
              <a:rPr lang="en-US" dirty="0" smtClean="0"/>
              <a:t>Each time we visit a vertex we record the previous vertex we came from - if the graph is connected this forms a spanning tree</a:t>
            </a:r>
          </a:p>
          <a:p>
            <a:pPr marL="1238250" lvl="1" indent="-663575">
              <a:buSzPct val="64000"/>
              <a:tabLst>
                <a:tab pos="1335088" algn="l"/>
                <a:tab pos="1968500" algn="l"/>
                <a:tab pos="2600325" algn="l"/>
                <a:tab pos="3249613" algn="l"/>
                <a:tab pos="3883025" algn="l"/>
                <a:tab pos="4514850" algn="l"/>
                <a:tab pos="5164138" algn="l"/>
                <a:tab pos="5797550" algn="l"/>
                <a:tab pos="6446838" algn="l"/>
                <a:tab pos="7080250" algn="l"/>
                <a:tab pos="7712075" algn="l"/>
                <a:tab pos="8361363" algn="l"/>
                <a:tab pos="8994775" algn="l"/>
                <a:tab pos="9626600" algn="l"/>
                <a:tab pos="10275888" algn="l"/>
                <a:tab pos="10909300" algn="l"/>
                <a:tab pos="11558588" algn="l"/>
                <a:tab pos="12190413" algn="l"/>
                <a:tab pos="12823825" algn="l"/>
                <a:tab pos="13473113" algn="l"/>
              </a:tabLst>
            </a:pPr>
            <a:r>
              <a:rPr lang="en-US" dirty="0" smtClean="0"/>
              <a:t>We store this in the </a:t>
            </a:r>
            <a:r>
              <a:rPr lang="en-US" dirty="0" err="1" smtClean="0"/>
              <a:t>st</a:t>
            </a:r>
            <a:r>
              <a:rPr lang="en-US" dirty="0" smtClean="0"/>
              <a:t> array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Pages>0</Pages>
  <Words>1979</Words>
  <Characters>0</Characters>
  <Application>Microsoft Office PowerPoint</Application>
  <PresentationFormat>Custom</PresentationFormat>
  <Lines>0</Lines>
  <Paragraphs>398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26</vt:i4>
      </vt:variant>
    </vt:vector>
  </HeadingPairs>
  <TitlesOfParts>
    <vt:vector size="57" baseType="lpstr">
      <vt:lpstr>Apple Chancery</vt:lpstr>
      <vt:lpstr>Bradley Hand ITC TT-Bold</vt:lpstr>
      <vt:lpstr>Calibri</vt:lpstr>
      <vt:lpstr>Century Schoolbook</vt:lpstr>
      <vt:lpstr>Corsiva Hebrew</vt:lpstr>
      <vt:lpstr>Courier New</vt:lpstr>
      <vt:lpstr>Georgia</vt:lpstr>
      <vt:lpstr>Helvetica Neue</vt:lpstr>
      <vt:lpstr>Helvetica Neue Light</vt:lpstr>
      <vt:lpstr>Monaco</vt:lpstr>
      <vt:lpstr>Wingdings</vt:lpstr>
      <vt:lpstr>Wingdings 2</vt:lpstr>
      <vt:lpstr>ヒラギノ角ゴ ProN W3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Photo - 3 Up</vt:lpstr>
      <vt:lpstr>Photo - 4 Up</vt:lpstr>
      <vt:lpstr>Title &amp; Bullets - Left</vt:lpstr>
      <vt:lpstr>Title &amp; Bullets - Right</vt:lpstr>
      <vt:lpstr>Bullets</vt:lpstr>
      <vt:lpstr>Title - Top</vt:lpstr>
      <vt:lpstr>Title &amp; Bullets - 2 Column</vt:lpstr>
      <vt:lpstr>Blank</vt:lpstr>
      <vt:lpstr>Photo - Vertical</vt:lpstr>
      <vt:lpstr>Photo - Horizontal</vt:lpstr>
      <vt:lpstr>Title - Center</vt:lpstr>
      <vt:lpstr>Oriel</vt:lpstr>
      <vt:lpstr>PowerPoint Presentation</vt:lpstr>
      <vt:lpstr>Problems on Graphs</vt:lpstr>
      <vt:lpstr>Graph Search</vt:lpstr>
      <vt:lpstr>Simple Path Search</vt:lpstr>
      <vt:lpstr>BFS vs DFS path finding</vt:lpstr>
      <vt:lpstr>DFS vs BFS Approaches</vt:lpstr>
      <vt:lpstr>Exercise: DFS and BFS Traversal</vt:lpstr>
      <vt:lpstr>Depth First Search</vt:lpstr>
      <vt:lpstr>Depth First Search Tree</vt:lpstr>
      <vt:lpstr>Depth First Search (DFS)</vt:lpstr>
      <vt:lpstr>Depth First Search (DFS)</vt:lpstr>
      <vt:lpstr>Properties of DFS forests</vt:lpstr>
      <vt:lpstr>Exercise: DFS Traversal</vt:lpstr>
      <vt:lpstr>Graph Search function</vt:lpstr>
      <vt:lpstr>Exercise: DFS Traversal</vt:lpstr>
      <vt:lpstr>Exercise: DFS Traversal </vt:lpstr>
      <vt:lpstr>Non-Recursive Depth First Search</vt:lpstr>
      <vt:lpstr>DFS Algorithms: Cycle Detection</vt:lpstr>
      <vt:lpstr>DFS Algorithms: Cycle Detection</vt:lpstr>
      <vt:lpstr>DFS Algorithms: Connectivity</vt:lpstr>
      <vt:lpstr>DFS Algorithms</vt:lpstr>
      <vt:lpstr>Breadth-First Search</vt:lpstr>
      <vt:lpstr>Breadth-First Search</vt:lpstr>
      <vt:lpstr>Improved Breadth-First Search</vt:lpstr>
      <vt:lpstr>Exercise: BFS Traversal </vt:lpstr>
      <vt:lpstr>Breadth-First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Warren</dc:creator>
  <cp:lastModifiedBy>Angela</cp:lastModifiedBy>
  <cp:revision>90</cp:revision>
  <dcterms:modified xsi:type="dcterms:W3CDTF">2016-01-19T09:36:43Z</dcterms:modified>
</cp:coreProperties>
</file>