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7" r:id="rId4"/>
    <p:sldId id="268" r:id="rId5"/>
    <p:sldId id="269" r:id="rId6"/>
    <p:sldId id="275" r:id="rId7"/>
    <p:sldId id="278" r:id="rId8"/>
    <p:sldId id="271" r:id="rId9"/>
    <p:sldId id="274" r:id="rId10"/>
    <p:sldId id="272" r:id="rId11"/>
    <p:sldId id="276" r:id="rId12"/>
    <p:sldId id="257" r:id="rId13"/>
    <p:sldId id="258" r:id="rId14"/>
    <p:sldId id="259" r:id="rId15"/>
    <p:sldId id="260" r:id="rId16"/>
    <p:sldId id="261" r:id="rId17"/>
    <p:sldId id="270" r:id="rId18"/>
    <p:sldId id="26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820F2DD-2D3C-4F09-8F58-A609CFCB98D3}" type="datetimeFigureOut">
              <a:rPr lang="zh-CN" altLang="en-US" smtClean="0"/>
              <a:t>2017/5/7</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6CA9A48-D81D-4418-B79A-19D351B50B39}"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443658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CA9A48-D81D-4418-B79A-19D351B50B39}"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7" name="Slide Number Placeholder 6"/>
          <p:cNvSpPr>
            <a:spLocks noGrp="1"/>
          </p:cNvSpPr>
          <p:nvPr>
            <p:ph type="sldNum" sz="quarter" idx="12"/>
          </p:nvPr>
        </p:nvSpPr>
        <p:spPr/>
        <p:txBody>
          <a:bodyPr/>
          <a:lstStyle/>
          <a:p>
            <a:fld id="{D6CA9A48-D81D-4418-B79A-19D351B50B39}"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820F2DD-2D3C-4F09-8F58-A609CFCB98D3}" type="datetimeFigureOut">
              <a:rPr lang="zh-CN" altLang="en-US" smtClean="0"/>
              <a:t>2017/5/7</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D6CA9A48-D81D-4418-B79A-19D351B50B3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820F2DD-2D3C-4F09-8F58-A609CFCB98D3}" type="datetimeFigureOut">
              <a:rPr lang="zh-CN" altLang="en-US" smtClean="0"/>
              <a:t>2017/5/7</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6CA9A48-D81D-4418-B79A-19D351B50B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ep.gov.cn/gkml/hbb/qt/201404/t20140417_270670.htm" TargetMode="External"/><Relationship Id="rId2" Type="http://schemas.openxmlformats.org/officeDocument/2006/relationships/hyperlink" Target="http://www.chinapesticide.gov.cn/" TargetMode="External"/><Relationship Id="rId1" Type="http://schemas.openxmlformats.org/officeDocument/2006/relationships/slideLayout" Target="../slideLayouts/slideLayout2.xml"/><Relationship Id="rId6" Type="http://schemas.openxmlformats.org/officeDocument/2006/relationships/hyperlink" Target="http://www.21stcenturysciencetech.com/articles/summ02/Carson.html" TargetMode="External"/><Relationship Id="rId5" Type="http://schemas.openxmlformats.org/officeDocument/2006/relationships/hyperlink" Target="http://www.elements.nb.ca/theme/artists/inka/milewski.htm" TargetMode="External"/><Relationship Id="rId4" Type="http://schemas.openxmlformats.org/officeDocument/2006/relationships/hyperlink" Target="http://szy.mwr.gov.cn/zdgz/sstwmjs/201506/t20150627_686661.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Chapter 9-Silent Spring</a:t>
            </a:r>
            <a:endParaRPr lang="zh-CN" altLang="en-US" dirty="0"/>
          </a:p>
        </p:txBody>
      </p:sp>
      <p:sp>
        <p:nvSpPr>
          <p:cNvPr id="3" name="副标题 2"/>
          <p:cNvSpPr>
            <a:spLocks noGrp="1"/>
          </p:cNvSpPr>
          <p:nvPr>
            <p:ph type="subTitle" idx="1"/>
          </p:nvPr>
        </p:nvSpPr>
        <p:spPr/>
        <p:txBody>
          <a:bodyPr/>
          <a:lstStyle/>
          <a:p>
            <a:r>
              <a:rPr lang="en-US" altLang="zh-CN" dirty="0"/>
              <a:t>By </a:t>
            </a:r>
            <a:r>
              <a:rPr lang="en-US" altLang="zh-CN" dirty="0" err="1"/>
              <a:t>Changxin</a:t>
            </a:r>
            <a:r>
              <a:rPr lang="en-US" altLang="zh-CN" dirty="0"/>
              <a:t> Fu</a:t>
            </a:r>
          </a:p>
          <a:p>
            <a:r>
              <a:rPr lang="en-US" altLang="zh-CN" dirty="0"/>
              <a:t>     </a:t>
            </a:r>
            <a:r>
              <a:rPr lang="en-US" altLang="zh-CN" dirty="0" err="1"/>
              <a:t>Fei</a:t>
            </a:r>
            <a:r>
              <a:rPr lang="en-US" altLang="zh-CN" dirty="0"/>
              <a:t> Wang</a:t>
            </a:r>
          </a:p>
          <a:p>
            <a:r>
              <a:rPr lang="en-US" altLang="zh-CN" dirty="0"/>
              <a:t>     </a:t>
            </a:r>
            <a:r>
              <a:rPr lang="en-US" altLang="zh-CN" dirty="0" err="1"/>
              <a:t>Yuxuan</a:t>
            </a:r>
            <a:r>
              <a:rPr lang="en-US" altLang="zh-CN" dirty="0"/>
              <a:t> Zhang</a:t>
            </a:r>
            <a:endParaRPr lang="zh-CN" altLang="en-US" dirty="0"/>
          </a:p>
        </p:txBody>
      </p:sp>
    </p:spTree>
    <p:extLst>
      <p:ext uri="{BB962C8B-B14F-4D97-AF65-F5344CB8AC3E}">
        <p14:creationId xmlns:p14="http://schemas.microsoft.com/office/powerpoint/2010/main" val="103300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a:bodyPr>
          <a:lstStyle/>
          <a:p>
            <a:r>
              <a:rPr lang="en-US" altLang="zh-CN" dirty="0"/>
              <a:t> Language:</a:t>
            </a:r>
          </a:p>
          <a:p>
            <a:endParaRPr lang="en-US" altLang="zh-CN" dirty="0"/>
          </a:p>
          <a:p>
            <a:r>
              <a:rPr lang="en-US" altLang="zh-CN" dirty="0"/>
              <a:t>Although Rachel Carson earned her fame of being too emotional and literal in her work </a:t>
            </a:r>
            <a:r>
              <a:rPr lang="en-US" altLang="zh-CN" i="1" dirty="0"/>
              <a:t>The Silent Spring</a:t>
            </a:r>
            <a:r>
              <a:rPr lang="en-US" altLang="zh-CN" dirty="0"/>
              <a:t>, in the part of example illustration, her words seem objective and reasonable. Her words enjoy</a:t>
            </a:r>
            <a:r>
              <a:rPr lang="zh-CN" altLang="en-US" dirty="0"/>
              <a:t> </a:t>
            </a:r>
            <a:r>
              <a:rPr lang="en-US" altLang="zh-CN" dirty="0"/>
              <a:t>an</a:t>
            </a:r>
            <a:r>
              <a:rPr lang="zh-CN" altLang="en-US" dirty="0"/>
              <a:t> </a:t>
            </a:r>
            <a:r>
              <a:rPr lang="en-US" altLang="zh-CN" dirty="0"/>
              <a:t>ability to convince everyone. </a:t>
            </a:r>
          </a:p>
        </p:txBody>
      </p:sp>
    </p:spTree>
    <p:extLst>
      <p:ext uri="{BB962C8B-B14F-4D97-AF65-F5344CB8AC3E}">
        <p14:creationId xmlns:p14="http://schemas.microsoft.com/office/powerpoint/2010/main" val="273581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a:bodyPr>
          <a:lstStyle/>
          <a:p>
            <a:r>
              <a:rPr lang="en-US" altLang="zh-CN" dirty="0"/>
              <a:t> Language:</a:t>
            </a:r>
          </a:p>
          <a:p>
            <a:endParaRPr lang="en-US" altLang="zh-CN" dirty="0"/>
          </a:p>
          <a:p>
            <a:r>
              <a:rPr lang="en-US" altLang="zh-CN" dirty="0"/>
              <a:t>Sometimes, too persuasive that we may accept her idea without critical thinking. We have to admit that nothing is perfect. Some of her citations led to some researches themselves controversial.[5]In this chapter, unfortunately, her poetic lines do not display its beauty very much.</a:t>
            </a:r>
          </a:p>
          <a:p>
            <a:endParaRPr lang="en-US" altLang="zh-CN" dirty="0"/>
          </a:p>
        </p:txBody>
      </p:sp>
    </p:spTree>
    <p:extLst>
      <p:ext uri="{BB962C8B-B14F-4D97-AF65-F5344CB8AC3E}">
        <p14:creationId xmlns:p14="http://schemas.microsoft.com/office/powerpoint/2010/main" val="142135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864096"/>
          </a:xfrm>
        </p:spPr>
        <p:txBody>
          <a:bodyPr/>
          <a:lstStyle/>
          <a:p>
            <a:r>
              <a:rPr lang="en-US" altLang="zh-CN" dirty="0"/>
              <a:t>Part 3:Literature</a:t>
            </a:r>
            <a:endParaRPr lang="zh-CN" altLang="en-US" dirty="0"/>
          </a:p>
        </p:txBody>
      </p:sp>
      <p:sp>
        <p:nvSpPr>
          <p:cNvPr id="3" name="内容占位符 2"/>
          <p:cNvSpPr>
            <a:spLocks noGrp="1"/>
          </p:cNvSpPr>
          <p:nvPr>
            <p:ph idx="1"/>
          </p:nvPr>
        </p:nvSpPr>
        <p:spPr>
          <a:xfrm>
            <a:off x="611560" y="2132856"/>
            <a:ext cx="8229600" cy="5069160"/>
          </a:xfrm>
        </p:spPr>
        <p:txBody>
          <a:bodyPr>
            <a:normAutofit/>
          </a:bodyPr>
          <a:lstStyle/>
          <a:p>
            <a:r>
              <a:rPr lang="en-US" altLang="zh-CN" dirty="0"/>
              <a:t>In this chapter, Rachel Carson mainly talks about  the effects of spraying DDT and other pesticides on aquatic animals.</a:t>
            </a:r>
          </a:p>
          <a:p>
            <a:r>
              <a:rPr lang="en-US" altLang="zh-CN" dirty="0"/>
              <a:t>Rachel Carson mainly focused on:</a:t>
            </a:r>
          </a:p>
          <a:p>
            <a:pPr marL="0" indent="0">
              <a:buNone/>
            </a:pPr>
            <a:r>
              <a:rPr lang="en-US" altLang="zh-CN" dirty="0"/>
              <a:t>             1.salmon( trout )</a:t>
            </a:r>
          </a:p>
          <a:p>
            <a:pPr marL="0" indent="0">
              <a:buNone/>
            </a:pPr>
            <a:r>
              <a:rPr lang="en-US" altLang="zh-CN" dirty="0"/>
              <a:t>             2.the whole wildlife(different fishes)</a:t>
            </a:r>
          </a:p>
          <a:p>
            <a:pPr marL="0" indent="0">
              <a:buNone/>
            </a:pPr>
            <a:r>
              <a:rPr lang="en-US" altLang="zh-CN" dirty="0"/>
              <a:t>             3.fishery</a:t>
            </a:r>
          </a:p>
        </p:txBody>
      </p:sp>
    </p:spTree>
    <p:extLst>
      <p:ext uri="{BB962C8B-B14F-4D97-AF65-F5344CB8AC3E}">
        <p14:creationId xmlns:p14="http://schemas.microsoft.com/office/powerpoint/2010/main" val="311585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8104" y="692696"/>
            <a:ext cx="7024744" cy="792088"/>
          </a:xfrm>
        </p:spPr>
        <p:txBody>
          <a:bodyPr/>
          <a:lstStyle/>
          <a:p>
            <a:r>
              <a:rPr lang="en-US" altLang="zh-CN" dirty="0"/>
              <a:t>Part 3:Literature</a:t>
            </a:r>
            <a:endParaRPr lang="zh-CN" altLang="en-US" dirty="0"/>
          </a:p>
        </p:txBody>
      </p:sp>
      <p:sp>
        <p:nvSpPr>
          <p:cNvPr id="3" name="内容占位符 2"/>
          <p:cNvSpPr>
            <a:spLocks noGrp="1"/>
          </p:cNvSpPr>
          <p:nvPr>
            <p:ph idx="1"/>
          </p:nvPr>
        </p:nvSpPr>
        <p:spPr>
          <a:xfrm>
            <a:off x="467544" y="1484784"/>
            <a:ext cx="8229600" cy="1944216"/>
          </a:xfrm>
        </p:spPr>
        <p:txBody>
          <a:bodyPr/>
          <a:lstStyle/>
          <a:p>
            <a:r>
              <a:rPr lang="en-US" altLang="zh-CN" dirty="0"/>
              <a:t> Q:How Rachel Carson dealt with the literature or            the sources</a:t>
            </a:r>
            <a:endParaRPr lang="zh-CN" altLang="en-US" dirty="0"/>
          </a:p>
        </p:txBody>
      </p:sp>
      <p:sp>
        <p:nvSpPr>
          <p:cNvPr id="4" name="TextBox 3"/>
          <p:cNvSpPr txBox="1"/>
          <p:nvPr/>
        </p:nvSpPr>
        <p:spPr>
          <a:xfrm>
            <a:off x="576040" y="2348880"/>
            <a:ext cx="7848872" cy="3046988"/>
          </a:xfrm>
          <a:prstGeom prst="rect">
            <a:avLst/>
          </a:prstGeom>
          <a:noFill/>
        </p:spPr>
        <p:txBody>
          <a:bodyPr wrap="square" rtlCol="0">
            <a:spAutoFit/>
          </a:bodyPr>
          <a:lstStyle/>
          <a:p>
            <a:r>
              <a:rPr lang="en-US" altLang="zh-CN" sz="2400" dirty="0"/>
              <a:t>    A:Firstly, she divided all the literature into three parts as I’ve mentioned</a:t>
            </a:r>
          </a:p>
          <a:p>
            <a:r>
              <a:rPr lang="en-US" altLang="zh-CN" sz="2400" dirty="0"/>
              <a:t>      Part 1: DDT to Salmon—fishes of running streams.  (budworm)</a:t>
            </a:r>
          </a:p>
          <a:p>
            <a:r>
              <a:rPr lang="en-US" altLang="zh-CN" sz="2400" dirty="0"/>
              <a:t>      Part 2: all the pesticides to wildlife—fishes and so on.</a:t>
            </a:r>
          </a:p>
          <a:p>
            <a:r>
              <a:rPr lang="en-US" altLang="zh-CN" sz="2400" dirty="0"/>
              <a:t>      Part 3: Effects on human (fishery as hobby and as commerce)</a:t>
            </a:r>
            <a:endParaRPr lang="zh-CN" altLang="en-US" sz="2400" dirty="0"/>
          </a:p>
        </p:txBody>
      </p:sp>
    </p:spTree>
    <p:extLst>
      <p:ext uri="{BB962C8B-B14F-4D97-AF65-F5344CB8AC3E}">
        <p14:creationId xmlns:p14="http://schemas.microsoft.com/office/powerpoint/2010/main" val="5201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792088"/>
          </a:xfrm>
        </p:spPr>
        <p:txBody>
          <a:bodyPr/>
          <a:lstStyle/>
          <a:p>
            <a:r>
              <a:rPr lang="en-US" altLang="zh-CN" dirty="0"/>
              <a:t>Part 3: Literature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43608" y="1988840"/>
                <a:ext cx="6777317" cy="3508977"/>
              </a:xfrm>
            </p:spPr>
            <p:txBody>
              <a:bodyPr/>
              <a:lstStyle/>
              <a:p>
                <a:r>
                  <a:rPr lang="en-US" altLang="zh-CN" dirty="0"/>
                  <a:t>A: In part one, she used literature to provide her with the theoretical basis. For example in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130</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𝑃</m:t>
                        </m:r>
                      </m:e>
                      <m:sub>
                        <m:r>
                          <a:rPr lang="en-US" altLang="zh-CN" b="0" i="1" dirty="0" smtClean="0">
                            <a:latin typeface="Cambria Math"/>
                          </a:rPr>
                          <m:t>134</m:t>
                        </m:r>
                      </m:sub>
                    </m:sSub>
                  </m:oMath>
                </a14:m>
                <a:r>
                  <a:rPr lang="en-US" altLang="zh-CN" dirty="0"/>
                  <a:t>, </a:t>
                </a:r>
                <a:r>
                  <a:rPr lang="en-US" altLang="zh-CN" dirty="0" err="1"/>
                  <a:t>Kerswill</a:t>
                </a:r>
                <a:r>
                  <a:rPr lang="en-US" altLang="zh-CN" dirty="0"/>
                  <a:t>, C. J. “Effects of DDT Spraying in New Brunswick on Future Runs of Adult Salmon”. </a:t>
                </a:r>
              </a:p>
              <a:p>
                <a:r>
                  <a:rPr lang="en-US" altLang="zh-CN" dirty="0"/>
                  <a:t>A: She also used some literature to serve as the proof of her statement.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43608" y="1988840"/>
                <a:ext cx="6777317" cy="3508977"/>
              </a:xfrm>
              <a:blipFill rotWithShape="1">
                <a:blip r:embed="rId2"/>
                <a:stretch>
                  <a:fillRect t="-1389" r="-8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54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792088"/>
          </a:xfrm>
        </p:spPr>
        <p:txBody>
          <a:bodyPr/>
          <a:lstStyle/>
          <a:p>
            <a:r>
              <a:rPr lang="en-US" altLang="zh-CN" dirty="0"/>
              <a:t>Part 3: Literature</a:t>
            </a:r>
            <a:endParaRPr lang="zh-CN" altLang="en-US" dirty="0"/>
          </a:p>
        </p:txBody>
      </p:sp>
      <p:sp>
        <p:nvSpPr>
          <p:cNvPr id="3" name="内容占位符 2"/>
          <p:cNvSpPr>
            <a:spLocks noGrp="1"/>
          </p:cNvSpPr>
          <p:nvPr>
            <p:ph idx="1"/>
          </p:nvPr>
        </p:nvSpPr>
        <p:spPr>
          <a:xfrm>
            <a:off x="1043608" y="1988840"/>
            <a:ext cx="6777317" cy="3508977"/>
          </a:xfrm>
        </p:spPr>
        <p:txBody>
          <a:bodyPr>
            <a:normAutofit/>
          </a:bodyPr>
          <a:lstStyle/>
          <a:p>
            <a:r>
              <a:rPr lang="en-US" altLang="zh-CN" dirty="0"/>
              <a:t>A: In part two, most of the literature she referred to were paraphrased by herself and used, which could bring some conclusions of  the harm of different pesticides on all species in river. </a:t>
            </a:r>
          </a:p>
          <a:p>
            <a:r>
              <a:rPr lang="en-US" altLang="zh-CN" dirty="0"/>
              <a:t>A:But the rest were direct citation. For example, Harrington, R. W. and W. L. </a:t>
            </a:r>
            <a:r>
              <a:rPr lang="en-US" altLang="zh-CN" dirty="0" err="1"/>
              <a:t>Bidlingmayer</a:t>
            </a:r>
            <a:r>
              <a:rPr lang="en-US" altLang="zh-CN" dirty="0"/>
              <a:t>,“Effects of </a:t>
            </a:r>
            <a:r>
              <a:rPr lang="en-US" altLang="zh-CN" dirty="0" err="1"/>
              <a:t>Dieldrin</a:t>
            </a:r>
            <a:r>
              <a:rPr lang="en-US" altLang="zh-CN" dirty="0"/>
              <a:t> on Fishes and Invertebrates of a Salt Marsh ”.</a:t>
            </a:r>
            <a:endParaRPr lang="zh-CN" altLang="en-US" dirty="0"/>
          </a:p>
        </p:txBody>
      </p:sp>
    </p:spTree>
    <p:extLst>
      <p:ext uri="{BB962C8B-B14F-4D97-AF65-F5344CB8AC3E}">
        <p14:creationId xmlns:p14="http://schemas.microsoft.com/office/powerpoint/2010/main" val="311335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764704"/>
            <a:ext cx="7024744" cy="720080"/>
          </a:xfrm>
        </p:spPr>
        <p:txBody>
          <a:bodyPr/>
          <a:lstStyle/>
          <a:p>
            <a:r>
              <a:rPr lang="en-US" altLang="zh-CN" dirty="0"/>
              <a:t>Part 3: Literature</a:t>
            </a:r>
            <a:endParaRPr lang="zh-CN" altLang="en-US" dirty="0"/>
          </a:p>
        </p:txBody>
      </p:sp>
      <p:sp>
        <p:nvSpPr>
          <p:cNvPr id="3" name="内容占位符 2"/>
          <p:cNvSpPr>
            <a:spLocks noGrp="1"/>
          </p:cNvSpPr>
          <p:nvPr>
            <p:ph idx="1"/>
          </p:nvPr>
        </p:nvSpPr>
        <p:spPr/>
        <p:txBody>
          <a:bodyPr/>
          <a:lstStyle/>
          <a:p>
            <a:r>
              <a:rPr lang="en-US" altLang="zh-CN" dirty="0"/>
              <a:t>A: While in part three, she only referred to a few literature. One of them showed the progress in sport fishery, while others described the disastrous effects of pesticides on shrimp and  oysters which are the supply for the market.</a:t>
            </a:r>
            <a:endParaRPr lang="zh-CN" altLang="en-US" dirty="0"/>
          </a:p>
        </p:txBody>
      </p:sp>
    </p:spTree>
    <p:extLst>
      <p:ext uri="{BB962C8B-B14F-4D97-AF65-F5344CB8AC3E}">
        <p14:creationId xmlns:p14="http://schemas.microsoft.com/office/powerpoint/2010/main" val="75710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48072"/>
          </a:xfrm>
        </p:spPr>
        <p:txBody>
          <a:bodyPr>
            <a:normAutofit fontScale="90000"/>
          </a:bodyPr>
          <a:lstStyle/>
          <a:p>
            <a:r>
              <a:rPr lang="en-US" altLang="zh-CN" dirty="0"/>
              <a:t>Part 4:References</a:t>
            </a:r>
            <a:endParaRPr lang="zh-CN" altLang="en-US" dirty="0"/>
          </a:p>
        </p:txBody>
      </p:sp>
      <p:sp>
        <p:nvSpPr>
          <p:cNvPr id="3" name="内容占位符 2"/>
          <p:cNvSpPr>
            <a:spLocks noGrp="1"/>
          </p:cNvSpPr>
          <p:nvPr>
            <p:ph idx="1"/>
          </p:nvPr>
        </p:nvSpPr>
        <p:spPr>
          <a:xfrm>
            <a:off x="1043608" y="2276872"/>
            <a:ext cx="7024743" cy="3240360"/>
          </a:xfrm>
        </p:spPr>
        <p:txBody>
          <a:bodyPr>
            <a:normAutofit fontScale="62500" lnSpcReduction="20000"/>
          </a:bodyPr>
          <a:lstStyle/>
          <a:p>
            <a:endParaRPr lang="en-US" altLang="zh-CN" dirty="0"/>
          </a:p>
          <a:p>
            <a:r>
              <a:rPr lang="en-US" altLang="zh-CN" dirty="0"/>
              <a:t>[1]</a:t>
            </a:r>
            <a:r>
              <a:rPr lang="zh-CN" altLang="en-US" dirty="0"/>
              <a:t>中国农药信息网，</a:t>
            </a:r>
            <a:r>
              <a:rPr lang="en-US" altLang="zh-CN" dirty="0">
                <a:hlinkClick r:id="rId2"/>
              </a:rPr>
              <a:t>http://www.chinapesticide.gov.cn/</a:t>
            </a:r>
            <a:r>
              <a:rPr lang="en-US" altLang="zh-CN" dirty="0"/>
              <a:t> </a:t>
            </a:r>
          </a:p>
          <a:p>
            <a:r>
              <a:rPr lang="en-US" altLang="zh-CN" dirty="0"/>
              <a:t>[2]</a:t>
            </a:r>
            <a:r>
              <a:rPr lang="zh-CN" altLang="en-US" dirty="0"/>
              <a:t>环境保护部，环境保护部和国土资源部发布全国土壤污染状况调查公报，</a:t>
            </a:r>
            <a:r>
              <a:rPr lang="en-US" altLang="zh-CN" dirty="0"/>
              <a:t>2014</a:t>
            </a:r>
            <a:r>
              <a:rPr lang="zh-CN" altLang="en-US" dirty="0"/>
              <a:t>年</a:t>
            </a:r>
            <a:r>
              <a:rPr lang="en-US" altLang="zh-CN" dirty="0"/>
              <a:t>04</a:t>
            </a:r>
            <a:r>
              <a:rPr lang="zh-CN" altLang="en-US" dirty="0"/>
              <a:t>月</a:t>
            </a:r>
            <a:r>
              <a:rPr lang="en-US" altLang="zh-CN" dirty="0"/>
              <a:t>17</a:t>
            </a:r>
            <a:r>
              <a:rPr lang="zh-CN" altLang="en-US" dirty="0"/>
              <a:t>日。</a:t>
            </a:r>
            <a:r>
              <a:rPr lang="en-US" altLang="zh-CN" dirty="0">
                <a:hlinkClick r:id="rId3"/>
              </a:rPr>
              <a:t>http://www.mep.gov.cn/gkml/hbb/qt/201404/t20140417_270670.htm</a:t>
            </a:r>
            <a:r>
              <a:rPr lang="en-US" altLang="zh-CN" dirty="0"/>
              <a:t>   </a:t>
            </a:r>
          </a:p>
          <a:p>
            <a:r>
              <a:rPr lang="en-US" altLang="zh-CN" dirty="0"/>
              <a:t>[3] </a:t>
            </a:r>
            <a:r>
              <a:rPr lang="zh-CN" altLang="en-US" dirty="0"/>
              <a:t>水资源管理网，国务院关于印发水污染防治行动计划的通知，</a:t>
            </a:r>
            <a:r>
              <a:rPr lang="en-US" altLang="zh-CN" dirty="0"/>
              <a:t>2015</a:t>
            </a:r>
            <a:r>
              <a:rPr lang="zh-CN" altLang="en-US" dirty="0"/>
              <a:t>年</a:t>
            </a:r>
            <a:r>
              <a:rPr lang="en-US" altLang="zh-CN" dirty="0"/>
              <a:t>06</a:t>
            </a:r>
            <a:r>
              <a:rPr lang="zh-CN" altLang="en-US" dirty="0"/>
              <a:t>月</a:t>
            </a:r>
            <a:r>
              <a:rPr lang="en-US" altLang="zh-CN" dirty="0"/>
              <a:t>27</a:t>
            </a:r>
            <a:r>
              <a:rPr lang="zh-CN" altLang="en-US" dirty="0"/>
              <a:t>日。</a:t>
            </a:r>
            <a:r>
              <a:rPr lang="en-US" altLang="zh-CN" dirty="0">
                <a:hlinkClick r:id="rId4"/>
              </a:rPr>
              <a:t>http://szy.mwr.gov.cn/zdgz/sstwmjs/201506/t20150627_686661.html</a:t>
            </a:r>
            <a:r>
              <a:rPr lang="en-US" altLang="zh-CN" dirty="0"/>
              <a:t> </a:t>
            </a:r>
          </a:p>
          <a:p>
            <a:r>
              <a:rPr lang="en-US" altLang="zh-CN" dirty="0"/>
              <a:t>[4] Inka Milewski, June, 2000, Rivers of Death Revisited --A Tribute to Rachel Carson, EcoAlert , </a:t>
            </a:r>
            <a:r>
              <a:rPr lang="en-US" altLang="zh-CN" dirty="0">
                <a:hlinkClick r:id="rId5"/>
              </a:rPr>
              <a:t>http://www.elements.nb.ca/theme/artists/inka/milewski.htm</a:t>
            </a:r>
            <a:r>
              <a:rPr lang="en-US" altLang="zh-CN" dirty="0"/>
              <a:t> </a:t>
            </a:r>
          </a:p>
          <a:p>
            <a:r>
              <a:rPr lang="en-US" altLang="zh-CN" dirty="0"/>
              <a:t>[5]Dr. J. Gordon Edwards ,The Lies of Rachel Carson, the Summer 1992 21st Century, </a:t>
            </a:r>
            <a:r>
              <a:rPr lang="en-US" altLang="zh-CN" dirty="0">
                <a:hlinkClick r:id="rId6"/>
              </a:rPr>
              <a:t>http://www.21stcenturysciencetech.com/articles/summ02/Carson.html</a:t>
            </a:r>
            <a:endParaRPr lang="zh-CN" altLang="en-US" dirty="0"/>
          </a:p>
          <a:p>
            <a:endParaRPr lang="zh-CN" altLang="en-US" dirty="0"/>
          </a:p>
        </p:txBody>
      </p:sp>
    </p:spTree>
    <p:extLst>
      <p:ext uri="{BB962C8B-B14F-4D97-AF65-F5344CB8AC3E}">
        <p14:creationId xmlns:p14="http://schemas.microsoft.com/office/powerpoint/2010/main" val="279304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636912"/>
            <a:ext cx="7024744" cy="1143000"/>
          </a:xfrm>
        </p:spPr>
        <p:txBody>
          <a:bodyPr/>
          <a:lstStyle/>
          <a:p>
            <a:r>
              <a:rPr lang="en-US" altLang="zh-CN" dirty="0"/>
              <a:t>    Thank you for watching!</a:t>
            </a:r>
            <a:endParaRPr lang="zh-CN" altLang="en-US" dirty="0"/>
          </a:p>
        </p:txBody>
      </p:sp>
    </p:spTree>
    <p:extLst>
      <p:ext uri="{BB962C8B-B14F-4D97-AF65-F5344CB8AC3E}">
        <p14:creationId xmlns:p14="http://schemas.microsoft.com/office/powerpoint/2010/main" val="238810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xfrm>
            <a:off x="669727" y="-365644"/>
            <a:ext cx="7804548" cy="1518048"/>
          </a:xfrm>
          <a:prstGeom prst="rect">
            <a:avLst/>
          </a:prstGeom>
        </p:spPr>
        <p:txBody>
          <a:bodyPr/>
          <a:lstStyle>
            <a:lvl1pPr>
              <a:defRPr sz="3900"/>
            </a:lvl1pPr>
          </a:lstStyle>
          <a:p>
            <a:r>
              <a:rPr dirty="0"/>
              <a:t>Part 1  </a:t>
            </a:r>
            <a:r>
              <a:rPr dirty="0" err="1"/>
              <a:t>introduction</a:t>
            </a:r>
            <a:r>
              <a:rPr lang="en-US" altLang="zh-CN" dirty="0" err="1"/>
              <a:t>&amp;Evaluation</a:t>
            </a:r>
            <a:endParaRPr dirty="0"/>
          </a:p>
        </p:txBody>
      </p:sp>
      <p:sp>
        <p:nvSpPr>
          <p:cNvPr id="120" name="Shape 120"/>
          <p:cNvSpPr/>
          <p:nvPr/>
        </p:nvSpPr>
        <p:spPr>
          <a:xfrm>
            <a:off x="528854" y="1823277"/>
            <a:ext cx="1441378" cy="616852"/>
          </a:xfrm>
          <a:prstGeom prst="rect">
            <a:avLst/>
          </a:prstGeom>
          <a:ln w="12700">
            <a:solidFill>
              <a:srgbClr val="000000"/>
            </a:solidFill>
            <a:miter lim="400000"/>
          </a:ln>
        </p:spPr>
        <p:txBody>
          <a:bodyPr lIns="35717" tIns="35717" rIns="35717" bIns="35717" anchor="ctr"/>
          <a:lstStyle/>
          <a:p>
            <a:pPr>
              <a:defRPr sz="2400">
                <a:solidFill>
                  <a:srgbClr val="FFFFFF"/>
                </a:solidFill>
              </a:defRPr>
            </a:pPr>
            <a:endParaRPr/>
          </a:p>
        </p:txBody>
      </p:sp>
      <p:sp>
        <p:nvSpPr>
          <p:cNvPr id="121" name="Shape 121"/>
          <p:cNvSpPr/>
          <p:nvPr/>
        </p:nvSpPr>
        <p:spPr>
          <a:xfrm>
            <a:off x="705733" y="1916600"/>
            <a:ext cx="1042466" cy="38505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lstStyle>
            <a:lvl1pPr>
              <a:defRPr sz="2900"/>
            </a:lvl1pPr>
          </a:lstStyle>
          <a:p>
            <a:r>
              <a:rPr sz="1800" dirty="0"/>
              <a:t>problem</a:t>
            </a:r>
          </a:p>
        </p:txBody>
      </p:sp>
      <p:sp>
        <p:nvSpPr>
          <p:cNvPr id="122" name="Shape 122"/>
          <p:cNvSpPr/>
          <p:nvPr/>
        </p:nvSpPr>
        <p:spPr>
          <a:xfrm>
            <a:off x="2379983" y="2073307"/>
            <a:ext cx="2478048" cy="404527"/>
          </a:xfrm>
          <a:prstGeom prst="rect">
            <a:avLst/>
          </a:prstGeom>
          <a:ln w="12700">
            <a:solidFill>
              <a:srgbClr val="000000"/>
            </a:solidFill>
            <a:miter lim="400000"/>
          </a:ln>
        </p:spPr>
        <p:txBody>
          <a:bodyPr lIns="35717" tIns="35717" rIns="35717" bIns="35717" anchor="ctr"/>
          <a:lstStyle/>
          <a:p>
            <a:pPr>
              <a:defRPr sz="2400">
                <a:solidFill>
                  <a:srgbClr val="FFFFFF"/>
                </a:solidFill>
              </a:defRPr>
            </a:pPr>
            <a:endParaRPr/>
          </a:p>
        </p:txBody>
      </p:sp>
      <p:sp>
        <p:nvSpPr>
          <p:cNvPr id="123" name="Shape 123"/>
          <p:cNvSpPr/>
          <p:nvPr/>
        </p:nvSpPr>
        <p:spPr>
          <a:xfrm>
            <a:off x="2462180" y="2073307"/>
            <a:ext cx="1947262" cy="4566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lstStyle/>
          <a:p>
            <a:pPr>
              <a:spcBef>
                <a:spcPts val="2953"/>
              </a:spcBef>
            </a:pPr>
            <a:r>
              <a:rPr sz="2000" dirty="0"/>
              <a:t>consequences</a:t>
            </a:r>
            <a:r>
              <a:rPr dirty="0"/>
              <a:t> </a:t>
            </a:r>
          </a:p>
        </p:txBody>
      </p:sp>
      <p:sp>
        <p:nvSpPr>
          <p:cNvPr id="124" name="Shape 124"/>
          <p:cNvSpPr/>
          <p:nvPr/>
        </p:nvSpPr>
        <p:spPr>
          <a:xfrm>
            <a:off x="3465454" y="1153306"/>
            <a:ext cx="8760795" cy="39400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lstStyle>
            <a:lvl1pPr>
              <a:spcBef>
                <a:spcPts val="4200"/>
              </a:spcBef>
              <a:defRPr sz="3000"/>
            </a:lvl1pPr>
          </a:lstStyle>
          <a:p>
            <a:r>
              <a:rPr sz="2400" dirty="0"/>
              <a:t>silence spring</a:t>
            </a:r>
          </a:p>
        </p:txBody>
      </p:sp>
      <p:sp>
        <p:nvSpPr>
          <p:cNvPr id="125" name="Shape 125"/>
          <p:cNvSpPr/>
          <p:nvPr/>
        </p:nvSpPr>
        <p:spPr>
          <a:xfrm>
            <a:off x="3410335" y="1022165"/>
            <a:ext cx="2234806" cy="616852"/>
          </a:xfrm>
          <a:prstGeom prst="rect">
            <a:avLst/>
          </a:prstGeom>
          <a:ln w="12700">
            <a:solidFill>
              <a:srgbClr val="000000"/>
            </a:solidFill>
            <a:miter lim="400000"/>
          </a:ln>
        </p:spPr>
        <p:txBody>
          <a:bodyPr lIns="35717" tIns="35717" rIns="35717" bIns="35717" anchor="ctr"/>
          <a:lstStyle/>
          <a:p>
            <a:pPr>
              <a:defRPr sz="2400">
                <a:solidFill>
                  <a:srgbClr val="FFFFFF"/>
                </a:solidFill>
              </a:defRPr>
            </a:pPr>
            <a:endParaRPr/>
          </a:p>
        </p:txBody>
      </p:sp>
      <p:sp>
        <p:nvSpPr>
          <p:cNvPr id="126" name="Shape 126"/>
          <p:cNvSpPr/>
          <p:nvPr/>
        </p:nvSpPr>
        <p:spPr>
          <a:xfrm>
            <a:off x="5256799" y="1823277"/>
            <a:ext cx="1598285" cy="616852"/>
          </a:xfrm>
          <a:prstGeom prst="rect">
            <a:avLst/>
          </a:prstGeom>
          <a:ln w="12700">
            <a:solidFill>
              <a:srgbClr val="000000"/>
            </a:solidFill>
            <a:miter lim="400000"/>
          </a:ln>
        </p:spPr>
        <p:txBody>
          <a:bodyPr lIns="35717" tIns="35717" rIns="35717" bIns="35717" anchor="ctr"/>
          <a:lstStyle/>
          <a:p>
            <a:pPr>
              <a:defRPr sz="2400">
                <a:solidFill>
                  <a:srgbClr val="FFFFFF"/>
                </a:solidFill>
              </a:defRPr>
            </a:pPr>
            <a:endParaRPr/>
          </a:p>
        </p:txBody>
      </p:sp>
      <p:sp>
        <p:nvSpPr>
          <p:cNvPr id="127" name="Shape 127"/>
          <p:cNvSpPr/>
          <p:nvPr/>
        </p:nvSpPr>
        <p:spPr>
          <a:xfrm>
            <a:off x="5455801" y="1920906"/>
            <a:ext cx="1200282" cy="39400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lstStyle>
            <a:lvl1pPr>
              <a:defRPr sz="3000"/>
            </a:lvl1pPr>
          </a:lstStyle>
          <a:p>
            <a:r>
              <a:rPr sz="1800" dirty="0" err="1"/>
              <a:t>jugement</a:t>
            </a:r>
            <a:endParaRPr sz="1800" dirty="0"/>
          </a:p>
        </p:txBody>
      </p:sp>
      <p:sp>
        <p:nvSpPr>
          <p:cNvPr id="128" name="Shape 128"/>
          <p:cNvSpPr/>
          <p:nvPr/>
        </p:nvSpPr>
        <p:spPr>
          <a:xfrm>
            <a:off x="7259344" y="1823277"/>
            <a:ext cx="1441379" cy="616852"/>
          </a:xfrm>
          <a:prstGeom prst="rect">
            <a:avLst/>
          </a:prstGeom>
          <a:ln w="12700">
            <a:solidFill>
              <a:srgbClr val="000000"/>
            </a:solidFill>
            <a:miter lim="400000"/>
          </a:ln>
        </p:spPr>
        <p:txBody>
          <a:bodyPr lIns="35717" tIns="35717" rIns="35717" bIns="35717" anchor="ctr"/>
          <a:lstStyle/>
          <a:p>
            <a:pPr>
              <a:defRPr sz="2400">
                <a:solidFill>
                  <a:srgbClr val="FFFFFF"/>
                </a:solidFill>
              </a:defRPr>
            </a:pPr>
            <a:endParaRPr/>
          </a:p>
        </p:txBody>
      </p:sp>
      <p:sp>
        <p:nvSpPr>
          <p:cNvPr id="129" name="Shape 129"/>
          <p:cNvSpPr/>
          <p:nvPr/>
        </p:nvSpPr>
        <p:spPr>
          <a:xfrm>
            <a:off x="7476870" y="1934700"/>
            <a:ext cx="1006325" cy="39400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lstStyle>
            <a:lvl1pPr>
              <a:defRPr sz="3000"/>
            </a:lvl1pPr>
          </a:lstStyle>
          <a:p>
            <a:r>
              <a:rPr sz="2000" dirty="0"/>
              <a:t>solution</a:t>
            </a:r>
          </a:p>
        </p:txBody>
      </p:sp>
      <p:sp>
        <p:nvSpPr>
          <p:cNvPr id="130" name="Shape 130"/>
          <p:cNvSpPr/>
          <p:nvPr/>
        </p:nvSpPr>
        <p:spPr>
          <a:xfrm flipH="1">
            <a:off x="1864374" y="1386886"/>
            <a:ext cx="1595113" cy="598741"/>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1" name="Shape 131"/>
          <p:cNvSpPr/>
          <p:nvPr/>
        </p:nvSpPr>
        <p:spPr>
          <a:xfrm>
            <a:off x="4527737" y="1547311"/>
            <a:ext cx="1" cy="616852"/>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2" name="Shape 132"/>
          <p:cNvSpPr/>
          <p:nvPr/>
        </p:nvSpPr>
        <p:spPr>
          <a:xfrm>
            <a:off x="5796136" y="1330591"/>
            <a:ext cx="1718360" cy="525146"/>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3" name="Shape 133"/>
          <p:cNvSpPr/>
          <p:nvPr/>
        </p:nvSpPr>
        <p:spPr>
          <a:xfrm>
            <a:off x="5385601" y="1639017"/>
            <a:ext cx="142645" cy="316796"/>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4" name="Shape 134"/>
          <p:cNvSpPr/>
          <p:nvPr/>
        </p:nvSpPr>
        <p:spPr>
          <a:xfrm>
            <a:off x="1249543" y="2407375"/>
            <a:ext cx="1" cy="394005"/>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5" name="Shape 135"/>
          <p:cNvSpPr/>
          <p:nvPr/>
        </p:nvSpPr>
        <p:spPr>
          <a:xfrm flipH="1">
            <a:off x="2674501" y="2566639"/>
            <a:ext cx="301752" cy="1050910"/>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6" name="Shape 136"/>
          <p:cNvSpPr/>
          <p:nvPr/>
        </p:nvSpPr>
        <p:spPr>
          <a:xfrm>
            <a:off x="4121225" y="2477834"/>
            <a:ext cx="409313" cy="1085197"/>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7" name="Shape 137"/>
          <p:cNvSpPr/>
          <p:nvPr/>
        </p:nvSpPr>
        <p:spPr>
          <a:xfrm>
            <a:off x="7980033" y="2407375"/>
            <a:ext cx="1" cy="394005"/>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38" name="Shape 138"/>
          <p:cNvSpPr/>
          <p:nvPr/>
        </p:nvSpPr>
        <p:spPr>
          <a:xfrm>
            <a:off x="6055941" y="2407375"/>
            <a:ext cx="1" cy="394005"/>
          </a:xfrm>
          <a:prstGeom prst="line">
            <a:avLst/>
          </a:prstGeom>
          <a:ln w="25400">
            <a:solidFill>
              <a:srgbClr val="000000"/>
            </a:solidFill>
            <a:miter lim="400000"/>
            <a:tailEnd type="triangle"/>
          </a:ln>
        </p:spPr>
        <p:txBody>
          <a:bodyPr lIns="35717" tIns="35717" rIns="35717" bIns="35717" anchor="ctr"/>
          <a:lstStyle/>
          <a:p>
            <a:pPr>
              <a:defRPr sz="2400"/>
            </a:pPr>
            <a:endParaRPr/>
          </a:p>
        </p:txBody>
      </p:sp>
      <p:grpSp>
        <p:nvGrpSpPr>
          <p:cNvPr id="141" name="Group 141"/>
          <p:cNvGrpSpPr/>
          <p:nvPr/>
        </p:nvGrpSpPr>
        <p:grpSpPr>
          <a:xfrm>
            <a:off x="359521" y="2810719"/>
            <a:ext cx="1780045" cy="616852"/>
            <a:chOff x="0" y="0"/>
            <a:chExt cx="2531618" cy="877299"/>
          </a:xfrm>
        </p:grpSpPr>
        <p:sp>
          <p:nvSpPr>
            <p:cNvPr id="139" name="Shape 139"/>
            <p:cNvSpPr/>
            <p:nvPr/>
          </p:nvSpPr>
          <p:spPr>
            <a:xfrm>
              <a:off x="0" y="0"/>
              <a:ext cx="2531619"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40" name="Shape 140"/>
            <p:cNvSpPr/>
            <p:nvPr/>
          </p:nvSpPr>
          <p:spPr>
            <a:xfrm>
              <a:off x="274159" y="158468"/>
              <a:ext cx="1983301"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chapter1-3</a:t>
              </a:r>
            </a:p>
          </p:txBody>
        </p:sp>
      </p:grpSp>
      <p:grpSp>
        <p:nvGrpSpPr>
          <p:cNvPr id="144" name="Group 144"/>
          <p:cNvGrpSpPr/>
          <p:nvPr/>
        </p:nvGrpSpPr>
        <p:grpSpPr>
          <a:xfrm>
            <a:off x="4902115" y="2784641"/>
            <a:ext cx="2067644" cy="616852"/>
            <a:chOff x="0" y="0"/>
            <a:chExt cx="3110996" cy="877299"/>
          </a:xfrm>
        </p:grpSpPr>
        <p:sp>
          <p:nvSpPr>
            <p:cNvPr id="142" name="Shape 142"/>
            <p:cNvSpPr/>
            <p:nvPr/>
          </p:nvSpPr>
          <p:spPr>
            <a:xfrm>
              <a:off x="0" y="0"/>
              <a:ext cx="3110997"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43" name="Shape 143"/>
            <p:cNvSpPr/>
            <p:nvPr/>
          </p:nvSpPr>
          <p:spPr>
            <a:xfrm>
              <a:off x="351419" y="158468"/>
              <a:ext cx="2408158"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chapter15-16</a:t>
              </a:r>
            </a:p>
          </p:txBody>
        </p:sp>
      </p:grpSp>
      <p:grpSp>
        <p:nvGrpSpPr>
          <p:cNvPr id="147" name="Group 147"/>
          <p:cNvGrpSpPr/>
          <p:nvPr/>
        </p:nvGrpSpPr>
        <p:grpSpPr>
          <a:xfrm>
            <a:off x="1942810" y="3619103"/>
            <a:ext cx="1441378" cy="616852"/>
            <a:chOff x="0" y="0"/>
            <a:chExt cx="2049959" cy="877299"/>
          </a:xfrm>
        </p:grpSpPr>
        <p:sp>
          <p:nvSpPr>
            <p:cNvPr id="145" name="Shape 145"/>
            <p:cNvSpPr/>
            <p:nvPr/>
          </p:nvSpPr>
          <p:spPr>
            <a:xfrm>
              <a:off x="0" y="0"/>
              <a:ext cx="2049960"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46" name="Shape 146"/>
            <p:cNvSpPr/>
            <p:nvPr/>
          </p:nvSpPr>
          <p:spPr>
            <a:xfrm>
              <a:off x="429531" y="158468"/>
              <a:ext cx="1190898"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nature</a:t>
              </a:r>
            </a:p>
          </p:txBody>
        </p:sp>
      </p:grpSp>
      <p:grpSp>
        <p:nvGrpSpPr>
          <p:cNvPr id="150" name="Group 150"/>
          <p:cNvGrpSpPr/>
          <p:nvPr/>
        </p:nvGrpSpPr>
        <p:grpSpPr>
          <a:xfrm>
            <a:off x="6969760" y="2801380"/>
            <a:ext cx="1841846" cy="616852"/>
            <a:chOff x="0" y="0"/>
            <a:chExt cx="2619515" cy="877299"/>
          </a:xfrm>
        </p:grpSpPr>
        <p:sp>
          <p:nvSpPr>
            <p:cNvPr id="148" name="Shape 148"/>
            <p:cNvSpPr/>
            <p:nvPr/>
          </p:nvSpPr>
          <p:spPr>
            <a:xfrm>
              <a:off x="0" y="0"/>
              <a:ext cx="2619516"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49" name="Shape 149"/>
            <p:cNvSpPr/>
            <p:nvPr/>
          </p:nvSpPr>
          <p:spPr>
            <a:xfrm>
              <a:off x="381720" y="158468"/>
              <a:ext cx="1856074"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chapter17</a:t>
              </a:r>
            </a:p>
          </p:txBody>
        </p:sp>
      </p:grpSp>
      <p:grpSp>
        <p:nvGrpSpPr>
          <p:cNvPr id="153" name="Group 153"/>
          <p:cNvGrpSpPr/>
          <p:nvPr/>
        </p:nvGrpSpPr>
        <p:grpSpPr>
          <a:xfrm>
            <a:off x="3944221" y="3563031"/>
            <a:ext cx="1441379" cy="616852"/>
            <a:chOff x="0" y="0"/>
            <a:chExt cx="2049959" cy="877299"/>
          </a:xfrm>
        </p:grpSpPr>
        <p:sp>
          <p:nvSpPr>
            <p:cNvPr id="151" name="Shape 151"/>
            <p:cNvSpPr/>
            <p:nvPr/>
          </p:nvSpPr>
          <p:spPr>
            <a:xfrm>
              <a:off x="0" y="0"/>
              <a:ext cx="2049960"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52" name="Shape 152"/>
            <p:cNvSpPr/>
            <p:nvPr/>
          </p:nvSpPr>
          <p:spPr>
            <a:xfrm>
              <a:off x="383683" y="158468"/>
              <a:ext cx="1282594"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human</a:t>
              </a:r>
            </a:p>
          </p:txBody>
        </p:sp>
      </p:grpSp>
      <p:sp>
        <p:nvSpPr>
          <p:cNvPr id="154" name="Shape 154"/>
          <p:cNvSpPr/>
          <p:nvPr/>
        </p:nvSpPr>
        <p:spPr>
          <a:xfrm>
            <a:off x="4669989" y="4179883"/>
            <a:ext cx="1" cy="434774"/>
          </a:xfrm>
          <a:prstGeom prst="line">
            <a:avLst/>
          </a:prstGeom>
          <a:ln w="25400">
            <a:solidFill>
              <a:srgbClr val="000000"/>
            </a:solidFill>
            <a:miter lim="400000"/>
            <a:tailEnd type="triangle"/>
          </a:ln>
        </p:spPr>
        <p:txBody>
          <a:bodyPr lIns="35717" tIns="35717" rIns="35717" bIns="35717" anchor="ctr"/>
          <a:lstStyle/>
          <a:p>
            <a:pPr>
              <a:defRPr sz="2400"/>
            </a:pPr>
            <a:endParaRPr/>
          </a:p>
        </p:txBody>
      </p:sp>
      <p:sp>
        <p:nvSpPr>
          <p:cNvPr id="155" name="Shape 155"/>
          <p:cNvSpPr/>
          <p:nvPr/>
        </p:nvSpPr>
        <p:spPr>
          <a:xfrm>
            <a:off x="2456760" y="4255502"/>
            <a:ext cx="1" cy="385051"/>
          </a:xfrm>
          <a:prstGeom prst="line">
            <a:avLst/>
          </a:prstGeom>
          <a:ln w="25400">
            <a:solidFill>
              <a:srgbClr val="000000"/>
            </a:solidFill>
            <a:miter lim="400000"/>
            <a:tailEnd type="triangle"/>
          </a:ln>
        </p:spPr>
        <p:txBody>
          <a:bodyPr lIns="35717" tIns="35717" rIns="35717" bIns="35717" anchor="ctr"/>
          <a:lstStyle/>
          <a:p>
            <a:pPr>
              <a:defRPr sz="2400"/>
            </a:pPr>
            <a:endParaRPr/>
          </a:p>
        </p:txBody>
      </p:sp>
      <p:grpSp>
        <p:nvGrpSpPr>
          <p:cNvPr id="158" name="Group 158"/>
          <p:cNvGrpSpPr/>
          <p:nvPr/>
        </p:nvGrpSpPr>
        <p:grpSpPr>
          <a:xfrm>
            <a:off x="3767695" y="4564577"/>
            <a:ext cx="2169690" cy="616852"/>
            <a:chOff x="0" y="0"/>
            <a:chExt cx="3085780" cy="877299"/>
          </a:xfrm>
        </p:grpSpPr>
        <p:sp>
          <p:nvSpPr>
            <p:cNvPr id="156" name="Shape 156"/>
            <p:cNvSpPr/>
            <p:nvPr/>
          </p:nvSpPr>
          <p:spPr>
            <a:xfrm>
              <a:off x="0" y="0"/>
              <a:ext cx="3085781"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57" name="Shape 157"/>
            <p:cNvSpPr/>
            <p:nvPr/>
          </p:nvSpPr>
          <p:spPr>
            <a:xfrm>
              <a:off x="338811" y="158468"/>
              <a:ext cx="2408157"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chapter11-14</a:t>
              </a:r>
            </a:p>
          </p:txBody>
        </p:sp>
      </p:grpSp>
      <p:grpSp>
        <p:nvGrpSpPr>
          <p:cNvPr id="161" name="Group 161"/>
          <p:cNvGrpSpPr/>
          <p:nvPr/>
        </p:nvGrpSpPr>
        <p:grpSpPr>
          <a:xfrm>
            <a:off x="1291826" y="4574062"/>
            <a:ext cx="2009066" cy="616852"/>
            <a:chOff x="0" y="0"/>
            <a:chExt cx="2857337" cy="877299"/>
          </a:xfrm>
        </p:grpSpPr>
        <p:sp>
          <p:nvSpPr>
            <p:cNvPr id="159" name="Shape 159"/>
            <p:cNvSpPr/>
            <p:nvPr/>
          </p:nvSpPr>
          <p:spPr>
            <a:xfrm>
              <a:off x="0" y="0"/>
              <a:ext cx="2857338" cy="877300"/>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160" name="Shape 160"/>
            <p:cNvSpPr/>
            <p:nvPr/>
          </p:nvSpPr>
          <p:spPr>
            <a:xfrm>
              <a:off x="330804" y="158468"/>
              <a:ext cx="2195730" cy="560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3000"/>
              </a:lvl1pPr>
            </a:lstStyle>
            <a:p>
              <a:r>
                <a:rPr sz="1800" dirty="0"/>
                <a:t>chapter4-10</a:t>
              </a:r>
            </a:p>
          </p:txBody>
        </p:sp>
      </p:grpSp>
      <p:sp>
        <p:nvSpPr>
          <p:cNvPr id="162" name="Shape 162"/>
          <p:cNvSpPr/>
          <p:nvPr/>
        </p:nvSpPr>
        <p:spPr>
          <a:xfrm>
            <a:off x="633708" y="5641172"/>
            <a:ext cx="4000947" cy="392907"/>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lIns="35717" tIns="35717" rIns="35717" bIns="35717" anchor="ctr"/>
          <a:lstStyle>
            <a:lvl1pPr>
              <a:defRPr sz="2800"/>
            </a:lvl1pPr>
          </a:lstStyle>
          <a:p>
            <a:r>
              <a:rPr lang="en-US" sz="1800" dirty="0"/>
              <a:t>     </a:t>
            </a:r>
            <a:r>
              <a:rPr sz="1800" dirty="0"/>
              <a:t>chapter 9 — RIVERS OF DEATH</a:t>
            </a:r>
            <a:r>
              <a:rPr dirty="0"/>
              <a:t> </a:t>
            </a:r>
          </a:p>
        </p:txBody>
      </p:sp>
      <p:sp>
        <p:nvSpPr>
          <p:cNvPr id="163" name="Shape 163"/>
          <p:cNvSpPr/>
          <p:nvPr/>
        </p:nvSpPr>
        <p:spPr>
          <a:xfrm>
            <a:off x="5011092" y="5663059"/>
            <a:ext cx="3087381" cy="349131"/>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r>
              <a:rPr dirty="0"/>
              <a:t>calamity aquatic organism</a:t>
            </a:r>
          </a:p>
        </p:txBody>
      </p:sp>
      <p:sp>
        <p:nvSpPr>
          <p:cNvPr id="164" name="Shape 164"/>
          <p:cNvSpPr/>
          <p:nvPr/>
        </p:nvSpPr>
        <p:spPr>
          <a:xfrm>
            <a:off x="4634655" y="5837623"/>
            <a:ext cx="369094" cy="1"/>
          </a:xfrm>
          <a:prstGeom prst="line">
            <a:avLst/>
          </a:prstGeom>
          <a:ln w="25400">
            <a:solidFill>
              <a:srgbClr val="000000"/>
            </a:solidFill>
            <a:miter lim="400000"/>
            <a:tailEnd type="triangle"/>
          </a:ln>
        </p:spPr>
        <p:txBody>
          <a:bodyPr lIns="35717" tIns="35717" rIns="35717" bIns="35717" anchor="ctr"/>
          <a:lstStyle/>
          <a:p>
            <a:pPr>
              <a:defRPr sz="2400"/>
            </a:pPr>
            <a:endParaRPr/>
          </a:p>
        </p:txBody>
      </p:sp>
    </p:spTree>
    <p:extLst>
      <p:ext uri="{BB962C8B-B14F-4D97-AF65-F5344CB8AC3E}">
        <p14:creationId xmlns:p14="http://schemas.microsoft.com/office/powerpoint/2010/main" val="12709947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a:bodyPr>
          <a:lstStyle/>
          <a:p>
            <a:r>
              <a:rPr lang="en-US" altLang="zh-CN" dirty="0"/>
              <a:t> Discussion 1:</a:t>
            </a:r>
          </a:p>
          <a:p>
            <a:r>
              <a:rPr lang="en-US" altLang="zh-CN" dirty="0"/>
              <a:t>     1.What do you feel about the fate of salmon </a:t>
            </a:r>
            <a:r>
              <a:rPr lang="zh-CN" altLang="en-US" dirty="0"/>
              <a:t>（</a:t>
            </a:r>
            <a:r>
              <a:rPr lang="en-US" altLang="zh-CN" dirty="0"/>
              <a:t>trout </a:t>
            </a:r>
            <a:r>
              <a:rPr lang="zh-CN" altLang="en-US" dirty="0"/>
              <a:t>）</a:t>
            </a:r>
            <a:r>
              <a:rPr lang="en-US" altLang="zh-CN" dirty="0"/>
              <a:t>and other creatures influenced by the spread of pesticide?</a:t>
            </a:r>
          </a:p>
          <a:p>
            <a:r>
              <a:rPr lang="en-US" altLang="zh-CN" dirty="0"/>
              <a:t>My feeling is:</a:t>
            </a:r>
          </a:p>
          <a:p>
            <a:r>
              <a:rPr lang="en-US" altLang="zh-CN" dirty="0"/>
              <a:t>Nothing except the greed of human can be responsible for the tragic lot of the fishes and all the lives in the waters. It is a total man-made disaster.</a:t>
            </a:r>
            <a:endParaRPr lang="zh-CN" altLang="en-US" dirty="0"/>
          </a:p>
          <a:p>
            <a:pPr marL="68580" indent="0">
              <a:buNone/>
            </a:pPr>
            <a:endParaRPr lang="zh-CN" altLang="en-US" dirty="0"/>
          </a:p>
        </p:txBody>
      </p:sp>
    </p:spTree>
    <p:extLst>
      <p:ext uri="{BB962C8B-B14F-4D97-AF65-F5344CB8AC3E}">
        <p14:creationId xmlns:p14="http://schemas.microsoft.com/office/powerpoint/2010/main" val="414145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fontScale="92500" lnSpcReduction="10000"/>
          </a:bodyPr>
          <a:lstStyle/>
          <a:p>
            <a:r>
              <a:rPr lang="en-US" altLang="zh-CN" dirty="0"/>
              <a:t> Discussion 2:</a:t>
            </a:r>
          </a:p>
          <a:p>
            <a:r>
              <a:rPr lang="en-US" altLang="zh-CN" dirty="0"/>
              <a:t>       2.What did we do to improve the situation in China?</a:t>
            </a:r>
          </a:p>
          <a:p>
            <a:r>
              <a:rPr lang="en-US" altLang="zh-CN" dirty="0"/>
              <a:t>As is mentioned in Page 144, our China was facing the same problem. And we also have an easy access to the shocking statistics supporting how serious the solid and water pollution in China is.</a:t>
            </a:r>
          </a:p>
          <a:p>
            <a:r>
              <a:rPr lang="en-US" altLang="zh-CN" dirty="0"/>
              <a:t>However, we are not doing nothing as some articles argues. According to China Pesticide Information Network[1],the process of pesticide using has been standardized and limitation has been set to prevent abuse.</a:t>
            </a:r>
            <a:endParaRPr lang="zh-CN" altLang="en-US" dirty="0"/>
          </a:p>
        </p:txBody>
      </p:sp>
    </p:spTree>
    <p:extLst>
      <p:ext uri="{BB962C8B-B14F-4D97-AF65-F5344CB8AC3E}">
        <p14:creationId xmlns:p14="http://schemas.microsoft.com/office/powerpoint/2010/main" val="184967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a:bodyPr>
          <a:lstStyle/>
          <a:p>
            <a:r>
              <a:rPr lang="en-US" altLang="zh-CN" dirty="0"/>
              <a:t> Discussion 2:</a:t>
            </a:r>
          </a:p>
          <a:p>
            <a:r>
              <a:rPr lang="en-US" altLang="zh-CN" dirty="0"/>
              <a:t>Also, according to a bulletin of China’s solid pollution status provided by Ministry of Environmental Protection of China</a:t>
            </a:r>
            <a:r>
              <a:rPr lang="zh-CN" altLang="en-US" dirty="0"/>
              <a:t> </a:t>
            </a:r>
            <a:r>
              <a:rPr lang="en-US" altLang="zh-CN" dirty="0"/>
              <a:t>(2014)[2], five main methods are being taken to improve the situation, and great resolution has been showed.</a:t>
            </a:r>
          </a:p>
          <a:p>
            <a:r>
              <a:rPr lang="en-US" altLang="zh-CN" dirty="0"/>
              <a:t>There are plans for solving water pollution as well. According to a notice by the government(2015)[3] , effective actions are being taken.</a:t>
            </a:r>
          </a:p>
        </p:txBody>
      </p:sp>
    </p:spTree>
    <p:extLst>
      <p:ext uri="{BB962C8B-B14F-4D97-AF65-F5344CB8AC3E}">
        <p14:creationId xmlns:p14="http://schemas.microsoft.com/office/powerpoint/2010/main" val="143108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fontScale="92500" lnSpcReduction="20000"/>
          </a:bodyPr>
          <a:lstStyle/>
          <a:p>
            <a:r>
              <a:rPr lang="en-US" altLang="zh-CN" dirty="0"/>
              <a:t> Discussion 2:</a:t>
            </a:r>
          </a:p>
          <a:p>
            <a:r>
              <a:rPr lang="en-US" altLang="zh-CN" dirty="0"/>
              <a:t>But this </a:t>
            </a:r>
            <a:r>
              <a:rPr lang="en-US" altLang="zh-CN"/>
              <a:t>is far </a:t>
            </a:r>
            <a:r>
              <a:rPr lang="en-US" altLang="zh-CN" dirty="0"/>
              <a:t>not enough. </a:t>
            </a:r>
          </a:p>
          <a:p>
            <a:r>
              <a:rPr lang="en-US" altLang="zh-CN" dirty="0"/>
              <a:t>Over the last 40 years, many efforts have been made to save the Atlantic salmon. Hundreds of millions of dollars have been spent on Atlantic salmon hatcheries, enhancement programs, and research. Over the last 30 years, there have been over 10,000 primary scientific research publications devoted to Atlantic salmon biology, ecology, and management. Still the salmon continue to decline. There are renewed calls for more money and more research to explain the "mystery" in the decline of Atlantic salmon in New Brunswick.(2000)[4]</a:t>
            </a:r>
          </a:p>
        </p:txBody>
      </p:sp>
    </p:spTree>
    <p:extLst>
      <p:ext uri="{BB962C8B-B14F-4D97-AF65-F5344CB8AC3E}">
        <p14:creationId xmlns:p14="http://schemas.microsoft.com/office/powerpoint/2010/main" val="162182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a:bodyPr>
          <a:lstStyle/>
          <a:p>
            <a:r>
              <a:rPr lang="en-US" altLang="zh-CN" dirty="0"/>
              <a:t> Discussion 2:</a:t>
            </a:r>
          </a:p>
          <a:p>
            <a:endParaRPr lang="en-US" altLang="zh-CN" dirty="0"/>
          </a:p>
          <a:p>
            <a:endParaRPr lang="en-US" altLang="zh-CN" dirty="0"/>
          </a:p>
          <a:p>
            <a:r>
              <a:rPr lang="en-US" altLang="zh-CN" dirty="0"/>
              <a:t>In a word, we should be neither too negative nor too confident to view the problem. All we should do is to be sufficiently aware and try our best.</a:t>
            </a:r>
          </a:p>
          <a:p>
            <a:endParaRPr lang="en-US" altLang="zh-CN" dirty="0"/>
          </a:p>
        </p:txBody>
      </p:sp>
    </p:spTree>
    <p:extLst>
      <p:ext uri="{BB962C8B-B14F-4D97-AF65-F5344CB8AC3E}">
        <p14:creationId xmlns:p14="http://schemas.microsoft.com/office/powerpoint/2010/main" val="218436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a:bodyPr>
          <a:lstStyle/>
          <a:p>
            <a:r>
              <a:rPr lang="en-US" altLang="zh-CN" dirty="0"/>
              <a:t> Comment:</a:t>
            </a:r>
          </a:p>
          <a:p>
            <a:endParaRPr lang="en-US" altLang="zh-CN" dirty="0"/>
          </a:p>
          <a:p>
            <a:r>
              <a:rPr lang="en-US" altLang="zh-CN" dirty="0"/>
              <a:t>We are always told to have long-term vision. We are short-sighted though, both in time and space -- unable to really care about what we cannot see and feel, or about what the future consequences of our actions might be. </a:t>
            </a:r>
          </a:p>
        </p:txBody>
      </p:sp>
    </p:spTree>
    <p:extLst>
      <p:ext uri="{BB962C8B-B14F-4D97-AF65-F5344CB8AC3E}">
        <p14:creationId xmlns:p14="http://schemas.microsoft.com/office/powerpoint/2010/main" val="157480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864096"/>
          </a:xfrm>
        </p:spPr>
        <p:txBody>
          <a:bodyPr>
            <a:normAutofit fontScale="90000"/>
          </a:bodyPr>
          <a:lstStyle/>
          <a:p>
            <a:r>
              <a:rPr lang="en-US" altLang="zh-CN" dirty="0"/>
              <a:t>Part 2:Discussion &amp; Comment</a:t>
            </a:r>
            <a:endParaRPr lang="zh-CN" altLang="en-US" dirty="0"/>
          </a:p>
        </p:txBody>
      </p:sp>
      <p:sp>
        <p:nvSpPr>
          <p:cNvPr id="3" name="内容占位符 2"/>
          <p:cNvSpPr>
            <a:spLocks noGrp="1"/>
          </p:cNvSpPr>
          <p:nvPr>
            <p:ph idx="1"/>
          </p:nvPr>
        </p:nvSpPr>
        <p:spPr>
          <a:xfrm>
            <a:off x="1043608" y="1628800"/>
            <a:ext cx="6777317" cy="4608512"/>
          </a:xfrm>
        </p:spPr>
        <p:txBody>
          <a:bodyPr>
            <a:normAutofit fontScale="92500"/>
          </a:bodyPr>
          <a:lstStyle/>
          <a:p>
            <a:r>
              <a:rPr lang="en-US" altLang="zh-CN" dirty="0"/>
              <a:t> Comment:</a:t>
            </a:r>
          </a:p>
          <a:p>
            <a:r>
              <a:rPr lang="en-US" altLang="zh-CN" dirty="0"/>
              <a:t>We care about fishery, care about the outputs of our agriculture, so we hope a sincere effort to cut down half dosage of insecticides will help. We invested heaps of money in killing the “harmful” insects and passingly killing most of the fishes in the rivers, but we are not willing to afford the funds for the proposes to research for the influences and interactions of pesticides. We are pushing some of the species towards one-way road of distinction, and still not so aware of our plight.</a:t>
            </a:r>
            <a:endParaRPr lang="zh-CN" altLang="en-US" dirty="0"/>
          </a:p>
          <a:p>
            <a:endParaRPr lang="en-US" altLang="zh-CN" dirty="0"/>
          </a:p>
        </p:txBody>
      </p:sp>
    </p:spTree>
    <p:extLst>
      <p:ext uri="{BB962C8B-B14F-4D97-AF65-F5344CB8AC3E}">
        <p14:creationId xmlns:p14="http://schemas.microsoft.com/office/powerpoint/2010/main" val="3892986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246</TotalTime>
  <Words>1237</Words>
  <Application>Microsoft Office PowerPoint</Application>
  <PresentationFormat>全屏显示(4:3)</PresentationFormat>
  <Paragraphs>85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幼圆</vt:lpstr>
      <vt:lpstr>Cambria Math</vt:lpstr>
      <vt:lpstr>Century Gothic</vt:lpstr>
      <vt:lpstr>Wingdings 2</vt:lpstr>
      <vt:lpstr>奥斯汀</vt:lpstr>
      <vt:lpstr>Chapter 9-Silent Spring</vt:lpstr>
      <vt:lpstr>Part 1  introduction&amp;Evaluation</vt:lpstr>
      <vt:lpstr>Part 2:Discussion &amp; Comment</vt:lpstr>
      <vt:lpstr>Part 2:Discussion &amp; Comment</vt:lpstr>
      <vt:lpstr>Part 2:Discussion &amp; Comment</vt:lpstr>
      <vt:lpstr>Part 2:Discussion &amp; Comment</vt:lpstr>
      <vt:lpstr>Part 2:Discussion &amp; Comment</vt:lpstr>
      <vt:lpstr>Part 2:Discussion &amp; Comment</vt:lpstr>
      <vt:lpstr>Part 2:Discussion &amp; Comment</vt:lpstr>
      <vt:lpstr>Part 2:Discussion &amp; Comment</vt:lpstr>
      <vt:lpstr>Part 2:Discussion &amp; Comment</vt:lpstr>
      <vt:lpstr>Part 3:Literature</vt:lpstr>
      <vt:lpstr>Part 3:Literature</vt:lpstr>
      <vt:lpstr>Part 3: Literature</vt:lpstr>
      <vt:lpstr>Part 3: Literature</vt:lpstr>
      <vt:lpstr>Part 3: Literature</vt:lpstr>
      <vt:lpstr>Part 4:References</vt:lpstr>
      <vt:lpstr>    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9-Silent Spring</dc:title>
  <dc:creator>user</dc:creator>
  <cp:lastModifiedBy>Fiona</cp:lastModifiedBy>
  <cp:revision>25</cp:revision>
  <dcterms:created xsi:type="dcterms:W3CDTF">2017-04-26T12:47:39Z</dcterms:created>
  <dcterms:modified xsi:type="dcterms:W3CDTF">2017-05-07T05:58:09Z</dcterms:modified>
</cp:coreProperties>
</file>