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64" r:id="rId2"/>
    <p:sldId id="269" r:id="rId3"/>
    <p:sldId id="265" r:id="rId4"/>
    <p:sldId id="266" r:id="rId5"/>
    <p:sldId id="267" r:id="rId6"/>
    <p:sldId id="268" r:id="rId7"/>
    <p:sldId id="270" r:id="rId8"/>
    <p:sldId id="271" r:id="rId9"/>
    <p:sldId id="272" r:id="rId10"/>
    <p:sldId id="273" r:id="rId11"/>
    <p:sldId id="274" r:id="rId12"/>
    <p:sldId id="275" r:id="rId13"/>
    <p:sldId id="276" r:id="rId14"/>
    <p:sldId id="288" r:id="rId15"/>
    <p:sldId id="282" r:id="rId16"/>
    <p:sldId id="283" r:id="rId17"/>
    <p:sldId id="284" r:id="rId18"/>
    <p:sldId id="285" r:id="rId19"/>
    <p:sldId id="286" r:id="rId20"/>
    <p:sldId id="287" r:id="rId21"/>
    <p:sldId id="280" r:id="rId22"/>
    <p:sldId id="281" r:id="rId23"/>
    <p:sldId id="279" r:id="rId24"/>
    <p:sldId id="27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16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71059" autoAdjust="0"/>
  </p:normalViewPr>
  <p:slideViewPr>
    <p:cSldViewPr snapToGrid="0">
      <p:cViewPr varScale="1">
        <p:scale>
          <a:sx n="61" d="100"/>
          <a:sy n="61" d="100"/>
        </p:scale>
        <p:origin x="151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image" Target="../media/image17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F7F6D0-F6AD-4530-B0A9-B87D9576A54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B79BB5B9-A004-4A0B-9609-77C34B1C896B}">
      <dgm:prSet phldrT="[文本]"/>
      <dgm:spPr/>
      <dgm:t>
        <a:bodyPr/>
        <a:lstStyle/>
        <a:p>
          <a:r>
            <a:rPr lang="en-US" altLang="zh-CN" dirty="0">
              <a:latin typeface="微软雅黑" panose="020B0503020204020204" pitchFamily="34" charset="-122"/>
              <a:ea typeface="微软雅黑" panose="020B0503020204020204" pitchFamily="34" charset="-122"/>
            </a:rPr>
            <a:t>Music</a:t>
          </a:r>
          <a:endParaRPr lang="zh-CN" altLang="en-US" dirty="0">
            <a:latin typeface="微软雅黑" panose="020B0503020204020204" pitchFamily="34" charset="-122"/>
            <a:ea typeface="微软雅黑" panose="020B0503020204020204" pitchFamily="34" charset="-122"/>
          </a:endParaRPr>
        </a:p>
      </dgm:t>
    </dgm:pt>
    <dgm:pt modelId="{6BD5B31E-A8F1-41D0-A2C1-ADF5AA1A215C}" type="parTrans" cxnId="{9ADDFA63-7F8C-4EB8-8043-069C0EF180A5}">
      <dgm:prSet/>
      <dgm:spPr/>
      <dgm:t>
        <a:bodyPr/>
        <a:lstStyle/>
        <a:p>
          <a:endParaRPr lang="zh-CN" altLang="en-US"/>
        </a:p>
      </dgm:t>
    </dgm:pt>
    <dgm:pt modelId="{D393BBF8-1D84-42DD-8F35-588646764CEB}" type="sibTrans" cxnId="{9ADDFA63-7F8C-4EB8-8043-069C0EF180A5}">
      <dgm:prSet/>
      <dgm:spPr/>
      <dgm:t>
        <a:bodyPr/>
        <a:lstStyle/>
        <a:p>
          <a:endParaRPr lang="zh-CN" altLang="en-US"/>
        </a:p>
      </dgm:t>
    </dgm:pt>
    <dgm:pt modelId="{CBF125D1-A2D5-450C-B3D4-3B57FB25CE7A}">
      <dgm:prSet phldrT="[文本]"/>
      <dgm:spPr/>
      <dgm:t>
        <a:bodyPr/>
        <a:lstStyle/>
        <a:p>
          <a:r>
            <a:rPr lang="en-US" altLang="zh-CN" dirty="0">
              <a:latin typeface="微软雅黑" panose="020B0503020204020204" pitchFamily="34" charset="-122"/>
              <a:ea typeface="微软雅黑" panose="020B0503020204020204" pitchFamily="34" charset="-122"/>
            </a:rPr>
            <a:t>Distraction</a:t>
          </a:r>
          <a:endParaRPr lang="zh-CN" altLang="en-US" dirty="0">
            <a:latin typeface="微软雅黑" panose="020B0503020204020204" pitchFamily="34" charset="-122"/>
            <a:ea typeface="微软雅黑" panose="020B0503020204020204" pitchFamily="34" charset="-122"/>
          </a:endParaRPr>
        </a:p>
      </dgm:t>
    </dgm:pt>
    <dgm:pt modelId="{E5E8426E-E0C1-4001-9AC7-44C3FB715C2C}" type="parTrans" cxnId="{E0333CA6-5063-4899-9378-D62B5AA25886}">
      <dgm:prSet/>
      <dgm:spPr/>
      <dgm:t>
        <a:bodyPr/>
        <a:lstStyle/>
        <a:p>
          <a:endParaRPr lang="zh-CN" altLang="en-US"/>
        </a:p>
      </dgm:t>
    </dgm:pt>
    <dgm:pt modelId="{EF7A4A04-967C-4D29-AA75-7076F6148D05}" type="sibTrans" cxnId="{E0333CA6-5063-4899-9378-D62B5AA25886}">
      <dgm:prSet/>
      <dgm:spPr/>
      <dgm:t>
        <a:bodyPr/>
        <a:lstStyle/>
        <a:p>
          <a:endParaRPr lang="zh-CN" altLang="en-US"/>
        </a:p>
      </dgm:t>
    </dgm:pt>
    <dgm:pt modelId="{EDA7BA89-F37F-446F-955C-3637B3CA0E1C}">
      <dgm:prSet phldrT="[文本]"/>
      <dgm:spPr/>
      <dgm:t>
        <a:bodyPr/>
        <a:lstStyle/>
        <a:p>
          <a:r>
            <a:rPr lang="en-US" altLang="zh-CN" dirty="0">
              <a:latin typeface="微软雅黑" panose="020B0503020204020204" pitchFamily="34" charset="-122"/>
              <a:ea typeface="微软雅黑" panose="020B0503020204020204" pitchFamily="34" charset="-122"/>
            </a:rPr>
            <a:t>Due to proficiency</a:t>
          </a:r>
          <a:endParaRPr lang="zh-CN" altLang="en-US" dirty="0">
            <a:latin typeface="微软雅黑" panose="020B0503020204020204" pitchFamily="34" charset="-122"/>
            <a:ea typeface="微软雅黑" panose="020B0503020204020204" pitchFamily="34" charset="-122"/>
          </a:endParaRPr>
        </a:p>
      </dgm:t>
    </dgm:pt>
    <dgm:pt modelId="{2AE913B9-18A0-4C9B-948E-3D1532FEDD80}" type="parTrans" cxnId="{0D720E8E-9A52-4F9A-A579-D5C4D88BA1C0}">
      <dgm:prSet/>
      <dgm:spPr/>
      <dgm:t>
        <a:bodyPr/>
        <a:lstStyle/>
        <a:p>
          <a:endParaRPr lang="zh-CN" altLang="en-US"/>
        </a:p>
      </dgm:t>
    </dgm:pt>
    <dgm:pt modelId="{2215EC37-3242-444A-92A5-96C030621B18}" type="sibTrans" cxnId="{0D720E8E-9A52-4F9A-A579-D5C4D88BA1C0}">
      <dgm:prSet/>
      <dgm:spPr/>
      <dgm:t>
        <a:bodyPr/>
        <a:lstStyle/>
        <a:p>
          <a:endParaRPr lang="zh-CN" altLang="en-US"/>
        </a:p>
      </dgm:t>
    </dgm:pt>
    <dgm:pt modelId="{C4F2E5D9-47FB-4EEC-91CB-7032BADFDEF7}">
      <dgm:prSet phldrT="[文本]"/>
      <dgm:spPr/>
      <dgm:t>
        <a:bodyPr/>
        <a:lstStyle/>
        <a:p>
          <a:r>
            <a:rPr lang="en-US" altLang="zh-CN" dirty="0">
              <a:latin typeface="微软雅黑" panose="020B0503020204020204" pitchFamily="34" charset="-122"/>
              <a:ea typeface="微软雅黑" panose="020B0503020204020204" pitchFamily="34" charset="-122"/>
            </a:rPr>
            <a:t>Math</a:t>
          </a:r>
          <a:endParaRPr lang="zh-CN" altLang="en-US" dirty="0">
            <a:latin typeface="微软雅黑" panose="020B0503020204020204" pitchFamily="34" charset="-122"/>
            <a:ea typeface="微软雅黑" panose="020B0503020204020204" pitchFamily="34" charset="-122"/>
          </a:endParaRPr>
        </a:p>
      </dgm:t>
    </dgm:pt>
    <dgm:pt modelId="{931A0033-3282-4B6A-9138-87E290229A8D}" type="parTrans" cxnId="{44A023EF-671C-40C7-9E27-D82C4F7A2340}">
      <dgm:prSet/>
      <dgm:spPr/>
      <dgm:t>
        <a:bodyPr/>
        <a:lstStyle/>
        <a:p>
          <a:endParaRPr lang="zh-CN" altLang="en-US"/>
        </a:p>
      </dgm:t>
    </dgm:pt>
    <dgm:pt modelId="{73DBEDC0-9DFC-4EF0-9C6C-6A687E1D6A48}" type="sibTrans" cxnId="{44A023EF-671C-40C7-9E27-D82C4F7A2340}">
      <dgm:prSet/>
      <dgm:spPr/>
      <dgm:t>
        <a:bodyPr/>
        <a:lstStyle/>
        <a:p>
          <a:endParaRPr lang="zh-CN" altLang="en-US"/>
        </a:p>
      </dgm:t>
    </dgm:pt>
    <dgm:pt modelId="{F20B83FB-70A5-4D79-B60B-7143E69F6E17}">
      <dgm:prSet phldrT="[文本]"/>
      <dgm:spPr/>
      <dgm:t>
        <a:bodyPr/>
        <a:lstStyle/>
        <a:p>
          <a:r>
            <a:rPr lang="en-US" altLang="zh-CN" dirty="0">
              <a:latin typeface="Arial" panose="020B0604020202020204" pitchFamily="34" charset="0"/>
              <a:cs typeface="Arial" panose="020B0604020202020204" pitchFamily="34" charset="0"/>
            </a:rPr>
            <a:t>interfere</a:t>
          </a:r>
          <a:endParaRPr lang="zh-CN" altLang="en-US" dirty="0"/>
        </a:p>
      </dgm:t>
    </dgm:pt>
    <dgm:pt modelId="{B45EB73C-08FD-4B2E-BAFA-DDDBD5864CC9}" type="parTrans" cxnId="{2F6E2330-6C85-4526-A6A9-010666A0E35F}">
      <dgm:prSet/>
      <dgm:spPr/>
      <dgm:t>
        <a:bodyPr/>
        <a:lstStyle/>
        <a:p>
          <a:endParaRPr lang="zh-CN" altLang="en-US"/>
        </a:p>
      </dgm:t>
    </dgm:pt>
    <dgm:pt modelId="{D9AAB1D0-5254-41B0-9FD3-A88FDF6119C1}" type="sibTrans" cxnId="{2F6E2330-6C85-4526-A6A9-010666A0E35F}">
      <dgm:prSet/>
      <dgm:spPr/>
      <dgm:t>
        <a:bodyPr/>
        <a:lstStyle/>
        <a:p>
          <a:endParaRPr lang="zh-CN" altLang="en-US"/>
        </a:p>
      </dgm:t>
    </dgm:pt>
    <dgm:pt modelId="{35CAD13E-7E99-4FC9-A50F-CB9EEA2940BA}">
      <dgm:prSet phldrT="[文本]"/>
      <dgm:spPr/>
      <dgm:t>
        <a:bodyPr/>
        <a:lstStyle/>
        <a:p>
          <a:r>
            <a:rPr lang="en-US" altLang="zh-CN" dirty="0">
              <a:latin typeface="微软雅黑" panose="020B0503020204020204" pitchFamily="34" charset="-122"/>
              <a:ea typeface="微软雅黑" panose="020B0503020204020204" pitchFamily="34" charset="-122"/>
            </a:rPr>
            <a:t>Other participants</a:t>
          </a:r>
          <a:endParaRPr lang="zh-CN" altLang="en-US" dirty="0">
            <a:latin typeface="微软雅黑" panose="020B0503020204020204" pitchFamily="34" charset="-122"/>
            <a:ea typeface="微软雅黑" panose="020B0503020204020204" pitchFamily="34" charset="-122"/>
          </a:endParaRPr>
        </a:p>
      </dgm:t>
    </dgm:pt>
    <dgm:pt modelId="{4D970692-5DB6-41A2-B088-A51910E55901}" type="parTrans" cxnId="{8B985B11-A5DA-4EEC-B78E-ED72DA99AE21}">
      <dgm:prSet/>
      <dgm:spPr/>
      <dgm:t>
        <a:bodyPr/>
        <a:lstStyle/>
        <a:p>
          <a:endParaRPr lang="zh-CN" altLang="en-US"/>
        </a:p>
      </dgm:t>
    </dgm:pt>
    <dgm:pt modelId="{642E3B38-83AD-4D9C-9098-C1BE860B7D1F}" type="sibTrans" cxnId="{8B985B11-A5DA-4EEC-B78E-ED72DA99AE21}">
      <dgm:prSet/>
      <dgm:spPr/>
      <dgm:t>
        <a:bodyPr/>
        <a:lstStyle/>
        <a:p>
          <a:endParaRPr lang="zh-CN" altLang="en-US"/>
        </a:p>
      </dgm:t>
    </dgm:pt>
    <mc:AlternateContent xmlns:mc="http://schemas.openxmlformats.org/markup-compatibility/2006" xmlns:a14="http://schemas.microsoft.com/office/drawing/2010/main">
      <mc:Choice Requires="a14">
        <dgm:pt modelId="{D104D63B-F1F0-4F77-A735-B2FF0549F0EA}">
          <dgm:prSet phldrT="[文本]"/>
          <dgm:spPr/>
          <dgm:t>
            <a:bodyPr/>
            <a:lstStyle/>
            <a:p>
              <a:r>
                <a:rPr lang="en-US" altLang="zh-CN" dirty="0">
                  <a:latin typeface="Arial" panose="020B0604020202020204" pitchFamily="34" charset="0"/>
                  <a:cs typeface="Arial" panose="020B0604020202020204" pitchFamily="34" charset="0"/>
                </a:rPr>
                <a:t>Mozart’s music </a:t>
              </a:r>
              <a14:m>
                <m:oMath xmlns:m="http://schemas.openxmlformats.org/officeDocument/2006/math">
                  <m:r>
                    <a:rPr lang="en-US" altLang="zh-CN" i="1" dirty="0"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dirty="0">
                  <a:latin typeface="Arial" panose="020B0604020202020204" pitchFamily="34" charset="0"/>
                  <a:cs typeface="Arial" panose="020B0604020202020204" pitchFamily="34" charset="0"/>
                </a:rPr>
                <a:t> mental task (Phillips, 2003)</a:t>
              </a:r>
              <a:endParaRPr lang="zh-CN" altLang="en-US" dirty="0"/>
            </a:p>
          </dgm:t>
        </dgm:pt>
      </mc:Choice>
      <mc:Fallback xmlns="">
        <dgm:pt modelId="{D104D63B-F1F0-4F77-A735-B2FF0549F0EA}">
          <dgm:prSet phldrT="[文本]"/>
          <dgm:spPr/>
          <dgm:t>
            <a:bodyPr/>
            <a:lstStyle/>
            <a:p>
              <a:r>
                <a:rPr lang="en-US" altLang="zh-CN" dirty="0">
                  <a:latin typeface="Arial" panose="020B0604020202020204" pitchFamily="34" charset="0"/>
                  <a:cs typeface="Arial" panose="020B0604020202020204" pitchFamily="34" charset="0"/>
                </a:rPr>
                <a:t>Mozart’s music </a:t>
              </a:r>
              <a:r>
                <a:rPr lang="en-US" altLang="zh-CN" i="0" dirty="0">
                  <a:latin typeface="Cambria Math" panose="02040503050406030204" pitchFamily="18" charset="0"/>
                  <a:ea typeface="Cambria Math" panose="02040503050406030204" pitchFamily="18" charset="0"/>
                  <a:cs typeface="Arial" panose="020B0604020202020204" pitchFamily="34" charset="0"/>
                </a:rPr>
                <a:t>↑</a:t>
              </a:r>
              <a:r>
                <a:rPr lang="en-US" altLang="zh-CN" dirty="0">
                  <a:latin typeface="Arial" panose="020B0604020202020204" pitchFamily="34" charset="0"/>
                  <a:cs typeface="Arial" panose="020B0604020202020204" pitchFamily="34" charset="0"/>
                </a:rPr>
                <a:t> mental task (Phillips, 2003)</a:t>
              </a:r>
              <a:endParaRPr lang="zh-CN" altLang="en-US" dirty="0"/>
            </a:p>
          </dgm:t>
        </dgm:pt>
      </mc:Fallback>
    </mc:AlternateContent>
    <dgm:pt modelId="{C5B4F39F-B7C7-4870-97FC-885B86AC8B02}" type="parTrans" cxnId="{A9A225D3-B6DF-4DC4-9AC6-15E546F02B49}">
      <dgm:prSet/>
      <dgm:spPr/>
      <dgm:t>
        <a:bodyPr/>
        <a:lstStyle/>
        <a:p>
          <a:endParaRPr lang="zh-CN" altLang="en-US"/>
        </a:p>
      </dgm:t>
    </dgm:pt>
    <dgm:pt modelId="{FEDC1827-4D1D-476D-A2B2-830A3339D4C9}" type="sibTrans" cxnId="{A9A225D3-B6DF-4DC4-9AC6-15E546F02B49}">
      <dgm:prSet/>
      <dgm:spPr/>
      <dgm:t>
        <a:bodyPr/>
        <a:lstStyle/>
        <a:p>
          <a:endParaRPr lang="zh-CN" altLang="en-US"/>
        </a:p>
      </dgm:t>
    </dgm:pt>
    <mc:AlternateContent xmlns:mc="http://schemas.openxmlformats.org/markup-compatibility/2006" xmlns:a14="http://schemas.microsoft.com/office/drawing/2010/main">
      <mc:Choice Requires="a14">
        <dgm:pt modelId="{BB2B7F04-FC5A-487E-969D-A475AB1ED389}">
          <dgm:prSet phldrT="[文本]"/>
          <dgm:spPr/>
          <dgm:t>
            <a:bodyPr/>
            <a:lstStyle/>
            <a:p>
              <a:r>
                <a:rPr lang="en-US" altLang="zh-CN" dirty="0">
                  <a:latin typeface="Arial" panose="020B0604020202020204" pitchFamily="34" charset="0"/>
                  <a:cs typeface="Arial" panose="020B0604020202020204" pitchFamily="34" charset="0"/>
                </a:rPr>
                <a:t>math </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dirty="0">
                  <a:latin typeface="Arial" panose="020B0604020202020204" pitchFamily="34" charset="0"/>
                  <a:cs typeface="Arial" panose="020B0604020202020204" pitchFamily="34" charset="0"/>
                </a:rPr>
                <a:t> music (Bhat et al., 2015)</a:t>
              </a:r>
              <a:endParaRPr lang="zh-CN" altLang="en-US" dirty="0"/>
            </a:p>
          </dgm:t>
        </dgm:pt>
      </mc:Choice>
      <mc:Fallback xmlns="">
        <dgm:pt modelId="{BB2B7F04-FC5A-487E-969D-A475AB1ED389}">
          <dgm:prSet phldrT="[文本]"/>
          <dgm:spPr/>
          <dgm:t>
            <a:bodyPr/>
            <a:lstStyle/>
            <a:p>
              <a:r>
                <a:rPr lang="en-US" altLang="zh-CN" dirty="0">
                  <a:latin typeface="Arial" panose="020B0604020202020204" pitchFamily="34" charset="0"/>
                  <a:cs typeface="Arial" panose="020B0604020202020204" pitchFamily="34" charset="0"/>
                </a:rPr>
                <a:t>math </a:t>
              </a:r>
              <a:r>
                <a:rPr lang="en-US" altLang="zh-CN" i="0">
                  <a:latin typeface="Cambria Math" panose="02040503050406030204" pitchFamily="18" charset="0"/>
                  <a:ea typeface="Cambria Math" panose="02040503050406030204" pitchFamily="18" charset="0"/>
                  <a:cs typeface="Arial" panose="020B0604020202020204" pitchFamily="34" charset="0"/>
                </a:rPr>
                <a:t>∝</a:t>
              </a:r>
              <a:r>
                <a:rPr lang="en-US" altLang="zh-CN" dirty="0">
                  <a:latin typeface="Arial" panose="020B0604020202020204" pitchFamily="34" charset="0"/>
                  <a:cs typeface="Arial" panose="020B0604020202020204" pitchFamily="34" charset="0"/>
                </a:rPr>
                <a:t> music (Bhat et al., 2015)</a:t>
              </a:r>
              <a:endParaRPr lang="zh-CN" altLang="en-US" dirty="0"/>
            </a:p>
          </dgm:t>
        </dgm:pt>
      </mc:Fallback>
    </mc:AlternateContent>
    <dgm:pt modelId="{10C8D5C8-0880-483F-AC1E-81533975F180}" type="parTrans" cxnId="{DC30A661-0F14-4440-B823-B2B4568028E9}">
      <dgm:prSet/>
      <dgm:spPr/>
      <dgm:t>
        <a:bodyPr/>
        <a:lstStyle/>
        <a:p>
          <a:endParaRPr lang="zh-CN" altLang="en-US"/>
        </a:p>
      </dgm:t>
    </dgm:pt>
    <dgm:pt modelId="{D0FD76C1-5CB7-4541-A222-60177736F08F}" type="sibTrans" cxnId="{DC30A661-0F14-4440-B823-B2B4568028E9}">
      <dgm:prSet/>
      <dgm:spPr/>
      <dgm:t>
        <a:bodyPr/>
        <a:lstStyle/>
        <a:p>
          <a:endParaRPr lang="zh-CN" altLang="en-US"/>
        </a:p>
      </dgm:t>
    </dgm:pt>
    <dgm:pt modelId="{55CEE61E-9F2E-42B9-AD84-C7931A674F65}">
      <dgm:prSet phldrT="[文本]"/>
      <dgm:spPr/>
      <dgm:t>
        <a:bodyPr/>
        <a:lstStyle/>
        <a:p>
          <a:r>
            <a:rPr lang="en-US" altLang="zh-CN" dirty="0">
              <a:latin typeface="Arial" panose="020B0604020202020204" pitchFamily="34" charset="0"/>
              <a:cs typeface="Arial" panose="020B0604020202020204" pitchFamily="34" charset="0"/>
            </a:rPr>
            <a:t>Mozart’s effect </a:t>
          </a:r>
          <a:endParaRPr lang="zh-CN" altLang="en-US" dirty="0"/>
        </a:p>
      </dgm:t>
    </dgm:pt>
    <dgm:pt modelId="{2A32789B-A8E1-43AC-BDBC-9603C24BB4D4}" type="parTrans" cxnId="{4A3EED22-02FC-433C-A2F4-EB932DFBD0DF}">
      <dgm:prSet/>
      <dgm:spPr/>
      <dgm:t>
        <a:bodyPr/>
        <a:lstStyle/>
        <a:p>
          <a:endParaRPr lang="zh-CN" altLang="en-US"/>
        </a:p>
      </dgm:t>
    </dgm:pt>
    <dgm:pt modelId="{37DC7C3C-43B1-47B2-A57F-08EED5794891}" type="sibTrans" cxnId="{4A3EED22-02FC-433C-A2F4-EB932DFBD0DF}">
      <dgm:prSet/>
      <dgm:spPr/>
      <dgm:t>
        <a:bodyPr/>
        <a:lstStyle/>
        <a:p>
          <a:endParaRPr lang="zh-CN" altLang="en-US"/>
        </a:p>
      </dgm:t>
    </dgm:pt>
    <mc:AlternateContent xmlns:mc="http://schemas.openxmlformats.org/markup-compatibility/2006" xmlns:a14="http://schemas.microsoft.com/office/drawing/2010/main">
      <mc:Choice Requires="a14">
        <dgm:pt modelId="{639F6241-E9EC-41E3-9E00-9F2A1A732FE4}">
          <dgm:prSet phldrT="[文本]"/>
          <dgm:spPr/>
          <dgm:t>
            <a:bodyPr/>
            <a:lstStyle/>
            <a:p>
              <a:r>
                <a:rPr lang="en-US" altLang="zh-CN" dirty="0">
                  <a:latin typeface="Arial" panose="020B0604020202020204" pitchFamily="34" charset="0"/>
                  <a:cs typeface="Arial" panose="020B0604020202020204" pitchFamily="34" charset="0"/>
                </a:rPr>
                <a:t>the “meaningless” BGM </a:t>
              </a:r>
              <a14:m>
                <m:oMath xmlns:m="http://schemas.openxmlformats.org/officeDocument/2006/math">
                  <m:r>
                    <a:rPr lang="en-US" altLang="zh-CN" i="1" dirty="0"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dirty="0">
                  <a:latin typeface="Arial" panose="020B0604020202020204" pitchFamily="34" charset="0"/>
                  <a:cs typeface="Arial" panose="020B0604020202020204" pitchFamily="34" charset="0"/>
                </a:rPr>
                <a:t> stress and anxiety (</a:t>
              </a:r>
              <a:r>
                <a:rPr lang="en-US" altLang="zh-CN" dirty="0" err="1">
                  <a:latin typeface="Arial" panose="020B0604020202020204" pitchFamily="34" charset="0"/>
                  <a:cs typeface="Arial" panose="020B0604020202020204" pitchFamily="34" charset="0"/>
                </a:rPr>
                <a:t>Dolegui</a:t>
              </a:r>
              <a:r>
                <a:rPr lang="en-US" altLang="zh-CN" dirty="0">
                  <a:latin typeface="Arial" panose="020B0604020202020204" pitchFamily="34" charset="0"/>
                  <a:cs typeface="Arial" panose="020B0604020202020204" pitchFamily="34" charset="0"/>
                </a:rPr>
                <a:t>, 2013)</a:t>
              </a:r>
              <a:endParaRPr lang="zh-CN" altLang="en-US" dirty="0"/>
            </a:p>
          </dgm:t>
        </dgm:pt>
      </mc:Choice>
      <mc:Fallback xmlns="">
        <dgm:pt modelId="{639F6241-E9EC-41E3-9E00-9F2A1A732FE4}">
          <dgm:prSet phldrT="[文本]"/>
          <dgm:spPr/>
          <dgm:t>
            <a:bodyPr/>
            <a:lstStyle/>
            <a:p>
              <a:r>
                <a:rPr lang="en-US" altLang="zh-CN" dirty="0">
                  <a:latin typeface="Arial" panose="020B0604020202020204" pitchFamily="34" charset="0"/>
                  <a:cs typeface="Arial" panose="020B0604020202020204" pitchFamily="34" charset="0"/>
                </a:rPr>
                <a:t>the “meaningless” BGM </a:t>
              </a:r>
              <a:r>
                <a:rPr lang="en-US" altLang="zh-CN" i="0" dirty="0">
                  <a:latin typeface="Cambria Math" panose="02040503050406030204" pitchFamily="18" charset="0"/>
                  <a:ea typeface="Cambria Math" panose="02040503050406030204" pitchFamily="18" charset="0"/>
                  <a:cs typeface="Arial" panose="020B0604020202020204" pitchFamily="34" charset="0"/>
                </a:rPr>
                <a:t>↓</a:t>
              </a:r>
              <a:r>
                <a:rPr lang="en-US" altLang="zh-CN" dirty="0">
                  <a:latin typeface="Arial" panose="020B0604020202020204" pitchFamily="34" charset="0"/>
                  <a:cs typeface="Arial" panose="020B0604020202020204" pitchFamily="34" charset="0"/>
                </a:rPr>
                <a:t> stress and anxiety (</a:t>
              </a:r>
              <a:r>
                <a:rPr lang="en-US" altLang="zh-CN" dirty="0" err="1">
                  <a:latin typeface="Arial" panose="020B0604020202020204" pitchFamily="34" charset="0"/>
                  <a:cs typeface="Arial" panose="020B0604020202020204" pitchFamily="34" charset="0"/>
                </a:rPr>
                <a:t>Dolegui</a:t>
              </a:r>
              <a:r>
                <a:rPr lang="en-US" altLang="zh-CN" dirty="0">
                  <a:latin typeface="Arial" panose="020B0604020202020204" pitchFamily="34" charset="0"/>
                  <a:cs typeface="Arial" panose="020B0604020202020204" pitchFamily="34" charset="0"/>
                </a:rPr>
                <a:t>, 2013)</a:t>
              </a:r>
              <a:endParaRPr lang="zh-CN" altLang="en-US" dirty="0"/>
            </a:p>
          </dgm:t>
        </dgm:pt>
      </mc:Fallback>
    </mc:AlternateContent>
    <dgm:pt modelId="{A05E12ED-1250-40BB-B505-5ED22E9F96B4}" type="parTrans" cxnId="{7B484013-EC6D-4BAF-A4A5-B47FD771413E}">
      <dgm:prSet/>
      <dgm:spPr/>
      <dgm:t>
        <a:bodyPr/>
        <a:lstStyle/>
        <a:p>
          <a:endParaRPr lang="zh-CN" altLang="en-US"/>
        </a:p>
      </dgm:t>
    </dgm:pt>
    <dgm:pt modelId="{AD4109F6-B7DC-4BA4-8C2D-F63814DA6249}" type="sibTrans" cxnId="{7B484013-EC6D-4BAF-A4A5-B47FD771413E}">
      <dgm:prSet/>
      <dgm:spPr/>
      <dgm:t>
        <a:bodyPr/>
        <a:lstStyle/>
        <a:p>
          <a:endParaRPr lang="zh-CN" altLang="en-US"/>
        </a:p>
      </dgm:t>
    </dgm:pt>
    <dgm:pt modelId="{EEC036A4-3819-4082-A6D2-D50874547EE4}" type="pres">
      <dgm:prSet presAssocID="{FBF7F6D0-F6AD-4530-B0A9-B87D9576A542}" presName="Name0" presStyleCnt="0">
        <dgm:presLayoutVars>
          <dgm:dir/>
          <dgm:animLvl val="lvl"/>
          <dgm:resizeHandles val="exact"/>
        </dgm:presLayoutVars>
      </dgm:prSet>
      <dgm:spPr/>
    </dgm:pt>
    <dgm:pt modelId="{F20F9E78-704D-4D71-BFDA-52C16B6D7C32}" type="pres">
      <dgm:prSet presAssocID="{B79BB5B9-A004-4A0B-9609-77C34B1C896B}" presName="composite" presStyleCnt="0"/>
      <dgm:spPr/>
    </dgm:pt>
    <dgm:pt modelId="{8AAC088E-4674-48DB-85D3-2B0FC25B85EB}" type="pres">
      <dgm:prSet presAssocID="{B79BB5B9-A004-4A0B-9609-77C34B1C896B}" presName="parTx" presStyleLbl="alignNode1" presStyleIdx="0" presStyleCnt="3">
        <dgm:presLayoutVars>
          <dgm:chMax val="0"/>
          <dgm:chPref val="0"/>
          <dgm:bulletEnabled val="1"/>
        </dgm:presLayoutVars>
      </dgm:prSet>
      <dgm:spPr/>
    </dgm:pt>
    <dgm:pt modelId="{48B9D0E0-FEB8-41DC-B631-DF5D95C337C1}" type="pres">
      <dgm:prSet presAssocID="{B79BB5B9-A004-4A0B-9609-77C34B1C896B}" presName="desTx" presStyleLbl="alignAccFollowNode1" presStyleIdx="0" presStyleCnt="3">
        <dgm:presLayoutVars>
          <dgm:bulletEnabled val="1"/>
        </dgm:presLayoutVars>
      </dgm:prSet>
      <dgm:spPr/>
    </dgm:pt>
    <dgm:pt modelId="{C58EEAF9-E3FB-421A-B820-788C6F0957CE}" type="pres">
      <dgm:prSet presAssocID="{D393BBF8-1D84-42DD-8F35-588646764CEB}" presName="space" presStyleCnt="0"/>
      <dgm:spPr/>
    </dgm:pt>
    <dgm:pt modelId="{FCCD671B-F244-439E-99EA-0DB3A43DBD7E}" type="pres">
      <dgm:prSet presAssocID="{C4F2E5D9-47FB-4EEC-91CB-7032BADFDEF7}" presName="composite" presStyleCnt="0"/>
      <dgm:spPr/>
    </dgm:pt>
    <dgm:pt modelId="{5C95864E-2207-49E6-991E-85F5611E69E7}" type="pres">
      <dgm:prSet presAssocID="{C4F2E5D9-47FB-4EEC-91CB-7032BADFDEF7}" presName="parTx" presStyleLbl="alignNode1" presStyleIdx="1" presStyleCnt="3">
        <dgm:presLayoutVars>
          <dgm:chMax val="0"/>
          <dgm:chPref val="0"/>
          <dgm:bulletEnabled val="1"/>
        </dgm:presLayoutVars>
      </dgm:prSet>
      <dgm:spPr/>
    </dgm:pt>
    <dgm:pt modelId="{509CA262-89D2-413C-A69C-55FDF94EB2C8}" type="pres">
      <dgm:prSet presAssocID="{C4F2E5D9-47FB-4EEC-91CB-7032BADFDEF7}" presName="desTx" presStyleLbl="alignAccFollowNode1" presStyleIdx="1" presStyleCnt="3">
        <dgm:presLayoutVars>
          <dgm:bulletEnabled val="1"/>
        </dgm:presLayoutVars>
      </dgm:prSet>
      <dgm:spPr/>
    </dgm:pt>
    <dgm:pt modelId="{BD4BE986-27C0-4323-B606-5B7B22703641}" type="pres">
      <dgm:prSet presAssocID="{73DBEDC0-9DFC-4EF0-9C6C-6A687E1D6A48}" presName="space" presStyleCnt="0"/>
      <dgm:spPr/>
    </dgm:pt>
    <dgm:pt modelId="{1AEB2FD0-C682-46B2-9980-6F2B56B27B3A}" type="pres">
      <dgm:prSet presAssocID="{35CAD13E-7E99-4FC9-A50F-CB9EEA2940BA}" presName="composite" presStyleCnt="0"/>
      <dgm:spPr/>
    </dgm:pt>
    <dgm:pt modelId="{86CF70A2-A405-48B2-A018-E6883BCC5381}" type="pres">
      <dgm:prSet presAssocID="{35CAD13E-7E99-4FC9-A50F-CB9EEA2940BA}" presName="parTx" presStyleLbl="alignNode1" presStyleIdx="2" presStyleCnt="3">
        <dgm:presLayoutVars>
          <dgm:chMax val="0"/>
          <dgm:chPref val="0"/>
          <dgm:bulletEnabled val="1"/>
        </dgm:presLayoutVars>
      </dgm:prSet>
      <dgm:spPr/>
    </dgm:pt>
    <dgm:pt modelId="{A6A95C51-959B-48AE-B80D-54E997DAE9D0}" type="pres">
      <dgm:prSet presAssocID="{35CAD13E-7E99-4FC9-A50F-CB9EEA2940BA}" presName="desTx" presStyleLbl="alignAccFollowNode1" presStyleIdx="2" presStyleCnt="3">
        <dgm:presLayoutVars>
          <dgm:bulletEnabled val="1"/>
        </dgm:presLayoutVars>
      </dgm:prSet>
      <dgm:spPr/>
    </dgm:pt>
  </dgm:ptLst>
  <dgm:cxnLst>
    <dgm:cxn modelId="{4F94B104-8CFC-418D-9E8E-D0750607AFC2}" type="presOf" srcId="{EDA7BA89-F37F-446F-955C-3637B3CA0E1C}" destId="{48B9D0E0-FEB8-41DC-B631-DF5D95C337C1}" srcOrd="0" destOrd="1" presId="urn:microsoft.com/office/officeart/2005/8/layout/hList1"/>
    <dgm:cxn modelId="{80300607-CC93-41EA-8181-25D1F4293AB2}" type="presOf" srcId="{CBF125D1-A2D5-450C-B3D4-3B57FB25CE7A}" destId="{48B9D0E0-FEB8-41DC-B631-DF5D95C337C1}" srcOrd="0" destOrd="0" presId="urn:microsoft.com/office/officeart/2005/8/layout/hList1"/>
    <dgm:cxn modelId="{8B985B11-A5DA-4EEC-B78E-ED72DA99AE21}" srcId="{FBF7F6D0-F6AD-4530-B0A9-B87D9576A542}" destId="{35CAD13E-7E99-4FC9-A50F-CB9EEA2940BA}" srcOrd="2" destOrd="0" parTransId="{4D970692-5DB6-41A2-B088-A51910E55901}" sibTransId="{642E3B38-83AD-4D9C-9098-C1BE860B7D1F}"/>
    <dgm:cxn modelId="{7B484013-EC6D-4BAF-A4A5-B47FD771413E}" srcId="{35CAD13E-7E99-4FC9-A50F-CB9EEA2940BA}" destId="{639F6241-E9EC-41E3-9E00-9F2A1A732FE4}" srcOrd="1" destOrd="0" parTransId="{A05E12ED-1250-40BB-B505-5ED22E9F96B4}" sibTransId="{AD4109F6-B7DC-4BA4-8C2D-F63814DA6249}"/>
    <dgm:cxn modelId="{9902C714-E3D8-4D51-A47A-2E64555F4E4C}" type="presOf" srcId="{B79BB5B9-A004-4A0B-9609-77C34B1C896B}" destId="{8AAC088E-4674-48DB-85D3-2B0FC25B85EB}" srcOrd="0" destOrd="0" presId="urn:microsoft.com/office/officeart/2005/8/layout/hList1"/>
    <dgm:cxn modelId="{39D2851F-F078-4362-8F6D-85DA067D9996}" type="presOf" srcId="{639F6241-E9EC-41E3-9E00-9F2A1A732FE4}" destId="{A6A95C51-959B-48AE-B80D-54E997DAE9D0}" srcOrd="0" destOrd="1" presId="urn:microsoft.com/office/officeart/2005/8/layout/hList1"/>
    <dgm:cxn modelId="{4A3EED22-02FC-433C-A2F4-EB932DFBD0DF}" srcId="{C4F2E5D9-47FB-4EEC-91CB-7032BADFDEF7}" destId="{55CEE61E-9F2E-42B9-AD84-C7931A674F65}" srcOrd="2" destOrd="0" parTransId="{2A32789B-A8E1-43AC-BDBC-9603C24BB4D4}" sibTransId="{37DC7C3C-43B1-47B2-A57F-08EED5794891}"/>
    <dgm:cxn modelId="{2F6E2330-6C85-4526-A6A9-010666A0E35F}" srcId="{C4F2E5D9-47FB-4EEC-91CB-7032BADFDEF7}" destId="{F20B83FB-70A5-4D79-B60B-7143E69F6E17}" srcOrd="0" destOrd="0" parTransId="{B45EB73C-08FD-4B2E-BAFA-DDDBD5864CC9}" sibTransId="{D9AAB1D0-5254-41B0-9FD3-A88FDF6119C1}"/>
    <dgm:cxn modelId="{DC30A661-0F14-4440-B823-B2B4568028E9}" srcId="{C4F2E5D9-47FB-4EEC-91CB-7032BADFDEF7}" destId="{BB2B7F04-FC5A-487E-969D-A475AB1ED389}" srcOrd="1" destOrd="0" parTransId="{10C8D5C8-0880-483F-AC1E-81533975F180}" sibTransId="{D0FD76C1-5CB7-4541-A222-60177736F08F}"/>
    <dgm:cxn modelId="{BC38CA61-3A1A-42E4-9B1A-33E0878E754D}" type="presOf" srcId="{35CAD13E-7E99-4FC9-A50F-CB9EEA2940BA}" destId="{86CF70A2-A405-48B2-A018-E6883BCC5381}" srcOrd="0" destOrd="0" presId="urn:microsoft.com/office/officeart/2005/8/layout/hList1"/>
    <dgm:cxn modelId="{777DE062-AE9D-4844-A848-EDE8DA119B86}" type="presOf" srcId="{BB2B7F04-FC5A-487E-969D-A475AB1ED389}" destId="{509CA262-89D2-413C-A69C-55FDF94EB2C8}" srcOrd="0" destOrd="1" presId="urn:microsoft.com/office/officeart/2005/8/layout/hList1"/>
    <dgm:cxn modelId="{9ADDFA63-7F8C-4EB8-8043-069C0EF180A5}" srcId="{FBF7F6D0-F6AD-4530-B0A9-B87D9576A542}" destId="{B79BB5B9-A004-4A0B-9609-77C34B1C896B}" srcOrd="0" destOrd="0" parTransId="{6BD5B31E-A8F1-41D0-A2C1-ADF5AA1A215C}" sibTransId="{D393BBF8-1D84-42DD-8F35-588646764CEB}"/>
    <dgm:cxn modelId="{416CD64A-A470-454D-B0E1-E69F88B27758}" type="presOf" srcId="{55CEE61E-9F2E-42B9-AD84-C7931A674F65}" destId="{509CA262-89D2-413C-A69C-55FDF94EB2C8}" srcOrd="0" destOrd="2" presId="urn:microsoft.com/office/officeart/2005/8/layout/hList1"/>
    <dgm:cxn modelId="{0D720E8E-9A52-4F9A-A579-D5C4D88BA1C0}" srcId="{B79BB5B9-A004-4A0B-9609-77C34B1C896B}" destId="{EDA7BA89-F37F-446F-955C-3637B3CA0E1C}" srcOrd="1" destOrd="0" parTransId="{2AE913B9-18A0-4C9B-948E-3D1532FEDD80}" sibTransId="{2215EC37-3242-444A-92A5-96C030621B18}"/>
    <dgm:cxn modelId="{E0333CA6-5063-4899-9378-D62B5AA25886}" srcId="{B79BB5B9-A004-4A0B-9609-77C34B1C896B}" destId="{CBF125D1-A2D5-450C-B3D4-3B57FB25CE7A}" srcOrd="0" destOrd="0" parTransId="{E5E8426E-E0C1-4001-9AC7-44C3FB715C2C}" sibTransId="{EF7A4A04-967C-4D29-AA75-7076F6148D05}"/>
    <dgm:cxn modelId="{50953BAC-0054-478B-96EA-6C82BB803B66}" type="presOf" srcId="{F20B83FB-70A5-4D79-B60B-7143E69F6E17}" destId="{509CA262-89D2-413C-A69C-55FDF94EB2C8}" srcOrd="0" destOrd="0" presId="urn:microsoft.com/office/officeart/2005/8/layout/hList1"/>
    <dgm:cxn modelId="{AB9C76B2-1269-4E17-A4AF-9F3F1BBB54D5}" type="presOf" srcId="{FBF7F6D0-F6AD-4530-B0A9-B87D9576A542}" destId="{EEC036A4-3819-4082-A6D2-D50874547EE4}" srcOrd="0" destOrd="0" presId="urn:microsoft.com/office/officeart/2005/8/layout/hList1"/>
    <dgm:cxn modelId="{1CC123B9-C6CF-4952-BB06-4FBB0443DAB8}" type="presOf" srcId="{C4F2E5D9-47FB-4EEC-91CB-7032BADFDEF7}" destId="{5C95864E-2207-49E6-991E-85F5611E69E7}" srcOrd="0" destOrd="0" presId="urn:microsoft.com/office/officeart/2005/8/layout/hList1"/>
    <dgm:cxn modelId="{A9A225D3-B6DF-4DC4-9AC6-15E546F02B49}" srcId="{35CAD13E-7E99-4FC9-A50F-CB9EEA2940BA}" destId="{D104D63B-F1F0-4F77-A735-B2FF0549F0EA}" srcOrd="0" destOrd="0" parTransId="{C5B4F39F-B7C7-4870-97FC-885B86AC8B02}" sibTransId="{FEDC1827-4D1D-476D-A2B2-830A3339D4C9}"/>
    <dgm:cxn modelId="{44A023EF-671C-40C7-9E27-D82C4F7A2340}" srcId="{FBF7F6D0-F6AD-4530-B0A9-B87D9576A542}" destId="{C4F2E5D9-47FB-4EEC-91CB-7032BADFDEF7}" srcOrd="1" destOrd="0" parTransId="{931A0033-3282-4B6A-9138-87E290229A8D}" sibTransId="{73DBEDC0-9DFC-4EF0-9C6C-6A687E1D6A48}"/>
    <dgm:cxn modelId="{F02354FF-E81F-4419-B4FF-E5E9E2995896}" type="presOf" srcId="{D104D63B-F1F0-4F77-A735-B2FF0549F0EA}" destId="{A6A95C51-959B-48AE-B80D-54E997DAE9D0}" srcOrd="0" destOrd="0" presId="urn:microsoft.com/office/officeart/2005/8/layout/hList1"/>
    <dgm:cxn modelId="{0A2F4514-3902-4A6D-ADCD-325114E05C82}" type="presParOf" srcId="{EEC036A4-3819-4082-A6D2-D50874547EE4}" destId="{F20F9E78-704D-4D71-BFDA-52C16B6D7C32}" srcOrd="0" destOrd="0" presId="urn:microsoft.com/office/officeart/2005/8/layout/hList1"/>
    <dgm:cxn modelId="{3325022D-955B-4D70-AB27-B87645879D67}" type="presParOf" srcId="{F20F9E78-704D-4D71-BFDA-52C16B6D7C32}" destId="{8AAC088E-4674-48DB-85D3-2B0FC25B85EB}" srcOrd="0" destOrd="0" presId="urn:microsoft.com/office/officeart/2005/8/layout/hList1"/>
    <dgm:cxn modelId="{CBE507FD-F94C-4C11-AB2D-0004F9697E3F}" type="presParOf" srcId="{F20F9E78-704D-4D71-BFDA-52C16B6D7C32}" destId="{48B9D0E0-FEB8-41DC-B631-DF5D95C337C1}" srcOrd="1" destOrd="0" presId="urn:microsoft.com/office/officeart/2005/8/layout/hList1"/>
    <dgm:cxn modelId="{1C654B65-012D-46CE-8751-BD2997BCB187}" type="presParOf" srcId="{EEC036A4-3819-4082-A6D2-D50874547EE4}" destId="{C58EEAF9-E3FB-421A-B820-788C6F0957CE}" srcOrd="1" destOrd="0" presId="urn:microsoft.com/office/officeart/2005/8/layout/hList1"/>
    <dgm:cxn modelId="{19ED2147-AED1-4867-8E64-89ABEFACECAC}" type="presParOf" srcId="{EEC036A4-3819-4082-A6D2-D50874547EE4}" destId="{FCCD671B-F244-439E-99EA-0DB3A43DBD7E}" srcOrd="2" destOrd="0" presId="urn:microsoft.com/office/officeart/2005/8/layout/hList1"/>
    <dgm:cxn modelId="{F90B229E-0454-4202-A3D5-6B6AEE85AFD4}" type="presParOf" srcId="{FCCD671B-F244-439E-99EA-0DB3A43DBD7E}" destId="{5C95864E-2207-49E6-991E-85F5611E69E7}" srcOrd="0" destOrd="0" presId="urn:microsoft.com/office/officeart/2005/8/layout/hList1"/>
    <dgm:cxn modelId="{5EA86C9B-C55F-40A3-BEEF-34C408F558D1}" type="presParOf" srcId="{FCCD671B-F244-439E-99EA-0DB3A43DBD7E}" destId="{509CA262-89D2-413C-A69C-55FDF94EB2C8}" srcOrd="1" destOrd="0" presId="urn:microsoft.com/office/officeart/2005/8/layout/hList1"/>
    <dgm:cxn modelId="{79570CB1-5063-4654-8A1D-D41B661EDE53}" type="presParOf" srcId="{EEC036A4-3819-4082-A6D2-D50874547EE4}" destId="{BD4BE986-27C0-4323-B606-5B7B22703641}" srcOrd="3" destOrd="0" presId="urn:microsoft.com/office/officeart/2005/8/layout/hList1"/>
    <dgm:cxn modelId="{018F6E2E-79F8-41F9-8CC1-3CD3F945B89F}" type="presParOf" srcId="{EEC036A4-3819-4082-A6D2-D50874547EE4}" destId="{1AEB2FD0-C682-46B2-9980-6F2B56B27B3A}" srcOrd="4" destOrd="0" presId="urn:microsoft.com/office/officeart/2005/8/layout/hList1"/>
    <dgm:cxn modelId="{8252D6DD-CC64-4DC3-B6C5-9E29A9172DD7}" type="presParOf" srcId="{1AEB2FD0-C682-46B2-9980-6F2B56B27B3A}" destId="{86CF70A2-A405-48B2-A018-E6883BCC5381}" srcOrd="0" destOrd="0" presId="urn:microsoft.com/office/officeart/2005/8/layout/hList1"/>
    <dgm:cxn modelId="{5D1C1B55-85DB-437D-B1EA-4F4CEEA52FDE}" type="presParOf" srcId="{1AEB2FD0-C682-46B2-9980-6F2B56B27B3A}" destId="{A6A95C51-959B-48AE-B80D-54E997DAE9D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F7F6D0-F6AD-4530-B0A9-B87D9576A54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B79BB5B9-A004-4A0B-9609-77C34B1C896B}">
      <dgm:prSet phldrT="[文本]"/>
      <dgm:spPr/>
      <dgm:t>
        <a:bodyPr/>
        <a:lstStyle/>
        <a:p>
          <a:r>
            <a:rPr lang="en-US" altLang="zh-CN" dirty="0">
              <a:latin typeface="微软雅黑" panose="020B0503020204020204" pitchFamily="34" charset="-122"/>
              <a:ea typeface="微软雅黑" panose="020B0503020204020204" pitchFamily="34" charset="-122"/>
            </a:rPr>
            <a:t>Music</a:t>
          </a:r>
          <a:endParaRPr lang="zh-CN" altLang="en-US" dirty="0">
            <a:latin typeface="微软雅黑" panose="020B0503020204020204" pitchFamily="34" charset="-122"/>
            <a:ea typeface="微软雅黑" panose="020B0503020204020204" pitchFamily="34" charset="-122"/>
          </a:endParaRPr>
        </a:p>
      </dgm:t>
    </dgm:pt>
    <dgm:pt modelId="{6BD5B31E-A8F1-41D0-A2C1-ADF5AA1A215C}" type="parTrans" cxnId="{9ADDFA63-7F8C-4EB8-8043-069C0EF180A5}">
      <dgm:prSet/>
      <dgm:spPr/>
      <dgm:t>
        <a:bodyPr/>
        <a:lstStyle/>
        <a:p>
          <a:endParaRPr lang="zh-CN" altLang="en-US"/>
        </a:p>
      </dgm:t>
    </dgm:pt>
    <dgm:pt modelId="{D393BBF8-1D84-42DD-8F35-588646764CEB}" type="sibTrans" cxnId="{9ADDFA63-7F8C-4EB8-8043-069C0EF180A5}">
      <dgm:prSet/>
      <dgm:spPr/>
      <dgm:t>
        <a:bodyPr/>
        <a:lstStyle/>
        <a:p>
          <a:endParaRPr lang="zh-CN" altLang="en-US"/>
        </a:p>
      </dgm:t>
    </dgm:pt>
    <dgm:pt modelId="{CBF125D1-A2D5-450C-B3D4-3B57FB25CE7A}">
      <dgm:prSet phldrT="[文本]"/>
      <dgm:spPr/>
      <dgm:t>
        <a:bodyPr/>
        <a:lstStyle/>
        <a:p>
          <a:r>
            <a:rPr lang="en-US" altLang="zh-CN" dirty="0">
              <a:latin typeface="微软雅黑" panose="020B0503020204020204" pitchFamily="34" charset="-122"/>
              <a:ea typeface="微软雅黑" panose="020B0503020204020204" pitchFamily="34" charset="-122"/>
            </a:rPr>
            <a:t>Distraction</a:t>
          </a:r>
          <a:endParaRPr lang="zh-CN" altLang="en-US" dirty="0">
            <a:latin typeface="微软雅黑" panose="020B0503020204020204" pitchFamily="34" charset="-122"/>
            <a:ea typeface="微软雅黑" panose="020B0503020204020204" pitchFamily="34" charset="-122"/>
          </a:endParaRPr>
        </a:p>
      </dgm:t>
    </dgm:pt>
    <dgm:pt modelId="{E5E8426E-E0C1-4001-9AC7-44C3FB715C2C}" type="parTrans" cxnId="{E0333CA6-5063-4899-9378-D62B5AA25886}">
      <dgm:prSet/>
      <dgm:spPr/>
      <dgm:t>
        <a:bodyPr/>
        <a:lstStyle/>
        <a:p>
          <a:endParaRPr lang="zh-CN" altLang="en-US"/>
        </a:p>
      </dgm:t>
    </dgm:pt>
    <dgm:pt modelId="{EF7A4A04-967C-4D29-AA75-7076F6148D05}" type="sibTrans" cxnId="{E0333CA6-5063-4899-9378-D62B5AA25886}">
      <dgm:prSet/>
      <dgm:spPr/>
      <dgm:t>
        <a:bodyPr/>
        <a:lstStyle/>
        <a:p>
          <a:endParaRPr lang="zh-CN" altLang="en-US"/>
        </a:p>
      </dgm:t>
    </dgm:pt>
    <dgm:pt modelId="{EDA7BA89-F37F-446F-955C-3637B3CA0E1C}">
      <dgm:prSet phldrT="[文本]"/>
      <dgm:spPr/>
      <dgm:t>
        <a:bodyPr/>
        <a:lstStyle/>
        <a:p>
          <a:r>
            <a:rPr lang="en-US" altLang="zh-CN" dirty="0">
              <a:latin typeface="微软雅黑" panose="020B0503020204020204" pitchFamily="34" charset="-122"/>
              <a:ea typeface="微软雅黑" panose="020B0503020204020204" pitchFamily="34" charset="-122"/>
            </a:rPr>
            <a:t>Due to proficiency</a:t>
          </a:r>
          <a:endParaRPr lang="zh-CN" altLang="en-US" dirty="0">
            <a:latin typeface="微软雅黑" panose="020B0503020204020204" pitchFamily="34" charset="-122"/>
            <a:ea typeface="微软雅黑" panose="020B0503020204020204" pitchFamily="34" charset="-122"/>
          </a:endParaRPr>
        </a:p>
      </dgm:t>
    </dgm:pt>
    <dgm:pt modelId="{2AE913B9-18A0-4C9B-948E-3D1532FEDD80}" type="parTrans" cxnId="{0D720E8E-9A52-4F9A-A579-D5C4D88BA1C0}">
      <dgm:prSet/>
      <dgm:spPr/>
      <dgm:t>
        <a:bodyPr/>
        <a:lstStyle/>
        <a:p>
          <a:endParaRPr lang="zh-CN" altLang="en-US"/>
        </a:p>
      </dgm:t>
    </dgm:pt>
    <dgm:pt modelId="{2215EC37-3242-444A-92A5-96C030621B18}" type="sibTrans" cxnId="{0D720E8E-9A52-4F9A-A579-D5C4D88BA1C0}">
      <dgm:prSet/>
      <dgm:spPr/>
      <dgm:t>
        <a:bodyPr/>
        <a:lstStyle/>
        <a:p>
          <a:endParaRPr lang="zh-CN" altLang="en-US"/>
        </a:p>
      </dgm:t>
    </dgm:pt>
    <dgm:pt modelId="{C4F2E5D9-47FB-4EEC-91CB-7032BADFDEF7}">
      <dgm:prSet phldrT="[文本]"/>
      <dgm:spPr/>
      <dgm:t>
        <a:bodyPr/>
        <a:lstStyle/>
        <a:p>
          <a:r>
            <a:rPr lang="en-US" altLang="zh-CN" dirty="0">
              <a:latin typeface="微软雅黑" panose="020B0503020204020204" pitchFamily="34" charset="-122"/>
              <a:ea typeface="微软雅黑" panose="020B0503020204020204" pitchFamily="34" charset="-122"/>
            </a:rPr>
            <a:t>Math</a:t>
          </a:r>
          <a:endParaRPr lang="zh-CN" altLang="en-US" dirty="0">
            <a:latin typeface="微软雅黑" panose="020B0503020204020204" pitchFamily="34" charset="-122"/>
            <a:ea typeface="微软雅黑" panose="020B0503020204020204" pitchFamily="34" charset="-122"/>
          </a:endParaRPr>
        </a:p>
      </dgm:t>
    </dgm:pt>
    <dgm:pt modelId="{931A0033-3282-4B6A-9138-87E290229A8D}" type="parTrans" cxnId="{44A023EF-671C-40C7-9E27-D82C4F7A2340}">
      <dgm:prSet/>
      <dgm:spPr/>
      <dgm:t>
        <a:bodyPr/>
        <a:lstStyle/>
        <a:p>
          <a:endParaRPr lang="zh-CN" altLang="en-US"/>
        </a:p>
      </dgm:t>
    </dgm:pt>
    <dgm:pt modelId="{73DBEDC0-9DFC-4EF0-9C6C-6A687E1D6A48}" type="sibTrans" cxnId="{44A023EF-671C-40C7-9E27-D82C4F7A2340}">
      <dgm:prSet/>
      <dgm:spPr/>
      <dgm:t>
        <a:bodyPr/>
        <a:lstStyle/>
        <a:p>
          <a:endParaRPr lang="zh-CN" altLang="en-US"/>
        </a:p>
      </dgm:t>
    </dgm:pt>
    <dgm:pt modelId="{F20B83FB-70A5-4D79-B60B-7143E69F6E17}">
      <dgm:prSet phldrT="[文本]"/>
      <dgm:spPr>
        <a:blipFill>
          <a:blip xmlns:r="http://schemas.openxmlformats.org/officeDocument/2006/relationships" r:embed="rId1"/>
          <a:stretch>
            <a:fillRect l="-1449"/>
          </a:stretch>
        </a:blipFill>
      </dgm:spPr>
      <dgm:t>
        <a:bodyPr/>
        <a:lstStyle/>
        <a:p>
          <a:r>
            <a:rPr lang="zh-CN" altLang="en-US">
              <a:noFill/>
            </a:rPr>
            <a:t> </a:t>
          </a:r>
        </a:p>
      </dgm:t>
    </dgm:pt>
    <dgm:pt modelId="{B45EB73C-08FD-4B2E-BAFA-DDDBD5864CC9}" type="parTrans" cxnId="{2F6E2330-6C85-4526-A6A9-010666A0E35F}">
      <dgm:prSet/>
      <dgm:spPr/>
      <dgm:t>
        <a:bodyPr/>
        <a:lstStyle/>
        <a:p>
          <a:endParaRPr lang="zh-CN" altLang="en-US"/>
        </a:p>
      </dgm:t>
    </dgm:pt>
    <dgm:pt modelId="{D9AAB1D0-5254-41B0-9FD3-A88FDF6119C1}" type="sibTrans" cxnId="{2F6E2330-6C85-4526-A6A9-010666A0E35F}">
      <dgm:prSet/>
      <dgm:spPr/>
      <dgm:t>
        <a:bodyPr/>
        <a:lstStyle/>
        <a:p>
          <a:endParaRPr lang="zh-CN" altLang="en-US"/>
        </a:p>
      </dgm:t>
    </dgm:pt>
    <dgm:pt modelId="{35CAD13E-7E99-4FC9-A50F-CB9EEA2940BA}">
      <dgm:prSet phldrT="[文本]"/>
      <dgm:spPr/>
      <dgm:t>
        <a:bodyPr/>
        <a:lstStyle/>
        <a:p>
          <a:r>
            <a:rPr lang="en-US" altLang="zh-CN" dirty="0">
              <a:latin typeface="微软雅黑" panose="020B0503020204020204" pitchFamily="34" charset="-122"/>
              <a:ea typeface="微软雅黑" panose="020B0503020204020204" pitchFamily="34" charset="-122"/>
            </a:rPr>
            <a:t>Other participants</a:t>
          </a:r>
          <a:endParaRPr lang="zh-CN" altLang="en-US" dirty="0">
            <a:latin typeface="微软雅黑" panose="020B0503020204020204" pitchFamily="34" charset="-122"/>
            <a:ea typeface="微软雅黑" panose="020B0503020204020204" pitchFamily="34" charset="-122"/>
          </a:endParaRPr>
        </a:p>
      </dgm:t>
    </dgm:pt>
    <dgm:pt modelId="{4D970692-5DB6-41A2-B088-A51910E55901}" type="parTrans" cxnId="{8B985B11-A5DA-4EEC-B78E-ED72DA99AE21}">
      <dgm:prSet/>
      <dgm:spPr/>
      <dgm:t>
        <a:bodyPr/>
        <a:lstStyle/>
        <a:p>
          <a:endParaRPr lang="zh-CN" altLang="en-US"/>
        </a:p>
      </dgm:t>
    </dgm:pt>
    <dgm:pt modelId="{642E3B38-83AD-4D9C-9098-C1BE860B7D1F}" type="sibTrans" cxnId="{8B985B11-A5DA-4EEC-B78E-ED72DA99AE21}">
      <dgm:prSet/>
      <dgm:spPr/>
      <dgm:t>
        <a:bodyPr/>
        <a:lstStyle/>
        <a:p>
          <a:endParaRPr lang="zh-CN" altLang="en-US"/>
        </a:p>
      </dgm:t>
    </dgm:pt>
    <dgm:pt modelId="{D104D63B-F1F0-4F77-A735-B2FF0549F0EA}">
      <dgm:prSet phldrT="[文本]"/>
      <dgm:spPr>
        <a:blipFill>
          <a:blip xmlns:r="http://schemas.openxmlformats.org/officeDocument/2006/relationships" r:embed="rId2"/>
          <a:stretch>
            <a:fillRect l="-1449"/>
          </a:stretch>
        </a:blipFill>
      </dgm:spPr>
      <dgm:t>
        <a:bodyPr/>
        <a:lstStyle/>
        <a:p>
          <a:r>
            <a:rPr lang="zh-CN" altLang="en-US">
              <a:noFill/>
            </a:rPr>
            <a:t> </a:t>
          </a:r>
        </a:p>
      </dgm:t>
    </dgm:pt>
    <dgm:pt modelId="{C5B4F39F-B7C7-4870-97FC-885B86AC8B02}" type="parTrans" cxnId="{A9A225D3-B6DF-4DC4-9AC6-15E546F02B49}">
      <dgm:prSet/>
      <dgm:spPr/>
      <dgm:t>
        <a:bodyPr/>
        <a:lstStyle/>
        <a:p>
          <a:endParaRPr lang="zh-CN" altLang="en-US"/>
        </a:p>
      </dgm:t>
    </dgm:pt>
    <dgm:pt modelId="{FEDC1827-4D1D-476D-A2B2-830A3339D4C9}" type="sibTrans" cxnId="{A9A225D3-B6DF-4DC4-9AC6-15E546F02B49}">
      <dgm:prSet/>
      <dgm:spPr/>
      <dgm:t>
        <a:bodyPr/>
        <a:lstStyle/>
        <a:p>
          <a:endParaRPr lang="zh-CN" altLang="en-US"/>
        </a:p>
      </dgm:t>
    </dgm:pt>
    <dgm:pt modelId="{BB2B7F04-FC5A-487E-969D-A475AB1ED389}">
      <dgm:prSet phldrT="[文本]"/>
      <dgm:spPr/>
      <dgm:t>
        <a:bodyPr/>
        <a:lstStyle/>
        <a:p>
          <a:r>
            <a:rPr lang="zh-CN" altLang="en-US">
              <a:noFill/>
            </a:rPr>
            <a:t> </a:t>
          </a:r>
        </a:p>
      </dgm:t>
    </dgm:pt>
    <dgm:pt modelId="{10C8D5C8-0880-483F-AC1E-81533975F180}" type="parTrans" cxnId="{DC30A661-0F14-4440-B823-B2B4568028E9}">
      <dgm:prSet/>
      <dgm:spPr/>
      <dgm:t>
        <a:bodyPr/>
        <a:lstStyle/>
        <a:p>
          <a:endParaRPr lang="zh-CN" altLang="en-US"/>
        </a:p>
      </dgm:t>
    </dgm:pt>
    <dgm:pt modelId="{D0FD76C1-5CB7-4541-A222-60177736F08F}" type="sibTrans" cxnId="{DC30A661-0F14-4440-B823-B2B4568028E9}">
      <dgm:prSet/>
      <dgm:spPr/>
      <dgm:t>
        <a:bodyPr/>
        <a:lstStyle/>
        <a:p>
          <a:endParaRPr lang="zh-CN" altLang="en-US"/>
        </a:p>
      </dgm:t>
    </dgm:pt>
    <dgm:pt modelId="{55CEE61E-9F2E-42B9-AD84-C7931A674F65}">
      <dgm:prSet phldrT="[文本]"/>
      <dgm:spPr/>
      <dgm:t>
        <a:bodyPr/>
        <a:lstStyle/>
        <a:p>
          <a:r>
            <a:rPr lang="zh-CN" altLang="en-US">
              <a:noFill/>
            </a:rPr>
            <a:t> </a:t>
          </a:r>
        </a:p>
      </dgm:t>
    </dgm:pt>
    <dgm:pt modelId="{2A32789B-A8E1-43AC-BDBC-9603C24BB4D4}" type="parTrans" cxnId="{4A3EED22-02FC-433C-A2F4-EB932DFBD0DF}">
      <dgm:prSet/>
      <dgm:spPr/>
      <dgm:t>
        <a:bodyPr/>
        <a:lstStyle/>
        <a:p>
          <a:endParaRPr lang="zh-CN" altLang="en-US"/>
        </a:p>
      </dgm:t>
    </dgm:pt>
    <dgm:pt modelId="{37DC7C3C-43B1-47B2-A57F-08EED5794891}" type="sibTrans" cxnId="{4A3EED22-02FC-433C-A2F4-EB932DFBD0DF}">
      <dgm:prSet/>
      <dgm:spPr/>
      <dgm:t>
        <a:bodyPr/>
        <a:lstStyle/>
        <a:p>
          <a:endParaRPr lang="zh-CN" altLang="en-US"/>
        </a:p>
      </dgm:t>
    </dgm:pt>
    <dgm:pt modelId="{639F6241-E9EC-41E3-9E00-9F2A1A732FE4}">
      <dgm:prSet phldrT="[文本]"/>
      <dgm:spPr/>
      <dgm:t>
        <a:bodyPr/>
        <a:lstStyle/>
        <a:p>
          <a:r>
            <a:rPr lang="zh-CN" altLang="en-US">
              <a:noFill/>
            </a:rPr>
            <a:t> </a:t>
          </a:r>
        </a:p>
      </dgm:t>
    </dgm:pt>
    <dgm:pt modelId="{A05E12ED-1250-40BB-B505-5ED22E9F96B4}" type="parTrans" cxnId="{7B484013-EC6D-4BAF-A4A5-B47FD771413E}">
      <dgm:prSet/>
      <dgm:spPr/>
      <dgm:t>
        <a:bodyPr/>
        <a:lstStyle/>
        <a:p>
          <a:endParaRPr lang="zh-CN" altLang="en-US"/>
        </a:p>
      </dgm:t>
    </dgm:pt>
    <dgm:pt modelId="{AD4109F6-B7DC-4BA4-8C2D-F63814DA6249}" type="sibTrans" cxnId="{7B484013-EC6D-4BAF-A4A5-B47FD771413E}">
      <dgm:prSet/>
      <dgm:spPr/>
      <dgm:t>
        <a:bodyPr/>
        <a:lstStyle/>
        <a:p>
          <a:endParaRPr lang="zh-CN" altLang="en-US"/>
        </a:p>
      </dgm:t>
    </dgm:pt>
    <dgm:pt modelId="{EEC036A4-3819-4082-A6D2-D50874547EE4}" type="pres">
      <dgm:prSet presAssocID="{FBF7F6D0-F6AD-4530-B0A9-B87D9576A542}" presName="Name0" presStyleCnt="0">
        <dgm:presLayoutVars>
          <dgm:dir/>
          <dgm:animLvl val="lvl"/>
          <dgm:resizeHandles val="exact"/>
        </dgm:presLayoutVars>
      </dgm:prSet>
      <dgm:spPr/>
    </dgm:pt>
    <dgm:pt modelId="{F20F9E78-704D-4D71-BFDA-52C16B6D7C32}" type="pres">
      <dgm:prSet presAssocID="{B79BB5B9-A004-4A0B-9609-77C34B1C896B}" presName="composite" presStyleCnt="0"/>
      <dgm:spPr/>
    </dgm:pt>
    <dgm:pt modelId="{8AAC088E-4674-48DB-85D3-2B0FC25B85EB}" type="pres">
      <dgm:prSet presAssocID="{B79BB5B9-A004-4A0B-9609-77C34B1C896B}" presName="parTx" presStyleLbl="alignNode1" presStyleIdx="0" presStyleCnt="3">
        <dgm:presLayoutVars>
          <dgm:chMax val="0"/>
          <dgm:chPref val="0"/>
          <dgm:bulletEnabled val="1"/>
        </dgm:presLayoutVars>
      </dgm:prSet>
      <dgm:spPr/>
    </dgm:pt>
    <dgm:pt modelId="{48B9D0E0-FEB8-41DC-B631-DF5D95C337C1}" type="pres">
      <dgm:prSet presAssocID="{B79BB5B9-A004-4A0B-9609-77C34B1C896B}" presName="desTx" presStyleLbl="alignAccFollowNode1" presStyleIdx="0" presStyleCnt="3">
        <dgm:presLayoutVars>
          <dgm:bulletEnabled val="1"/>
        </dgm:presLayoutVars>
      </dgm:prSet>
      <dgm:spPr/>
    </dgm:pt>
    <dgm:pt modelId="{C58EEAF9-E3FB-421A-B820-788C6F0957CE}" type="pres">
      <dgm:prSet presAssocID="{D393BBF8-1D84-42DD-8F35-588646764CEB}" presName="space" presStyleCnt="0"/>
      <dgm:spPr/>
    </dgm:pt>
    <dgm:pt modelId="{FCCD671B-F244-439E-99EA-0DB3A43DBD7E}" type="pres">
      <dgm:prSet presAssocID="{C4F2E5D9-47FB-4EEC-91CB-7032BADFDEF7}" presName="composite" presStyleCnt="0"/>
      <dgm:spPr/>
    </dgm:pt>
    <dgm:pt modelId="{5C95864E-2207-49E6-991E-85F5611E69E7}" type="pres">
      <dgm:prSet presAssocID="{C4F2E5D9-47FB-4EEC-91CB-7032BADFDEF7}" presName="parTx" presStyleLbl="alignNode1" presStyleIdx="1" presStyleCnt="3">
        <dgm:presLayoutVars>
          <dgm:chMax val="0"/>
          <dgm:chPref val="0"/>
          <dgm:bulletEnabled val="1"/>
        </dgm:presLayoutVars>
      </dgm:prSet>
      <dgm:spPr/>
    </dgm:pt>
    <dgm:pt modelId="{509CA262-89D2-413C-A69C-55FDF94EB2C8}" type="pres">
      <dgm:prSet presAssocID="{C4F2E5D9-47FB-4EEC-91CB-7032BADFDEF7}" presName="desTx" presStyleLbl="alignAccFollowNode1" presStyleIdx="1" presStyleCnt="3">
        <dgm:presLayoutVars>
          <dgm:bulletEnabled val="1"/>
        </dgm:presLayoutVars>
      </dgm:prSet>
      <dgm:spPr/>
    </dgm:pt>
    <dgm:pt modelId="{BD4BE986-27C0-4323-B606-5B7B22703641}" type="pres">
      <dgm:prSet presAssocID="{73DBEDC0-9DFC-4EF0-9C6C-6A687E1D6A48}" presName="space" presStyleCnt="0"/>
      <dgm:spPr/>
    </dgm:pt>
    <dgm:pt modelId="{1AEB2FD0-C682-46B2-9980-6F2B56B27B3A}" type="pres">
      <dgm:prSet presAssocID="{35CAD13E-7E99-4FC9-A50F-CB9EEA2940BA}" presName="composite" presStyleCnt="0"/>
      <dgm:spPr/>
    </dgm:pt>
    <dgm:pt modelId="{86CF70A2-A405-48B2-A018-E6883BCC5381}" type="pres">
      <dgm:prSet presAssocID="{35CAD13E-7E99-4FC9-A50F-CB9EEA2940BA}" presName="parTx" presStyleLbl="alignNode1" presStyleIdx="2" presStyleCnt="3">
        <dgm:presLayoutVars>
          <dgm:chMax val="0"/>
          <dgm:chPref val="0"/>
          <dgm:bulletEnabled val="1"/>
        </dgm:presLayoutVars>
      </dgm:prSet>
      <dgm:spPr/>
    </dgm:pt>
    <dgm:pt modelId="{A6A95C51-959B-48AE-B80D-54E997DAE9D0}" type="pres">
      <dgm:prSet presAssocID="{35CAD13E-7E99-4FC9-A50F-CB9EEA2940BA}" presName="desTx" presStyleLbl="alignAccFollowNode1" presStyleIdx="2" presStyleCnt="3">
        <dgm:presLayoutVars>
          <dgm:bulletEnabled val="1"/>
        </dgm:presLayoutVars>
      </dgm:prSet>
      <dgm:spPr/>
    </dgm:pt>
  </dgm:ptLst>
  <dgm:cxnLst>
    <dgm:cxn modelId="{4F94B104-8CFC-418D-9E8E-D0750607AFC2}" type="presOf" srcId="{EDA7BA89-F37F-446F-955C-3637B3CA0E1C}" destId="{48B9D0E0-FEB8-41DC-B631-DF5D95C337C1}" srcOrd="0" destOrd="1" presId="urn:microsoft.com/office/officeart/2005/8/layout/hList1"/>
    <dgm:cxn modelId="{80300607-CC93-41EA-8181-25D1F4293AB2}" type="presOf" srcId="{CBF125D1-A2D5-450C-B3D4-3B57FB25CE7A}" destId="{48B9D0E0-FEB8-41DC-B631-DF5D95C337C1}" srcOrd="0" destOrd="0" presId="urn:microsoft.com/office/officeart/2005/8/layout/hList1"/>
    <dgm:cxn modelId="{8B985B11-A5DA-4EEC-B78E-ED72DA99AE21}" srcId="{FBF7F6D0-F6AD-4530-B0A9-B87D9576A542}" destId="{35CAD13E-7E99-4FC9-A50F-CB9EEA2940BA}" srcOrd="2" destOrd="0" parTransId="{4D970692-5DB6-41A2-B088-A51910E55901}" sibTransId="{642E3B38-83AD-4D9C-9098-C1BE860B7D1F}"/>
    <dgm:cxn modelId="{7B484013-EC6D-4BAF-A4A5-B47FD771413E}" srcId="{35CAD13E-7E99-4FC9-A50F-CB9EEA2940BA}" destId="{639F6241-E9EC-41E3-9E00-9F2A1A732FE4}" srcOrd="1" destOrd="0" parTransId="{A05E12ED-1250-40BB-B505-5ED22E9F96B4}" sibTransId="{AD4109F6-B7DC-4BA4-8C2D-F63814DA6249}"/>
    <dgm:cxn modelId="{9902C714-E3D8-4D51-A47A-2E64555F4E4C}" type="presOf" srcId="{B79BB5B9-A004-4A0B-9609-77C34B1C896B}" destId="{8AAC088E-4674-48DB-85D3-2B0FC25B85EB}" srcOrd="0" destOrd="0" presId="urn:microsoft.com/office/officeart/2005/8/layout/hList1"/>
    <dgm:cxn modelId="{39D2851F-F078-4362-8F6D-85DA067D9996}" type="presOf" srcId="{639F6241-E9EC-41E3-9E00-9F2A1A732FE4}" destId="{A6A95C51-959B-48AE-B80D-54E997DAE9D0}" srcOrd="0" destOrd="1" presId="urn:microsoft.com/office/officeart/2005/8/layout/hList1"/>
    <dgm:cxn modelId="{4A3EED22-02FC-433C-A2F4-EB932DFBD0DF}" srcId="{C4F2E5D9-47FB-4EEC-91CB-7032BADFDEF7}" destId="{55CEE61E-9F2E-42B9-AD84-C7931A674F65}" srcOrd="2" destOrd="0" parTransId="{2A32789B-A8E1-43AC-BDBC-9603C24BB4D4}" sibTransId="{37DC7C3C-43B1-47B2-A57F-08EED5794891}"/>
    <dgm:cxn modelId="{2F6E2330-6C85-4526-A6A9-010666A0E35F}" srcId="{C4F2E5D9-47FB-4EEC-91CB-7032BADFDEF7}" destId="{F20B83FB-70A5-4D79-B60B-7143E69F6E17}" srcOrd="0" destOrd="0" parTransId="{B45EB73C-08FD-4B2E-BAFA-DDDBD5864CC9}" sibTransId="{D9AAB1D0-5254-41B0-9FD3-A88FDF6119C1}"/>
    <dgm:cxn modelId="{DC30A661-0F14-4440-B823-B2B4568028E9}" srcId="{C4F2E5D9-47FB-4EEC-91CB-7032BADFDEF7}" destId="{BB2B7F04-FC5A-487E-969D-A475AB1ED389}" srcOrd="1" destOrd="0" parTransId="{10C8D5C8-0880-483F-AC1E-81533975F180}" sibTransId="{D0FD76C1-5CB7-4541-A222-60177736F08F}"/>
    <dgm:cxn modelId="{BC38CA61-3A1A-42E4-9B1A-33E0878E754D}" type="presOf" srcId="{35CAD13E-7E99-4FC9-A50F-CB9EEA2940BA}" destId="{86CF70A2-A405-48B2-A018-E6883BCC5381}" srcOrd="0" destOrd="0" presId="urn:microsoft.com/office/officeart/2005/8/layout/hList1"/>
    <dgm:cxn modelId="{777DE062-AE9D-4844-A848-EDE8DA119B86}" type="presOf" srcId="{BB2B7F04-FC5A-487E-969D-A475AB1ED389}" destId="{509CA262-89D2-413C-A69C-55FDF94EB2C8}" srcOrd="0" destOrd="1" presId="urn:microsoft.com/office/officeart/2005/8/layout/hList1"/>
    <dgm:cxn modelId="{9ADDFA63-7F8C-4EB8-8043-069C0EF180A5}" srcId="{FBF7F6D0-F6AD-4530-B0A9-B87D9576A542}" destId="{B79BB5B9-A004-4A0B-9609-77C34B1C896B}" srcOrd="0" destOrd="0" parTransId="{6BD5B31E-A8F1-41D0-A2C1-ADF5AA1A215C}" sibTransId="{D393BBF8-1D84-42DD-8F35-588646764CEB}"/>
    <dgm:cxn modelId="{416CD64A-A470-454D-B0E1-E69F88B27758}" type="presOf" srcId="{55CEE61E-9F2E-42B9-AD84-C7931A674F65}" destId="{509CA262-89D2-413C-A69C-55FDF94EB2C8}" srcOrd="0" destOrd="2" presId="urn:microsoft.com/office/officeart/2005/8/layout/hList1"/>
    <dgm:cxn modelId="{0D720E8E-9A52-4F9A-A579-D5C4D88BA1C0}" srcId="{B79BB5B9-A004-4A0B-9609-77C34B1C896B}" destId="{EDA7BA89-F37F-446F-955C-3637B3CA0E1C}" srcOrd="1" destOrd="0" parTransId="{2AE913B9-18A0-4C9B-948E-3D1532FEDD80}" sibTransId="{2215EC37-3242-444A-92A5-96C030621B18}"/>
    <dgm:cxn modelId="{E0333CA6-5063-4899-9378-D62B5AA25886}" srcId="{B79BB5B9-A004-4A0B-9609-77C34B1C896B}" destId="{CBF125D1-A2D5-450C-B3D4-3B57FB25CE7A}" srcOrd="0" destOrd="0" parTransId="{E5E8426E-E0C1-4001-9AC7-44C3FB715C2C}" sibTransId="{EF7A4A04-967C-4D29-AA75-7076F6148D05}"/>
    <dgm:cxn modelId="{50953BAC-0054-478B-96EA-6C82BB803B66}" type="presOf" srcId="{F20B83FB-70A5-4D79-B60B-7143E69F6E17}" destId="{509CA262-89D2-413C-A69C-55FDF94EB2C8}" srcOrd="0" destOrd="0" presId="urn:microsoft.com/office/officeart/2005/8/layout/hList1"/>
    <dgm:cxn modelId="{AB9C76B2-1269-4E17-A4AF-9F3F1BBB54D5}" type="presOf" srcId="{FBF7F6D0-F6AD-4530-B0A9-B87D9576A542}" destId="{EEC036A4-3819-4082-A6D2-D50874547EE4}" srcOrd="0" destOrd="0" presId="urn:microsoft.com/office/officeart/2005/8/layout/hList1"/>
    <dgm:cxn modelId="{1CC123B9-C6CF-4952-BB06-4FBB0443DAB8}" type="presOf" srcId="{C4F2E5D9-47FB-4EEC-91CB-7032BADFDEF7}" destId="{5C95864E-2207-49E6-991E-85F5611E69E7}" srcOrd="0" destOrd="0" presId="urn:microsoft.com/office/officeart/2005/8/layout/hList1"/>
    <dgm:cxn modelId="{A9A225D3-B6DF-4DC4-9AC6-15E546F02B49}" srcId="{35CAD13E-7E99-4FC9-A50F-CB9EEA2940BA}" destId="{D104D63B-F1F0-4F77-A735-B2FF0549F0EA}" srcOrd="0" destOrd="0" parTransId="{C5B4F39F-B7C7-4870-97FC-885B86AC8B02}" sibTransId="{FEDC1827-4D1D-476D-A2B2-830A3339D4C9}"/>
    <dgm:cxn modelId="{44A023EF-671C-40C7-9E27-D82C4F7A2340}" srcId="{FBF7F6D0-F6AD-4530-B0A9-B87D9576A542}" destId="{C4F2E5D9-47FB-4EEC-91CB-7032BADFDEF7}" srcOrd="1" destOrd="0" parTransId="{931A0033-3282-4B6A-9138-87E290229A8D}" sibTransId="{73DBEDC0-9DFC-4EF0-9C6C-6A687E1D6A48}"/>
    <dgm:cxn modelId="{F02354FF-E81F-4419-B4FF-E5E9E2995896}" type="presOf" srcId="{D104D63B-F1F0-4F77-A735-B2FF0549F0EA}" destId="{A6A95C51-959B-48AE-B80D-54E997DAE9D0}" srcOrd="0" destOrd="0" presId="urn:microsoft.com/office/officeart/2005/8/layout/hList1"/>
    <dgm:cxn modelId="{0A2F4514-3902-4A6D-ADCD-325114E05C82}" type="presParOf" srcId="{EEC036A4-3819-4082-A6D2-D50874547EE4}" destId="{F20F9E78-704D-4D71-BFDA-52C16B6D7C32}" srcOrd="0" destOrd="0" presId="urn:microsoft.com/office/officeart/2005/8/layout/hList1"/>
    <dgm:cxn modelId="{3325022D-955B-4D70-AB27-B87645879D67}" type="presParOf" srcId="{F20F9E78-704D-4D71-BFDA-52C16B6D7C32}" destId="{8AAC088E-4674-48DB-85D3-2B0FC25B85EB}" srcOrd="0" destOrd="0" presId="urn:microsoft.com/office/officeart/2005/8/layout/hList1"/>
    <dgm:cxn modelId="{CBE507FD-F94C-4C11-AB2D-0004F9697E3F}" type="presParOf" srcId="{F20F9E78-704D-4D71-BFDA-52C16B6D7C32}" destId="{48B9D0E0-FEB8-41DC-B631-DF5D95C337C1}" srcOrd="1" destOrd="0" presId="urn:microsoft.com/office/officeart/2005/8/layout/hList1"/>
    <dgm:cxn modelId="{1C654B65-012D-46CE-8751-BD2997BCB187}" type="presParOf" srcId="{EEC036A4-3819-4082-A6D2-D50874547EE4}" destId="{C58EEAF9-E3FB-421A-B820-788C6F0957CE}" srcOrd="1" destOrd="0" presId="urn:microsoft.com/office/officeart/2005/8/layout/hList1"/>
    <dgm:cxn modelId="{19ED2147-AED1-4867-8E64-89ABEFACECAC}" type="presParOf" srcId="{EEC036A4-3819-4082-A6D2-D50874547EE4}" destId="{FCCD671B-F244-439E-99EA-0DB3A43DBD7E}" srcOrd="2" destOrd="0" presId="urn:microsoft.com/office/officeart/2005/8/layout/hList1"/>
    <dgm:cxn modelId="{F90B229E-0454-4202-A3D5-6B6AEE85AFD4}" type="presParOf" srcId="{FCCD671B-F244-439E-99EA-0DB3A43DBD7E}" destId="{5C95864E-2207-49E6-991E-85F5611E69E7}" srcOrd="0" destOrd="0" presId="urn:microsoft.com/office/officeart/2005/8/layout/hList1"/>
    <dgm:cxn modelId="{5EA86C9B-C55F-40A3-BEEF-34C408F558D1}" type="presParOf" srcId="{FCCD671B-F244-439E-99EA-0DB3A43DBD7E}" destId="{509CA262-89D2-413C-A69C-55FDF94EB2C8}" srcOrd="1" destOrd="0" presId="urn:microsoft.com/office/officeart/2005/8/layout/hList1"/>
    <dgm:cxn modelId="{79570CB1-5063-4654-8A1D-D41B661EDE53}" type="presParOf" srcId="{EEC036A4-3819-4082-A6D2-D50874547EE4}" destId="{BD4BE986-27C0-4323-B606-5B7B22703641}" srcOrd="3" destOrd="0" presId="urn:microsoft.com/office/officeart/2005/8/layout/hList1"/>
    <dgm:cxn modelId="{018F6E2E-79F8-41F9-8CC1-3CD3F945B89F}" type="presParOf" srcId="{EEC036A4-3819-4082-A6D2-D50874547EE4}" destId="{1AEB2FD0-C682-46B2-9980-6F2B56B27B3A}" srcOrd="4" destOrd="0" presId="urn:microsoft.com/office/officeart/2005/8/layout/hList1"/>
    <dgm:cxn modelId="{8252D6DD-CC64-4DC3-B6C5-9E29A9172DD7}" type="presParOf" srcId="{1AEB2FD0-C682-46B2-9980-6F2B56B27B3A}" destId="{86CF70A2-A405-48B2-A018-E6883BCC5381}" srcOrd="0" destOrd="0" presId="urn:microsoft.com/office/officeart/2005/8/layout/hList1"/>
    <dgm:cxn modelId="{5D1C1B55-85DB-437D-B1EA-4F4CEEA52FDE}" type="presParOf" srcId="{1AEB2FD0-C682-46B2-9980-6F2B56B27B3A}" destId="{A6A95C51-959B-48AE-B80D-54E997DAE9D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B30970-ABA6-4DFE-985C-BDE23F322295}" type="doc">
      <dgm:prSet loTypeId="urn:microsoft.com/office/officeart/2005/8/layout/default" loCatId="list" qsTypeId="urn:microsoft.com/office/officeart/2005/8/quickstyle/3d7" qsCatId="3D" csTypeId="urn:microsoft.com/office/officeart/2005/8/colors/accent6_4" csCatId="accent6" phldr="1"/>
      <dgm:spPr/>
      <dgm:t>
        <a:bodyPr/>
        <a:lstStyle/>
        <a:p>
          <a:endParaRPr lang="zh-CN" altLang="en-US"/>
        </a:p>
      </dgm:t>
    </dgm:pt>
    <dgm:pt modelId="{DD31CCF7-475E-4118-BABC-2A2ACF23228F}">
      <dgm:prSet phldrT="[文本]"/>
      <dgm:spPr/>
      <dgm:t>
        <a:bodyPr/>
        <a:lstStyle/>
        <a:p>
          <a:r>
            <a:rPr lang="en-US" altLang="zh-CN" dirty="0">
              <a:latin typeface="微软雅黑" panose="020B0503020204020204" pitchFamily="34" charset="-122"/>
              <a:ea typeface="微软雅黑" panose="020B0503020204020204" pitchFamily="34" charset="-122"/>
            </a:rPr>
            <a:t>Small sample size</a:t>
          </a:r>
          <a:endParaRPr lang="zh-CN" altLang="en-US" dirty="0">
            <a:latin typeface="微软雅黑" panose="020B0503020204020204" pitchFamily="34" charset="-122"/>
            <a:ea typeface="微软雅黑" panose="020B0503020204020204" pitchFamily="34" charset="-122"/>
          </a:endParaRPr>
        </a:p>
      </dgm:t>
    </dgm:pt>
    <dgm:pt modelId="{38F45385-9989-44D1-BAD7-12374F34B04F}" type="parTrans" cxnId="{AD6F1624-05FA-43C5-A82F-0F451DD3CF24}">
      <dgm:prSet/>
      <dgm:spPr/>
      <dgm:t>
        <a:bodyPr/>
        <a:lstStyle/>
        <a:p>
          <a:endParaRPr lang="zh-CN" altLang="en-US"/>
        </a:p>
      </dgm:t>
    </dgm:pt>
    <dgm:pt modelId="{133ADEB5-7E30-4419-B55E-EDAB535902A9}" type="sibTrans" cxnId="{AD6F1624-05FA-43C5-A82F-0F451DD3CF24}">
      <dgm:prSet/>
      <dgm:spPr/>
      <dgm:t>
        <a:bodyPr/>
        <a:lstStyle/>
        <a:p>
          <a:endParaRPr lang="zh-CN" altLang="en-US"/>
        </a:p>
      </dgm:t>
    </dgm:pt>
    <dgm:pt modelId="{4DAEA6CF-5C9A-4BA4-9A8D-4D4C9648DB01}">
      <dgm:prSet phldrT="[文本]"/>
      <dgm:spPr/>
      <dgm:t>
        <a:bodyPr/>
        <a:lstStyle/>
        <a:p>
          <a:r>
            <a:rPr lang="en-US" altLang="zh-CN" dirty="0">
              <a:latin typeface="微软雅黑" panose="020B0503020204020204" pitchFamily="34" charset="-122"/>
              <a:ea typeface="微软雅黑" panose="020B0503020204020204" pitchFamily="34" charset="-122"/>
            </a:rPr>
            <a:t>One-time group</a:t>
          </a:r>
          <a:endParaRPr lang="zh-CN" altLang="en-US" dirty="0">
            <a:latin typeface="微软雅黑" panose="020B0503020204020204" pitchFamily="34" charset="-122"/>
            <a:ea typeface="微软雅黑" panose="020B0503020204020204" pitchFamily="34" charset="-122"/>
          </a:endParaRPr>
        </a:p>
      </dgm:t>
    </dgm:pt>
    <dgm:pt modelId="{09FECA41-412B-456B-A973-FA152082B319}" type="parTrans" cxnId="{59281B75-F55F-4C51-9CFC-4719E01B4537}">
      <dgm:prSet/>
      <dgm:spPr/>
      <dgm:t>
        <a:bodyPr/>
        <a:lstStyle/>
        <a:p>
          <a:endParaRPr lang="zh-CN" altLang="en-US"/>
        </a:p>
      </dgm:t>
    </dgm:pt>
    <dgm:pt modelId="{D1DF89CE-160B-43F3-B7E6-02CB1E042D69}" type="sibTrans" cxnId="{59281B75-F55F-4C51-9CFC-4719E01B4537}">
      <dgm:prSet/>
      <dgm:spPr/>
      <dgm:t>
        <a:bodyPr/>
        <a:lstStyle/>
        <a:p>
          <a:endParaRPr lang="zh-CN" altLang="en-US"/>
        </a:p>
      </dgm:t>
    </dgm:pt>
    <dgm:pt modelId="{FB0225CC-FC8B-4301-B559-E7A281C53815}">
      <dgm:prSet phldrT="[文本]"/>
      <dgm:spPr/>
      <dgm:t>
        <a:bodyPr/>
        <a:lstStyle/>
        <a:p>
          <a:r>
            <a:rPr lang="en-US" altLang="zh-CN" dirty="0">
              <a:latin typeface="微软雅黑" panose="020B0503020204020204" pitchFamily="34" charset="-122"/>
              <a:ea typeface="微软雅黑" panose="020B0503020204020204" pitchFamily="34" charset="-122"/>
            </a:rPr>
            <a:t>Unrepresentative</a:t>
          </a:r>
          <a:endParaRPr lang="zh-CN" altLang="en-US" dirty="0">
            <a:latin typeface="微软雅黑" panose="020B0503020204020204" pitchFamily="34" charset="-122"/>
            <a:ea typeface="微软雅黑" panose="020B0503020204020204" pitchFamily="34" charset="-122"/>
          </a:endParaRPr>
        </a:p>
      </dgm:t>
    </dgm:pt>
    <dgm:pt modelId="{1EDE952B-404B-4E70-815E-35B10C73DE4B}" type="parTrans" cxnId="{7BC6F9D9-431A-45DF-9B21-E82F9B326BAF}">
      <dgm:prSet/>
      <dgm:spPr/>
      <dgm:t>
        <a:bodyPr/>
        <a:lstStyle/>
        <a:p>
          <a:endParaRPr lang="zh-CN" altLang="en-US"/>
        </a:p>
      </dgm:t>
    </dgm:pt>
    <dgm:pt modelId="{43290683-B744-409F-AB6F-ADF9083745E2}" type="sibTrans" cxnId="{7BC6F9D9-431A-45DF-9B21-E82F9B326BAF}">
      <dgm:prSet/>
      <dgm:spPr/>
      <dgm:t>
        <a:bodyPr/>
        <a:lstStyle/>
        <a:p>
          <a:endParaRPr lang="zh-CN" altLang="en-US"/>
        </a:p>
      </dgm:t>
    </dgm:pt>
    <dgm:pt modelId="{1FC3CBD4-6789-49DE-B38B-CB9E5FB7006B}">
      <dgm:prSet phldrT="[文本]"/>
      <dgm:spPr/>
      <dgm:t>
        <a:bodyPr/>
        <a:lstStyle/>
        <a:p>
          <a:r>
            <a:rPr lang="en-US" altLang="zh-CN" dirty="0">
              <a:latin typeface="微软雅黑" panose="020B0503020204020204" pitchFamily="34" charset="-122"/>
              <a:ea typeface="微软雅黑" panose="020B0503020204020204" pitchFamily="34" charset="-122"/>
            </a:rPr>
            <a:t>Insufficient testing method</a:t>
          </a:r>
          <a:endParaRPr lang="zh-CN" altLang="en-US" dirty="0">
            <a:latin typeface="微软雅黑" panose="020B0503020204020204" pitchFamily="34" charset="-122"/>
            <a:ea typeface="微软雅黑" panose="020B0503020204020204" pitchFamily="34" charset="-122"/>
          </a:endParaRPr>
        </a:p>
      </dgm:t>
    </dgm:pt>
    <dgm:pt modelId="{D68586D3-6ABC-4326-8DEF-2322D6C2328F}" type="parTrans" cxnId="{7ADFCDA3-F146-4F96-9E37-9CF1C6D209CA}">
      <dgm:prSet/>
      <dgm:spPr/>
      <dgm:t>
        <a:bodyPr/>
        <a:lstStyle/>
        <a:p>
          <a:endParaRPr lang="zh-CN" altLang="en-US"/>
        </a:p>
      </dgm:t>
    </dgm:pt>
    <dgm:pt modelId="{7377DE2C-1F3E-4574-8EA6-6C201521D305}" type="sibTrans" cxnId="{7ADFCDA3-F146-4F96-9E37-9CF1C6D209CA}">
      <dgm:prSet/>
      <dgm:spPr/>
      <dgm:t>
        <a:bodyPr/>
        <a:lstStyle/>
        <a:p>
          <a:endParaRPr lang="zh-CN" altLang="en-US"/>
        </a:p>
      </dgm:t>
    </dgm:pt>
    <dgm:pt modelId="{274C9F3C-5F22-4DCB-9050-34CE8CAE99C3}" type="pres">
      <dgm:prSet presAssocID="{1AB30970-ABA6-4DFE-985C-BDE23F322295}" presName="diagram" presStyleCnt="0">
        <dgm:presLayoutVars>
          <dgm:dir/>
          <dgm:resizeHandles val="exact"/>
        </dgm:presLayoutVars>
      </dgm:prSet>
      <dgm:spPr/>
    </dgm:pt>
    <dgm:pt modelId="{D723988A-A694-4AC7-AE45-648B0DEDEE0E}" type="pres">
      <dgm:prSet presAssocID="{DD31CCF7-475E-4118-BABC-2A2ACF23228F}" presName="node" presStyleLbl="node1" presStyleIdx="0" presStyleCnt="4">
        <dgm:presLayoutVars>
          <dgm:bulletEnabled val="1"/>
        </dgm:presLayoutVars>
      </dgm:prSet>
      <dgm:spPr/>
    </dgm:pt>
    <dgm:pt modelId="{4B0CDA5D-FC33-49F0-9650-AE56A254475C}" type="pres">
      <dgm:prSet presAssocID="{133ADEB5-7E30-4419-B55E-EDAB535902A9}" presName="sibTrans" presStyleCnt="0"/>
      <dgm:spPr/>
    </dgm:pt>
    <dgm:pt modelId="{77FE7A17-1C21-49C8-9CEB-775C0CDFF2D8}" type="pres">
      <dgm:prSet presAssocID="{4DAEA6CF-5C9A-4BA4-9A8D-4D4C9648DB01}" presName="node" presStyleLbl="node1" presStyleIdx="1" presStyleCnt="4">
        <dgm:presLayoutVars>
          <dgm:bulletEnabled val="1"/>
        </dgm:presLayoutVars>
      </dgm:prSet>
      <dgm:spPr/>
    </dgm:pt>
    <dgm:pt modelId="{C2FE78EA-AA61-4953-87CF-F4F7F0CEC255}" type="pres">
      <dgm:prSet presAssocID="{D1DF89CE-160B-43F3-B7E6-02CB1E042D69}" presName="sibTrans" presStyleCnt="0"/>
      <dgm:spPr/>
    </dgm:pt>
    <dgm:pt modelId="{B4AFF179-BF95-424D-BD8E-6E9BC26B7B80}" type="pres">
      <dgm:prSet presAssocID="{FB0225CC-FC8B-4301-B559-E7A281C53815}" presName="node" presStyleLbl="node1" presStyleIdx="2" presStyleCnt="4">
        <dgm:presLayoutVars>
          <dgm:bulletEnabled val="1"/>
        </dgm:presLayoutVars>
      </dgm:prSet>
      <dgm:spPr/>
    </dgm:pt>
    <dgm:pt modelId="{C1506931-EFEF-4CA3-80D8-961CBD642C2B}" type="pres">
      <dgm:prSet presAssocID="{43290683-B744-409F-AB6F-ADF9083745E2}" presName="sibTrans" presStyleCnt="0"/>
      <dgm:spPr/>
    </dgm:pt>
    <dgm:pt modelId="{E638D7B4-C509-4715-A9E7-681C99F26620}" type="pres">
      <dgm:prSet presAssocID="{1FC3CBD4-6789-49DE-B38B-CB9E5FB7006B}" presName="node" presStyleLbl="node1" presStyleIdx="3" presStyleCnt="4">
        <dgm:presLayoutVars>
          <dgm:bulletEnabled val="1"/>
        </dgm:presLayoutVars>
      </dgm:prSet>
      <dgm:spPr/>
    </dgm:pt>
  </dgm:ptLst>
  <dgm:cxnLst>
    <dgm:cxn modelId="{AD6F1624-05FA-43C5-A82F-0F451DD3CF24}" srcId="{1AB30970-ABA6-4DFE-985C-BDE23F322295}" destId="{DD31CCF7-475E-4118-BABC-2A2ACF23228F}" srcOrd="0" destOrd="0" parTransId="{38F45385-9989-44D1-BAD7-12374F34B04F}" sibTransId="{133ADEB5-7E30-4419-B55E-EDAB535902A9}"/>
    <dgm:cxn modelId="{1904C574-82B8-4EAC-90A8-A53AA347E29C}" type="presOf" srcId="{DD31CCF7-475E-4118-BABC-2A2ACF23228F}" destId="{D723988A-A694-4AC7-AE45-648B0DEDEE0E}" srcOrd="0" destOrd="0" presId="urn:microsoft.com/office/officeart/2005/8/layout/default"/>
    <dgm:cxn modelId="{59281B75-F55F-4C51-9CFC-4719E01B4537}" srcId="{1AB30970-ABA6-4DFE-985C-BDE23F322295}" destId="{4DAEA6CF-5C9A-4BA4-9A8D-4D4C9648DB01}" srcOrd="1" destOrd="0" parTransId="{09FECA41-412B-456B-A973-FA152082B319}" sibTransId="{D1DF89CE-160B-43F3-B7E6-02CB1E042D69}"/>
    <dgm:cxn modelId="{16EB2275-2633-47E8-84EE-E304864F6878}" type="presOf" srcId="{4DAEA6CF-5C9A-4BA4-9A8D-4D4C9648DB01}" destId="{77FE7A17-1C21-49C8-9CEB-775C0CDFF2D8}" srcOrd="0" destOrd="0" presId="urn:microsoft.com/office/officeart/2005/8/layout/default"/>
    <dgm:cxn modelId="{75F8E293-D757-4C42-B8D1-C5BFE8D2E980}" type="presOf" srcId="{FB0225CC-FC8B-4301-B559-E7A281C53815}" destId="{B4AFF179-BF95-424D-BD8E-6E9BC26B7B80}" srcOrd="0" destOrd="0" presId="urn:microsoft.com/office/officeart/2005/8/layout/default"/>
    <dgm:cxn modelId="{7ADFCDA3-F146-4F96-9E37-9CF1C6D209CA}" srcId="{1AB30970-ABA6-4DFE-985C-BDE23F322295}" destId="{1FC3CBD4-6789-49DE-B38B-CB9E5FB7006B}" srcOrd="3" destOrd="0" parTransId="{D68586D3-6ABC-4326-8DEF-2322D6C2328F}" sibTransId="{7377DE2C-1F3E-4574-8EA6-6C201521D305}"/>
    <dgm:cxn modelId="{E595F4A8-191B-4B14-A50D-7D83CF9668F7}" type="presOf" srcId="{1FC3CBD4-6789-49DE-B38B-CB9E5FB7006B}" destId="{E638D7B4-C509-4715-A9E7-681C99F26620}" srcOrd="0" destOrd="0" presId="urn:microsoft.com/office/officeart/2005/8/layout/default"/>
    <dgm:cxn modelId="{7BC6F9D9-431A-45DF-9B21-E82F9B326BAF}" srcId="{1AB30970-ABA6-4DFE-985C-BDE23F322295}" destId="{FB0225CC-FC8B-4301-B559-E7A281C53815}" srcOrd="2" destOrd="0" parTransId="{1EDE952B-404B-4E70-815E-35B10C73DE4B}" sibTransId="{43290683-B744-409F-AB6F-ADF9083745E2}"/>
    <dgm:cxn modelId="{595A0AE7-586D-4A7E-8D93-DE046FF57FA5}" type="presOf" srcId="{1AB30970-ABA6-4DFE-985C-BDE23F322295}" destId="{274C9F3C-5F22-4DCB-9050-34CE8CAE99C3}" srcOrd="0" destOrd="0" presId="urn:microsoft.com/office/officeart/2005/8/layout/default"/>
    <dgm:cxn modelId="{16CF8346-2984-4B57-83A8-13646363BFED}" type="presParOf" srcId="{274C9F3C-5F22-4DCB-9050-34CE8CAE99C3}" destId="{D723988A-A694-4AC7-AE45-648B0DEDEE0E}" srcOrd="0" destOrd="0" presId="urn:microsoft.com/office/officeart/2005/8/layout/default"/>
    <dgm:cxn modelId="{2DF45E42-4F21-4647-876D-7923D0E17821}" type="presParOf" srcId="{274C9F3C-5F22-4DCB-9050-34CE8CAE99C3}" destId="{4B0CDA5D-FC33-49F0-9650-AE56A254475C}" srcOrd="1" destOrd="0" presId="urn:microsoft.com/office/officeart/2005/8/layout/default"/>
    <dgm:cxn modelId="{F2A22B94-F150-4A35-9033-2B091C79646B}" type="presParOf" srcId="{274C9F3C-5F22-4DCB-9050-34CE8CAE99C3}" destId="{77FE7A17-1C21-49C8-9CEB-775C0CDFF2D8}" srcOrd="2" destOrd="0" presId="urn:microsoft.com/office/officeart/2005/8/layout/default"/>
    <dgm:cxn modelId="{9EB31D85-1F73-4043-9E31-82997A8AFFE3}" type="presParOf" srcId="{274C9F3C-5F22-4DCB-9050-34CE8CAE99C3}" destId="{C2FE78EA-AA61-4953-87CF-F4F7F0CEC255}" srcOrd="3" destOrd="0" presId="urn:microsoft.com/office/officeart/2005/8/layout/default"/>
    <dgm:cxn modelId="{76262C07-5225-45AB-9C2B-1BABD0AA5396}" type="presParOf" srcId="{274C9F3C-5F22-4DCB-9050-34CE8CAE99C3}" destId="{B4AFF179-BF95-424D-BD8E-6E9BC26B7B80}" srcOrd="4" destOrd="0" presId="urn:microsoft.com/office/officeart/2005/8/layout/default"/>
    <dgm:cxn modelId="{90922DCF-46B8-41BF-879E-B1CA927B565D}" type="presParOf" srcId="{274C9F3C-5F22-4DCB-9050-34CE8CAE99C3}" destId="{C1506931-EFEF-4CA3-80D8-961CBD642C2B}" srcOrd="5" destOrd="0" presId="urn:microsoft.com/office/officeart/2005/8/layout/default"/>
    <dgm:cxn modelId="{05844413-DA5B-40F2-9BD6-C8051DC32D28}" type="presParOf" srcId="{274C9F3C-5F22-4DCB-9050-34CE8CAE99C3}" destId="{E638D7B4-C509-4715-A9E7-681C99F2662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B30970-ABA6-4DFE-985C-BDE23F322295}" type="doc">
      <dgm:prSet loTypeId="urn:microsoft.com/office/officeart/2005/8/layout/default" loCatId="list" qsTypeId="urn:microsoft.com/office/officeart/2005/8/quickstyle/3d7" qsCatId="3D" csTypeId="urn:microsoft.com/office/officeart/2005/8/colors/accent6_4" csCatId="accent6" phldr="1"/>
      <dgm:spPr>
        <a:scene3d>
          <a:camera prst="perspectiveRight" zoom="91000"/>
          <a:lightRig rig="threePt" dir="t">
            <a:rot lat="0" lon="0" rev="20640000"/>
          </a:lightRig>
        </a:scene3d>
      </dgm:spPr>
      <dgm:t>
        <a:bodyPr/>
        <a:lstStyle/>
        <a:p>
          <a:endParaRPr lang="zh-CN" altLang="en-US"/>
        </a:p>
      </dgm:t>
    </dgm:pt>
    <dgm:pt modelId="{DD31CCF7-475E-4118-BABC-2A2ACF23228F}">
      <dgm:prSet phldrT="[文本]"/>
      <dgm:spPr/>
      <dgm:t>
        <a:bodyPr/>
        <a:lstStyle/>
        <a:p>
          <a:r>
            <a:rPr lang="en-US" altLang="zh-CN" dirty="0">
              <a:latin typeface="微软雅黑" panose="020B0503020204020204" pitchFamily="34" charset="-122"/>
              <a:ea typeface="微软雅黑" panose="020B0503020204020204" pitchFamily="34" charset="-122"/>
            </a:rPr>
            <a:t>Bigger sample size</a:t>
          </a:r>
          <a:endParaRPr lang="zh-CN" altLang="en-US" dirty="0">
            <a:latin typeface="微软雅黑" panose="020B0503020204020204" pitchFamily="34" charset="-122"/>
            <a:ea typeface="微软雅黑" panose="020B0503020204020204" pitchFamily="34" charset="-122"/>
          </a:endParaRPr>
        </a:p>
      </dgm:t>
    </dgm:pt>
    <dgm:pt modelId="{38F45385-9989-44D1-BAD7-12374F34B04F}" type="parTrans" cxnId="{AD6F1624-05FA-43C5-A82F-0F451DD3CF24}">
      <dgm:prSet/>
      <dgm:spPr/>
      <dgm:t>
        <a:bodyPr/>
        <a:lstStyle/>
        <a:p>
          <a:endParaRPr lang="zh-CN" altLang="en-US"/>
        </a:p>
      </dgm:t>
    </dgm:pt>
    <dgm:pt modelId="{133ADEB5-7E30-4419-B55E-EDAB535902A9}" type="sibTrans" cxnId="{AD6F1624-05FA-43C5-A82F-0F451DD3CF24}">
      <dgm:prSet/>
      <dgm:spPr/>
      <dgm:t>
        <a:bodyPr/>
        <a:lstStyle/>
        <a:p>
          <a:endParaRPr lang="zh-CN" altLang="en-US"/>
        </a:p>
      </dgm:t>
    </dgm:pt>
    <dgm:pt modelId="{4DAEA6CF-5C9A-4BA4-9A8D-4D4C9648DB01}">
      <dgm:prSet phldrT="[文本]"/>
      <dgm:spPr/>
      <dgm:t>
        <a:bodyPr/>
        <a:lstStyle/>
        <a:p>
          <a:r>
            <a:rPr lang="en-US" altLang="zh-CN" dirty="0">
              <a:latin typeface="微软雅黑" panose="020B0503020204020204" pitchFamily="34" charset="-122"/>
              <a:ea typeface="微软雅黑" panose="020B0503020204020204" pitchFamily="34" charset="-122"/>
            </a:rPr>
            <a:t>Follow-up study</a:t>
          </a:r>
          <a:endParaRPr lang="zh-CN" altLang="en-US" dirty="0">
            <a:latin typeface="微软雅黑" panose="020B0503020204020204" pitchFamily="34" charset="-122"/>
            <a:ea typeface="微软雅黑" panose="020B0503020204020204" pitchFamily="34" charset="-122"/>
          </a:endParaRPr>
        </a:p>
      </dgm:t>
    </dgm:pt>
    <dgm:pt modelId="{09FECA41-412B-456B-A973-FA152082B319}" type="parTrans" cxnId="{59281B75-F55F-4C51-9CFC-4719E01B4537}">
      <dgm:prSet/>
      <dgm:spPr/>
      <dgm:t>
        <a:bodyPr/>
        <a:lstStyle/>
        <a:p>
          <a:endParaRPr lang="zh-CN" altLang="en-US"/>
        </a:p>
      </dgm:t>
    </dgm:pt>
    <dgm:pt modelId="{D1DF89CE-160B-43F3-B7E6-02CB1E042D69}" type="sibTrans" cxnId="{59281B75-F55F-4C51-9CFC-4719E01B4537}">
      <dgm:prSet/>
      <dgm:spPr/>
      <dgm:t>
        <a:bodyPr/>
        <a:lstStyle/>
        <a:p>
          <a:endParaRPr lang="zh-CN" altLang="en-US"/>
        </a:p>
      </dgm:t>
    </dgm:pt>
    <dgm:pt modelId="{FB0225CC-FC8B-4301-B559-E7A281C53815}">
      <dgm:prSet phldrT="[文本]"/>
      <dgm:spPr/>
      <dgm:t>
        <a:bodyPr/>
        <a:lstStyle/>
        <a:p>
          <a:r>
            <a:rPr lang="en-US" altLang="zh-CN" dirty="0">
              <a:latin typeface="微软雅黑" panose="020B0503020204020204" pitchFamily="34" charset="-122"/>
              <a:ea typeface="微软雅黑" panose="020B0503020204020204" pitchFamily="34" charset="-122"/>
            </a:rPr>
            <a:t>Representative</a:t>
          </a:r>
          <a:endParaRPr lang="zh-CN" altLang="en-US" dirty="0">
            <a:latin typeface="微软雅黑" panose="020B0503020204020204" pitchFamily="34" charset="-122"/>
            <a:ea typeface="微软雅黑" panose="020B0503020204020204" pitchFamily="34" charset="-122"/>
          </a:endParaRPr>
        </a:p>
      </dgm:t>
    </dgm:pt>
    <dgm:pt modelId="{1EDE952B-404B-4E70-815E-35B10C73DE4B}" type="parTrans" cxnId="{7BC6F9D9-431A-45DF-9B21-E82F9B326BAF}">
      <dgm:prSet/>
      <dgm:spPr/>
      <dgm:t>
        <a:bodyPr/>
        <a:lstStyle/>
        <a:p>
          <a:endParaRPr lang="zh-CN" altLang="en-US"/>
        </a:p>
      </dgm:t>
    </dgm:pt>
    <dgm:pt modelId="{43290683-B744-409F-AB6F-ADF9083745E2}" type="sibTrans" cxnId="{7BC6F9D9-431A-45DF-9B21-E82F9B326BAF}">
      <dgm:prSet/>
      <dgm:spPr/>
      <dgm:t>
        <a:bodyPr/>
        <a:lstStyle/>
        <a:p>
          <a:endParaRPr lang="zh-CN" altLang="en-US"/>
        </a:p>
      </dgm:t>
    </dgm:pt>
    <dgm:pt modelId="{1FC3CBD4-6789-49DE-B38B-CB9E5FB7006B}">
      <dgm:prSet phldrT="[文本]"/>
      <dgm:spPr/>
      <dgm:t>
        <a:bodyPr/>
        <a:lstStyle/>
        <a:p>
          <a:r>
            <a:rPr lang="en-US" altLang="zh-CN" dirty="0">
              <a:latin typeface="微软雅黑" panose="020B0503020204020204" pitchFamily="34" charset="-122"/>
              <a:ea typeface="微软雅黑" panose="020B0503020204020204" pitchFamily="34" charset="-122"/>
            </a:rPr>
            <a:t>Develop a set of scientific methods</a:t>
          </a:r>
          <a:endParaRPr lang="zh-CN" altLang="en-US" dirty="0">
            <a:latin typeface="微软雅黑" panose="020B0503020204020204" pitchFamily="34" charset="-122"/>
            <a:ea typeface="微软雅黑" panose="020B0503020204020204" pitchFamily="34" charset="-122"/>
          </a:endParaRPr>
        </a:p>
      </dgm:t>
    </dgm:pt>
    <dgm:pt modelId="{D68586D3-6ABC-4326-8DEF-2322D6C2328F}" type="parTrans" cxnId="{7ADFCDA3-F146-4F96-9E37-9CF1C6D209CA}">
      <dgm:prSet/>
      <dgm:spPr/>
      <dgm:t>
        <a:bodyPr/>
        <a:lstStyle/>
        <a:p>
          <a:endParaRPr lang="zh-CN" altLang="en-US"/>
        </a:p>
      </dgm:t>
    </dgm:pt>
    <dgm:pt modelId="{7377DE2C-1F3E-4574-8EA6-6C201521D305}" type="sibTrans" cxnId="{7ADFCDA3-F146-4F96-9E37-9CF1C6D209CA}">
      <dgm:prSet/>
      <dgm:spPr/>
      <dgm:t>
        <a:bodyPr/>
        <a:lstStyle/>
        <a:p>
          <a:endParaRPr lang="zh-CN" altLang="en-US"/>
        </a:p>
      </dgm:t>
    </dgm:pt>
    <dgm:pt modelId="{274C9F3C-5F22-4DCB-9050-34CE8CAE99C3}" type="pres">
      <dgm:prSet presAssocID="{1AB30970-ABA6-4DFE-985C-BDE23F322295}" presName="diagram" presStyleCnt="0">
        <dgm:presLayoutVars>
          <dgm:dir/>
          <dgm:resizeHandles val="exact"/>
        </dgm:presLayoutVars>
      </dgm:prSet>
      <dgm:spPr/>
    </dgm:pt>
    <dgm:pt modelId="{D723988A-A694-4AC7-AE45-648B0DEDEE0E}" type="pres">
      <dgm:prSet presAssocID="{DD31CCF7-475E-4118-BABC-2A2ACF23228F}" presName="node" presStyleLbl="node1" presStyleIdx="0" presStyleCnt="4">
        <dgm:presLayoutVars>
          <dgm:bulletEnabled val="1"/>
        </dgm:presLayoutVars>
      </dgm:prSet>
      <dgm:spPr/>
    </dgm:pt>
    <dgm:pt modelId="{4B0CDA5D-FC33-49F0-9650-AE56A254475C}" type="pres">
      <dgm:prSet presAssocID="{133ADEB5-7E30-4419-B55E-EDAB535902A9}" presName="sibTrans" presStyleCnt="0"/>
      <dgm:spPr/>
    </dgm:pt>
    <dgm:pt modelId="{77FE7A17-1C21-49C8-9CEB-775C0CDFF2D8}" type="pres">
      <dgm:prSet presAssocID="{4DAEA6CF-5C9A-4BA4-9A8D-4D4C9648DB01}" presName="node" presStyleLbl="node1" presStyleIdx="1" presStyleCnt="4">
        <dgm:presLayoutVars>
          <dgm:bulletEnabled val="1"/>
        </dgm:presLayoutVars>
      </dgm:prSet>
      <dgm:spPr/>
    </dgm:pt>
    <dgm:pt modelId="{C2FE78EA-AA61-4953-87CF-F4F7F0CEC255}" type="pres">
      <dgm:prSet presAssocID="{D1DF89CE-160B-43F3-B7E6-02CB1E042D69}" presName="sibTrans" presStyleCnt="0"/>
      <dgm:spPr/>
    </dgm:pt>
    <dgm:pt modelId="{B4AFF179-BF95-424D-BD8E-6E9BC26B7B80}" type="pres">
      <dgm:prSet presAssocID="{FB0225CC-FC8B-4301-B559-E7A281C53815}" presName="node" presStyleLbl="node1" presStyleIdx="2" presStyleCnt="4">
        <dgm:presLayoutVars>
          <dgm:bulletEnabled val="1"/>
        </dgm:presLayoutVars>
      </dgm:prSet>
      <dgm:spPr/>
    </dgm:pt>
    <dgm:pt modelId="{C1506931-EFEF-4CA3-80D8-961CBD642C2B}" type="pres">
      <dgm:prSet presAssocID="{43290683-B744-409F-AB6F-ADF9083745E2}" presName="sibTrans" presStyleCnt="0"/>
      <dgm:spPr/>
    </dgm:pt>
    <dgm:pt modelId="{E638D7B4-C509-4715-A9E7-681C99F26620}" type="pres">
      <dgm:prSet presAssocID="{1FC3CBD4-6789-49DE-B38B-CB9E5FB7006B}" presName="node" presStyleLbl="node1" presStyleIdx="3" presStyleCnt="4">
        <dgm:presLayoutVars>
          <dgm:bulletEnabled val="1"/>
        </dgm:presLayoutVars>
      </dgm:prSet>
      <dgm:spPr/>
    </dgm:pt>
  </dgm:ptLst>
  <dgm:cxnLst>
    <dgm:cxn modelId="{AD6F1624-05FA-43C5-A82F-0F451DD3CF24}" srcId="{1AB30970-ABA6-4DFE-985C-BDE23F322295}" destId="{DD31CCF7-475E-4118-BABC-2A2ACF23228F}" srcOrd="0" destOrd="0" parTransId="{38F45385-9989-44D1-BAD7-12374F34B04F}" sibTransId="{133ADEB5-7E30-4419-B55E-EDAB535902A9}"/>
    <dgm:cxn modelId="{1904C574-82B8-4EAC-90A8-A53AA347E29C}" type="presOf" srcId="{DD31CCF7-475E-4118-BABC-2A2ACF23228F}" destId="{D723988A-A694-4AC7-AE45-648B0DEDEE0E}" srcOrd="0" destOrd="0" presId="urn:microsoft.com/office/officeart/2005/8/layout/default"/>
    <dgm:cxn modelId="{59281B75-F55F-4C51-9CFC-4719E01B4537}" srcId="{1AB30970-ABA6-4DFE-985C-BDE23F322295}" destId="{4DAEA6CF-5C9A-4BA4-9A8D-4D4C9648DB01}" srcOrd="1" destOrd="0" parTransId="{09FECA41-412B-456B-A973-FA152082B319}" sibTransId="{D1DF89CE-160B-43F3-B7E6-02CB1E042D69}"/>
    <dgm:cxn modelId="{16EB2275-2633-47E8-84EE-E304864F6878}" type="presOf" srcId="{4DAEA6CF-5C9A-4BA4-9A8D-4D4C9648DB01}" destId="{77FE7A17-1C21-49C8-9CEB-775C0CDFF2D8}" srcOrd="0" destOrd="0" presId="urn:microsoft.com/office/officeart/2005/8/layout/default"/>
    <dgm:cxn modelId="{75F8E293-D757-4C42-B8D1-C5BFE8D2E980}" type="presOf" srcId="{FB0225CC-FC8B-4301-B559-E7A281C53815}" destId="{B4AFF179-BF95-424D-BD8E-6E9BC26B7B80}" srcOrd="0" destOrd="0" presId="urn:microsoft.com/office/officeart/2005/8/layout/default"/>
    <dgm:cxn modelId="{7ADFCDA3-F146-4F96-9E37-9CF1C6D209CA}" srcId="{1AB30970-ABA6-4DFE-985C-BDE23F322295}" destId="{1FC3CBD4-6789-49DE-B38B-CB9E5FB7006B}" srcOrd="3" destOrd="0" parTransId="{D68586D3-6ABC-4326-8DEF-2322D6C2328F}" sibTransId="{7377DE2C-1F3E-4574-8EA6-6C201521D305}"/>
    <dgm:cxn modelId="{E595F4A8-191B-4B14-A50D-7D83CF9668F7}" type="presOf" srcId="{1FC3CBD4-6789-49DE-B38B-CB9E5FB7006B}" destId="{E638D7B4-C509-4715-A9E7-681C99F26620}" srcOrd="0" destOrd="0" presId="urn:microsoft.com/office/officeart/2005/8/layout/default"/>
    <dgm:cxn modelId="{7BC6F9D9-431A-45DF-9B21-E82F9B326BAF}" srcId="{1AB30970-ABA6-4DFE-985C-BDE23F322295}" destId="{FB0225CC-FC8B-4301-B559-E7A281C53815}" srcOrd="2" destOrd="0" parTransId="{1EDE952B-404B-4E70-815E-35B10C73DE4B}" sibTransId="{43290683-B744-409F-AB6F-ADF9083745E2}"/>
    <dgm:cxn modelId="{595A0AE7-586D-4A7E-8D93-DE046FF57FA5}" type="presOf" srcId="{1AB30970-ABA6-4DFE-985C-BDE23F322295}" destId="{274C9F3C-5F22-4DCB-9050-34CE8CAE99C3}" srcOrd="0" destOrd="0" presId="urn:microsoft.com/office/officeart/2005/8/layout/default"/>
    <dgm:cxn modelId="{16CF8346-2984-4B57-83A8-13646363BFED}" type="presParOf" srcId="{274C9F3C-5F22-4DCB-9050-34CE8CAE99C3}" destId="{D723988A-A694-4AC7-AE45-648B0DEDEE0E}" srcOrd="0" destOrd="0" presId="urn:microsoft.com/office/officeart/2005/8/layout/default"/>
    <dgm:cxn modelId="{2DF45E42-4F21-4647-876D-7923D0E17821}" type="presParOf" srcId="{274C9F3C-5F22-4DCB-9050-34CE8CAE99C3}" destId="{4B0CDA5D-FC33-49F0-9650-AE56A254475C}" srcOrd="1" destOrd="0" presId="urn:microsoft.com/office/officeart/2005/8/layout/default"/>
    <dgm:cxn modelId="{F2A22B94-F150-4A35-9033-2B091C79646B}" type="presParOf" srcId="{274C9F3C-5F22-4DCB-9050-34CE8CAE99C3}" destId="{77FE7A17-1C21-49C8-9CEB-775C0CDFF2D8}" srcOrd="2" destOrd="0" presId="urn:microsoft.com/office/officeart/2005/8/layout/default"/>
    <dgm:cxn modelId="{9EB31D85-1F73-4043-9E31-82997A8AFFE3}" type="presParOf" srcId="{274C9F3C-5F22-4DCB-9050-34CE8CAE99C3}" destId="{C2FE78EA-AA61-4953-87CF-F4F7F0CEC255}" srcOrd="3" destOrd="0" presId="urn:microsoft.com/office/officeart/2005/8/layout/default"/>
    <dgm:cxn modelId="{76262C07-5225-45AB-9C2B-1BABD0AA5396}" type="presParOf" srcId="{274C9F3C-5F22-4DCB-9050-34CE8CAE99C3}" destId="{B4AFF179-BF95-424D-BD8E-6E9BC26B7B80}" srcOrd="4" destOrd="0" presId="urn:microsoft.com/office/officeart/2005/8/layout/default"/>
    <dgm:cxn modelId="{90922DCF-46B8-41BF-879E-B1CA927B565D}" type="presParOf" srcId="{274C9F3C-5F22-4DCB-9050-34CE8CAE99C3}" destId="{C1506931-EFEF-4CA3-80D8-961CBD642C2B}" srcOrd="5" destOrd="0" presId="urn:microsoft.com/office/officeart/2005/8/layout/default"/>
    <dgm:cxn modelId="{05844413-DA5B-40F2-9BD6-C8051DC32D28}" type="presParOf" srcId="{274C9F3C-5F22-4DCB-9050-34CE8CAE99C3}" destId="{E638D7B4-C509-4715-A9E7-681C99F2662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C088E-4674-48DB-85D3-2B0FC25B85EB}">
      <dsp:nvSpPr>
        <dsp:cNvPr id="0" name=""/>
        <dsp:cNvSpPr/>
      </dsp:nvSpPr>
      <dsp:spPr>
        <a:xfrm>
          <a:off x="3000" y="189719"/>
          <a:ext cx="2925364" cy="662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latin typeface="微软雅黑" panose="020B0503020204020204" pitchFamily="34" charset="-122"/>
              <a:ea typeface="微软雅黑" panose="020B0503020204020204" pitchFamily="34" charset="-122"/>
            </a:rPr>
            <a:t>Music</a:t>
          </a:r>
          <a:endParaRPr lang="zh-CN" altLang="en-US" sz="2300" kern="1200" dirty="0">
            <a:latin typeface="微软雅黑" panose="020B0503020204020204" pitchFamily="34" charset="-122"/>
            <a:ea typeface="微软雅黑" panose="020B0503020204020204" pitchFamily="34" charset="-122"/>
          </a:endParaRPr>
        </a:p>
      </dsp:txBody>
      <dsp:txXfrm>
        <a:off x="3000" y="189719"/>
        <a:ext cx="2925364" cy="662400"/>
      </dsp:txXfrm>
    </dsp:sp>
    <dsp:sp modelId="{48B9D0E0-FEB8-41DC-B631-DF5D95C337C1}">
      <dsp:nvSpPr>
        <dsp:cNvPr id="0" name=""/>
        <dsp:cNvSpPr/>
      </dsp:nvSpPr>
      <dsp:spPr>
        <a:xfrm>
          <a:off x="3000" y="852119"/>
          <a:ext cx="2925364" cy="254118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altLang="zh-CN" sz="2300" kern="1200" dirty="0">
              <a:latin typeface="微软雅黑" panose="020B0503020204020204" pitchFamily="34" charset="-122"/>
              <a:ea typeface="微软雅黑" panose="020B0503020204020204" pitchFamily="34" charset="-122"/>
            </a:rPr>
            <a:t>Distraction</a:t>
          </a:r>
          <a:endParaRPr lang="zh-CN" altLang="en-US" sz="2300" kern="1200" dirty="0">
            <a:latin typeface="微软雅黑" panose="020B0503020204020204" pitchFamily="34" charset="-122"/>
            <a:ea typeface="微软雅黑" panose="020B0503020204020204" pitchFamily="34" charset="-122"/>
          </a:endParaRPr>
        </a:p>
        <a:p>
          <a:pPr marL="228600" lvl="1" indent="-228600" algn="l" defTabSz="1022350">
            <a:lnSpc>
              <a:spcPct val="90000"/>
            </a:lnSpc>
            <a:spcBef>
              <a:spcPct val="0"/>
            </a:spcBef>
            <a:spcAft>
              <a:spcPct val="15000"/>
            </a:spcAft>
            <a:buChar char="•"/>
          </a:pPr>
          <a:r>
            <a:rPr lang="en-US" altLang="zh-CN" sz="2300" kern="1200" dirty="0">
              <a:latin typeface="微软雅黑" panose="020B0503020204020204" pitchFamily="34" charset="-122"/>
              <a:ea typeface="微软雅黑" panose="020B0503020204020204" pitchFamily="34" charset="-122"/>
            </a:rPr>
            <a:t>Due to proficiency</a:t>
          </a:r>
          <a:endParaRPr lang="zh-CN" altLang="en-US" sz="2300" kern="1200" dirty="0">
            <a:latin typeface="微软雅黑" panose="020B0503020204020204" pitchFamily="34" charset="-122"/>
            <a:ea typeface="微软雅黑" panose="020B0503020204020204" pitchFamily="34" charset="-122"/>
          </a:endParaRPr>
        </a:p>
      </dsp:txBody>
      <dsp:txXfrm>
        <a:off x="3000" y="852119"/>
        <a:ext cx="2925364" cy="2541183"/>
      </dsp:txXfrm>
    </dsp:sp>
    <dsp:sp modelId="{5C95864E-2207-49E6-991E-85F5611E69E7}">
      <dsp:nvSpPr>
        <dsp:cNvPr id="0" name=""/>
        <dsp:cNvSpPr/>
      </dsp:nvSpPr>
      <dsp:spPr>
        <a:xfrm>
          <a:off x="3337915" y="189719"/>
          <a:ext cx="2925364" cy="662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latin typeface="微软雅黑" panose="020B0503020204020204" pitchFamily="34" charset="-122"/>
              <a:ea typeface="微软雅黑" panose="020B0503020204020204" pitchFamily="34" charset="-122"/>
            </a:rPr>
            <a:t>Math</a:t>
          </a:r>
          <a:endParaRPr lang="zh-CN" altLang="en-US" sz="2300" kern="1200" dirty="0">
            <a:latin typeface="微软雅黑" panose="020B0503020204020204" pitchFamily="34" charset="-122"/>
            <a:ea typeface="微软雅黑" panose="020B0503020204020204" pitchFamily="34" charset="-122"/>
          </a:endParaRPr>
        </a:p>
      </dsp:txBody>
      <dsp:txXfrm>
        <a:off x="3337915" y="189719"/>
        <a:ext cx="2925364" cy="662400"/>
      </dsp:txXfrm>
    </dsp:sp>
    <dsp:sp modelId="{509CA262-89D2-413C-A69C-55FDF94EB2C8}">
      <dsp:nvSpPr>
        <dsp:cNvPr id="0" name=""/>
        <dsp:cNvSpPr/>
      </dsp:nvSpPr>
      <dsp:spPr>
        <a:xfrm>
          <a:off x="3337915" y="852119"/>
          <a:ext cx="2925364" cy="254118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altLang="zh-CN" sz="2300" kern="1200" dirty="0">
              <a:latin typeface="Arial" panose="020B0604020202020204" pitchFamily="34" charset="0"/>
              <a:cs typeface="Arial" panose="020B0604020202020204" pitchFamily="34" charset="0"/>
            </a:rPr>
            <a:t>interfere</a:t>
          </a:r>
          <a:endParaRPr lang="zh-CN" altLang="en-US" sz="2300" kern="1200" dirty="0"/>
        </a:p>
        <a:p>
          <a:pPr marL="228600" lvl="1" indent="-228600" algn="l" defTabSz="1022350">
            <a:lnSpc>
              <a:spcPct val="90000"/>
            </a:lnSpc>
            <a:spcBef>
              <a:spcPct val="0"/>
            </a:spcBef>
            <a:spcAft>
              <a:spcPct val="15000"/>
            </a:spcAft>
            <a:buChar char="•"/>
          </a:pPr>
          <a:r>
            <a:rPr lang="en-US" altLang="zh-CN" sz="2300" kern="1200" dirty="0">
              <a:latin typeface="Arial" panose="020B0604020202020204" pitchFamily="34" charset="0"/>
              <a:cs typeface="Arial" panose="020B0604020202020204" pitchFamily="34" charset="0"/>
            </a:rPr>
            <a:t>math </a:t>
          </a:r>
          <a14:m xmlns:a14="http://schemas.microsoft.com/office/drawing/2010/main">
            <m:oMath xmlns:m="http://schemas.openxmlformats.org/officeDocument/2006/math">
              <m:r>
                <a:rPr lang="en-US" altLang="zh-CN" sz="2300" i="1" kern="1200"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sz="2300" kern="1200" dirty="0">
              <a:latin typeface="Arial" panose="020B0604020202020204" pitchFamily="34" charset="0"/>
              <a:cs typeface="Arial" panose="020B0604020202020204" pitchFamily="34" charset="0"/>
            </a:rPr>
            <a:t> music (Bhat et al., 2015)</a:t>
          </a:r>
          <a:endParaRPr lang="zh-CN" altLang="en-US" sz="2300" kern="1200" dirty="0"/>
        </a:p>
        <a:p>
          <a:pPr marL="228600" lvl="1" indent="-228600" algn="l" defTabSz="1022350">
            <a:lnSpc>
              <a:spcPct val="90000"/>
            </a:lnSpc>
            <a:spcBef>
              <a:spcPct val="0"/>
            </a:spcBef>
            <a:spcAft>
              <a:spcPct val="15000"/>
            </a:spcAft>
            <a:buChar char="•"/>
          </a:pPr>
          <a:r>
            <a:rPr lang="en-US" altLang="zh-CN" sz="2300" kern="1200" dirty="0">
              <a:latin typeface="Arial" panose="020B0604020202020204" pitchFamily="34" charset="0"/>
              <a:cs typeface="Arial" panose="020B0604020202020204" pitchFamily="34" charset="0"/>
            </a:rPr>
            <a:t>Mozart’s effect </a:t>
          </a:r>
          <a:endParaRPr lang="zh-CN" altLang="en-US" sz="2300" kern="1200" dirty="0"/>
        </a:p>
      </dsp:txBody>
      <dsp:txXfrm>
        <a:off x="3337915" y="852119"/>
        <a:ext cx="2925364" cy="2541183"/>
      </dsp:txXfrm>
    </dsp:sp>
    <dsp:sp modelId="{86CF70A2-A405-48B2-A018-E6883BCC5381}">
      <dsp:nvSpPr>
        <dsp:cNvPr id="0" name=""/>
        <dsp:cNvSpPr/>
      </dsp:nvSpPr>
      <dsp:spPr>
        <a:xfrm>
          <a:off x="6672830" y="189719"/>
          <a:ext cx="2925364" cy="662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latin typeface="微软雅黑" panose="020B0503020204020204" pitchFamily="34" charset="-122"/>
              <a:ea typeface="微软雅黑" panose="020B0503020204020204" pitchFamily="34" charset="-122"/>
            </a:rPr>
            <a:t>Other participants</a:t>
          </a:r>
          <a:endParaRPr lang="zh-CN" altLang="en-US" sz="2300" kern="1200" dirty="0">
            <a:latin typeface="微软雅黑" panose="020B0503020204020204" pitchFamily="34" charset="-122"/>
            <a:ea typeface="微软雅黑" panose="020B0503020204020204" pitchFamily="34" charset="-122"/>
          </a:endParaRPr>
        </a:p>
      </dsp:txBody>
      <dsp:txXfrm>
        <a:off x="6672830" y="189719"/>
        <a:ext cx="2925364" cy="662400"/>
      </dsp:txXfrm>
    </dsp:sp>
    <dsp:sp modelId="{A6A95C51-959B-48AE-B80D-54E997DAE9D0}">
      <dsp:nvSpPr>
        <dsp:cNvPr id="0" name=""/>
        <dsp:cNvSpPr/>
      </dsp:nvSpPr>
      <dsp:spPr>
        <a:xfrm>
          <a:off x="6672830" y="852119"/>
          <a:ext cx="2925364" cy="254118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altLang="zh-CN" sz="2300" kern="1200" dirty="0">
              <a:latin typeface="Arial" panose="020B0604020202020204" pitchFamily="34" charset="0"/>
              <a:cs typeface="Arial" panose="020B0604020202020204" pitchFamily="34" charset="0"/>
            </a:rPr>
            <a:t>Mozart’s music </a:t>
          </a:r>
          <a14:m xmlns:a14="http://schemas.microsoft.com/office/drawing/2010/main">
            <m:oMath xmlns:m="http://schemas.openxmlformats.org/officeDocument/2006/math">
              <m:r>
                <a:rPr lang="en-US" altLang="zh-CN" sz="2300" i="1" kern="1200" dirty="0"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sz="2300" kern="1200" dirty="0">
              <a:latin typeface="Arial" panose="020B0604020202020204" pitchFamily="34" charset="0"/>
              <a:cs typeface="Arial" panose="020B0604020202020204" pitchFamily="34" charset="0"/>
            </a:rPr>
            <a:t> mental task (Phillips, 2003)</a:t>
          </a:r>
          <a:endParaRPr lang="zh-CN" altLang="en-US" sz="2300" kern="1200" dirty="0"/>
        </a:p>
        <a:p>
          <a:pPr marL="228600" lvl="1" indent="-228600" algn="l" defTabSz="1022350">
            <a:lnSpc>
              <a:spcPct val="90000"/>
            </a:lnSpc>
            <a:spcBef>
              <a:spcPct val="0"/>
            </a:spcBef>
            <a:spcAft>
              <a:spcPct val="15000"/>
            </a:spcAft>
            <a:buChar char="•"/>
          </a:pPr>
          <a:r>
            <a:rPr lang="en-US" altLang="zh-CN" sz="2300" kern="1200" dirty="0">
              <a:latin typeface="Arial" panose="020B0604020202020204" pitchFamily="34" charset="0"/>
              <a:cs typeface="Arial" panose="020B0604020202020204" pitchFamily="34" charset="0"/>
            </a:rPr>
            <a:t>the “meaningless” BGM </a:t>
          </a:r>
          <a14:m xmlns:a14="http://schemas.microsoft.com/office/drawing/2010/main">
            <m:oMath xmlns:m="http://schemas.openxmlformats.org/officeDocument/2006/math">
              <m:r>
                <a:rPr lang="en-US" altLang="zh-CN" sz="2300" i="1" kern="1200" dirty="0"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sz="2300" kern="1200" dirty="0">
              <a:latin typeface="Arial" panose="020B0604020202020204" pitchFamily="34" charset="0"/>
              <a:cs typeface="Arial" panose="020B0604020202020204" pitchFamily="34" charset="0"/>
            </a:rPr>
            <a:t> stress and anxiety (</a:t>
          </a:r>
          <a:r>
            <a:rPr lang="en-US" altLang="zh-CN" sz="2300" kern="1200" dirty="0" err="1">
              <a:latin typeface="Arial" panose="020B0604020202020204" pitchFamily="34" charset="0"/>
              <a:cs typeface="Arial" panose="020B0604020202020204" pitchFamily="34" charset="0"/>
            </a:rPr>
            <a:t>Dolegui</a:t>
          </a:r>
          <a:r>
            <a:rPr lang="en-US" altLang="zh-CN" sz="2300" kern="1200" dirty="0">
              <a:latin typeface="Arial" panose="020B0604020202020204" pitchFamily="34" charset="0"/>
              <a:cs typeface="Arial" panose="020B0604020202020204" pitchFamily="34" charset="0"/>
            </a:rPr>
            <a:t>, 2013)</a:t>
          </a:r>
          <a:endParaRPr lang="zh-CN" altLang="en-US" sz="2300" kern="1200" dirty="0"/>
        </a:p>
      </dsp:txBody>
      <dsp:txXfrm>
        <a:off x="6672830" y="852119"/>
        <a:ext cx="2925364" cy="25411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3988A-A694-4AC7-AE45-648B0DEDEE0E}">
      <dsp:nvSpPr>
        <dsp:cNvPr id="0" name=""/>
        <dsp:cNvSpPr/>
      </dsp:nvSpPr>
      <dsp:spPr>
        <a:xfrm>
          <a:off x="798247" y="62"/>
          <a:ext cx="2601086" cy="1560652"/>
        </a:xfrm>
        <a:prstGeom prst="rect">
          <a:avLst/>
        </a:prstGeom>
        <a:solidFill>
          <a:schemeClr val="accent6">
            <a:shade val="50000"/>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latin typeface="微软雅黑" panose="020B0503020204020204" pitchFamily="34" charset="-122"/>
              <a:ea typeface="微软雅黑" panose="020B0503020204020204" pitchFamily="34" charset="-122"/>
            </a:rPr>
            <a:t>Small sample size</a:t>
          </a:r>
          <a:endParaRPr lang="zh-CN" altLang="en-US" sz="2300" kern="1200" dirty="0">
            <a:latin typeface="微软雅黑" panose="020B0503020204020204" pitchFamily="34" charset="-122"/>
            <a:ea typeface="微软雅黑" panose="020B0503020204020204" pitchFamily="34" charset="-122"/>
          </a:endParaRPr>
        </a:p>
      </dsp:txBody>
      <dsp:txXfrm>
        <a:off x="798247" y="62"/>
        <a:ext cx="2601086" cy="1560652"/>
      </dsp:txXfrm>
    </dsp:sp>
    <dsp:sp modelId="{77FE7A17-1C21-49C8-9CEB-775C0CDFF2D8}">
      <dsp:nvSpPr>
        <dsp:cNvPr id="0" name=""/>
        <dsp:cNvSpPr/>
      </dsp:nvSpPr>
      <dsp:spPr>
        <a:xfrm>
          <a:off x="3659443" y="62"/>
          <a:ext cx="2601086" cy="1560652"/>
        </a:xfrm>
        <a:prstGeom prst="rect">
          <a:avLst/>
        </a:prstGeom>
        <a:solidFill>
          <a:schemeClr val="accent6">
            <a:shade val="50000"/>
            <a:hueOff val="-180625"/>
            <a:satOff val="1803"/>
            <a:lumOff val="20998"/>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latin typeface="微软雅黑" panose="020B0503020204020204" pitchFamily="34" charset="-122"/>
              <a:ea typeface="微软雅黑" panose="020B0503020204020204" pitchFamily="34" charset="-122"/>
            </a:rPr>
            <a:t>One-time group</a:t>
          </a:r>
          <a:endParaRPr lang="zh-CN" altLang="en-US" sz="2300" kern="1200" dirty="0">
            <a:latin typeface="微软雅黑" panose="020B0503020204020204" pitchFamily="34" charset="-122"/>
            <a:ea typeface="微软雅黑" panose="020B0503020204020204" pitchFamily="34" charset="-122"/>
          </a:endParaRPr>
        </a:p>
      </dsp:txBody>
      <dsp:txXfrm>
        <a:off x="3659443" y="62"/>
        <a:ext cx="2601086" cy="1560652"/>
      </dsp:txXfrm>
    </dsp:sp>
    <dsp:sp modelId="{B4AFF179-BF95-424D-BD8E-6E9BC26B7B80}">
      <dsp:nvSpPr>
        <dsp:cNvPr id="0" name=""/>
        <dsp:cNvSpPr/>
      </dsp:nvSpPr>
      <dsp:spPr>
        <a:xfrm>
          <a:off x="6520639" y="62"/>
          <a:ext cx="2601086" cy="1560652"/>
        </a:xfrm>
        <a:prstGeom prst="rect">
          <a:avLst/>
        </a:prstGeom>
        <a:solidFill>
          <a:schemeClr val="accent6">
            <a:shade val="50000"/>
            <a:hueOff val="-361250"/>
            <a:satOff val="3605"/>
            <a:lumOff val="41996"/>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latin typeface="微软雅黑" panose="020B0503020204020204" pitchFamily="34" charset="-122"/>
              <a:ea typeface="微软雅黑" panose="020B0503020204020204" pitchFamily="34" charset="-122"/>
            </a:rPr>
            <a:t>Unrepresentative</a:t>
          </a:r>
          <a:endParaRPr lang="zh-CN" altLang="en-US" sz="2300" kern="1200" dirty="0">
            <a:latin typeface="微软雅黑" panose="020B0503020204020204" pitchFamily="34" charset="-122"/>
            <a:ea typeface="微软雅黑" panose="020B0503020204020204" pitchFamily="34" charset="-122"/>
          </a:endParaRPr>
        </a:p>
      </dsp:txBody>
      <dsp:txXfrm>
        <a:off x="6520639" y="62"/>
        <a:ext cx="2601086" cy="1560652"/>
      </dsp:txXfrm>
    </dsp:sp>
    <dsp:sp modelId="{E638D7B4-C509-4715-A9E7-681C99F26620}">
      <dsp:nvSpPr>
        <dsp:cNvPr id="0" name=""/>
        <dsp:cNvSpPr/>
      </dsp:nvSpPr>
      <dsp:spPr>
        <a:xfrm>
          <a:off x="3659443" y="1820823"/>
          <a:ext cx="2601086" cy="1560652"/>
        </a:xfrm>
        <a:prstGeom prst="rect">
          <a:avLst/>
        </a:prstGeom>
        <a:solidFill>
          <a:schemeClr val="accent6">
            <a:shade val="50000"/>
            <a:hueOff val="-180625"/>
            <a:satOff val="1803"/>
            <a:lumOff val="20998"/>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latin typeface="微软雅黑" panose="020B0503020204020204" pitchFamily="34" charset="-122"/>
              <a:ea typeface="微软雅黑" panose="020B0503020204020204" pitchFamily="34" charset="-122"/>
            </a:rPr>
            <a:t>Insufficient testing method</a:t>
          </a:r>
          <a:endParaRPr lang="zh-CN" altLang="en-US" sz="2300" kern="1200" dirty="0">
            <a:latin typeface="微软雅黑" panose="020B0503020204020204" pitchFamily="34" charset="-122"/>
            <a:ea typeface="微软雅黑" panose="020B0503020204020204" pitchFamily="34" charset="-122"/>
          </a:endParaRPr>
        </a:p>
      </dsp:txBody>
      <dsp:txXfrm>
        <a:off x="3659443" y="1820823"/>
        <a:ext cx="2601086" cy="15606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3988A-A694-4AC7-AE45-648B0DEDEE0E}">
      <dsp:nvSpPr>
        <dsp:cNvPr id="0" name=""/>
        <dsp:cNvSpPr/>
      </dsp:nvSpPr>
      <dsp:spPr>
        <a:xfrm>
          <a:off x="798247" y="62"/>
          <a:ext cx="2601086" cy="1560652"/>
        </a:xfrm>
        <a:prstGeom prst="rect">
          <a:avLst/>
        </a:prstGeom>
        <a:solidFill>
          <a:schemeClr val="accent6">
            <a:shade val="50000"/>
            <a:hueOff val="0"/>
            <a:satOff val="0"/>
            <a:lumOff val="0"/>
            <a:alphaOff val="0"/>
          </a:schemeClr>
        </a:solidFill>
        <a:ln>
          <a:noFill/>
        </a:ln>
        <a:effectLst/>
        <a:scene3d>
          <a:camera prst="perspectiveRight" zoom="91000"/>
          <a:lightRig rig="threePt" dir="t">
            <a:rot lat="0" lon="0" rev="20640000"/>
          </a:lightRig>
        </a:scene3d>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latin typeface="微软雅黑" panose="020B0503020204020204" pitchFamily="34" charset="-122"/>
              <a:ea typeface="微软雅黑" panose="020B0503020204020204" pitchFamily="34" charset="-122"/>
            </a:rPr>
            <a:t>Bigger sample size</a:t>
          </a:r>
          <a:endParaRPr lang="zh-CN" altLang="en-US" sz="2300" kern="1200" dirty="0">
            <a:latin typeface="微软雅黑" panose="020B0503020204020204" pitchFamily="34" charset="-122"/>
            <a:ea typeface="微软雅黑" panose="020B0503020204020204" pitchFamily="34" charset="-122"/>
          </a:endParaRPr>
        </a:p>
      </dsp:txBody>
      <dsp:txXfrm>
        <a:off x="798247" y="62"/>
        <a:ext cx="2601086" cy="1560652"/>
      </dsp:txXfrm>
    </dsp:sp>
    <dsp:sp modelId="{77FE7A17-1C21-49C8-9CEB-775C0CDFF2D8}">
      <dsp:nvSpPr>
        <dsp:cNvPr id="0" name=""/>
        <dsp:cNvSpPr/>
      </dsp:nvSpPr>
      <dsp:spPr>
        <a:xfrm>
          <a:off x="3659443" y="62"/>
          <a:ext cx="2601086" cy="1560652"/>
        </a:xfrm>
        <a:prstGeom prst="rect">
          <a:avLst/>
        </a:prstGeom>
        <a:solidFill>
          <a:schemeClr val="accent6">
            <a:shade val="50000"/>
            <a:hueOff val="-180625"/>
            <a:satOff val="1803"/>
            <a:lumOff val="20998"/>
            <a:alphaOff val="0"/>
          </a:schemeClr>
        </a:solidFill>
        <a:ln>
          <a:noFill/>
        </a:ln>
        <a:effectLst/>
        <a:scene3d>
          <a:camera prst="perspectiveRight" zoom="91000"/>
          <a:lightRig rig="threePt" dir="t">
            <a:rot lat="0" lon="0" rev="20640000"/>
          </a:lightRig>
        </a:scene3d>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latin typeface="微软雅黑" panose="020B0503020204020204" pitchFamily="34" charset="-122"/>
              <a:ea typeface="微软雅黑" panose="020B0503020204020204" pitchFamily="34" charset="-122"/>
            </a:rPr>
            <a:t>Follow-up study</a:t>
          </a:r>
          <a:endParaRPr lang="zh-CN" altLang="en-US" sz="2300" kern="1200" dirty="0">
            <a:latin typeface="微软雅黑" panose="020B0503020204020204" pitchFamily="34" charset="-122"/>
            <a:ea typeface="微软雅黑" panose="020B0503020204020204" pitchFamily="34" charset="-122"/>
          </a:endParaRPr>
        </a:p>
      </dsp:txBody>
      <dsp:txXfrm>
        <a:off x="3659443" y="62"/>
        <a:ext cx="2601086" cy="1560652"/>
      </dsp:txXfrm>
    </dsp:sp>
    <dsp:sp modelId="{B4AFF179-BF95-424D-BD8E-6E9BC26B7B80}">
      <dsp:nvSpPr>
        <dsp:cNvPr id="0" name=""/>
        <dsp:cNvSpPr/>
      </dsp:nvSpPr>
      <dsp:spPr>
        <a:xfrm>
          <a:off x="6520639" y="62"/>
          <a:ext cx="2601086" cy="1560652"/>
        </a:xfrm>
        <a:prstGeom prst="rect">
          <a:avLst/>
        </a:prstGeom>
        <a:solidFill>
          <a:schemeClr val="accent6">
            <a:shade val="50000"/>
            <a:hueOff val="-361250"/>
            <a:satOff val="3605"/>
            <a:lumOff val="41996"/>
            <a:alphaOff val="0"/>
          </a:schemeClr>
        </a:solidFill>
        <a:ln>
          <a:noFill/>
        </a:ln>
        <a:effectLst/>
        <a:scene3d>
          <a:camera prst="perspectiveRight" zoom="91000"/>
          <a:lightRig rig="threePt" dir="t">
            <a:rot lat="0" lon="0" rev="20640000"/>
          </a:lightRig>
        </a:scene3d>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latin typeface="微软雅黑" panose="020B0503020204020204" pitchFamily="34" charset="-122"/>
              <a:ea typeface="微软雅黑" panose="020B0503020204020204" pitchFamily="34" charset="-122"/>
            </a:rPr>
            <a:t>Representative</a:t>
          </a:r>
          <a:endParaRPr lang="zh-CN" altLang="en-US" sz="2300" kern="1200" dirty="0">
            <a:latin typeface="微软雅黑" panose="020B0503020204020204" pitchFamily="34" charset="-122"/>
            <a:ea typeface="微软雅黑" panose="020B0503020204020204" pitchFamily="34" charset="-122"/>
          </a:endParaRPr>
        </a:p>
      </dsp:txBody>
      <dsp:txXfrm>
        <a:off x="6520639" y="62"/>
        <a:ext cx="2601086" cy="1560652"/>
      </dsp:txXfrm>
    </dsp:sp>
    <dsp:sp modelId="{E638D7B4-C509-4715-A9E7-681C99F26620}">
      <dsp:nvSpPr>
        <dsp:cNvPr id="0" name=""/>
        <dsp:cNvSpPr/>
      </dsp:nvSpPr>
      <dsp:spPr>
        <a:xfrm>
          <a:off x="3659443" y="1820823"/>
          <a:ext cx="2601086" cy="1560652"/>
        </a:xfrm>
        <a:prstGeom prst="rect">
          <a:avLst/>
        </a:prstGeom>
        <a:solidFill>
          <a:schemeClr val="accent6">
            <a:shade val="50000"/>
            <a:hueOff val="-180625"/>
            <a:satOff val="1803"/>
            <a:lumOff val="20998"/>
            <a:alphaOff val="0"/>
          </a:schemeClr>
        </a:solidFill>
        <a:ln>
          <a:noFill/>
        </a:ln>
        <a:effectLst/>
        <a:scene3d>
          <a:camera prst="perspectiveRight" zoom="91000"/>
          <a:lightRig rig="threePt" dir="t">
            <a:rot lat="0" lon="0" rev="20640000"/>
          </a:lightRig>
        </a:scene3d>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latin typeface="微软雅黑" panose="020B0503020204020204" pitchFamily="34" charset="-122"/>
              <a:ea typeface="微软雅黑" panose="020B0503020204020204" pitchFamily="34" charset="-122"/>
            </a:rPr>
            <a:t>Develop a set of scientific methods</a:t>
          </a:r>
          <a:endParaRPr lang="zh-CN" altLang="en-US" sz="2300" kern="1200" dirty="0">
            <a:latin typeface="微软雅黑" panose="020B0503020204020204" pitchFamily="34" charset="-122"/>
            <a:ea typeface="微软雅黑" panose="020B0503020204020204" pitchFamily="34" charset="-122"/>
          </a:endParaRPr>
        </a:p>
      </dsp:txBody>
      <dsp:txXfrm>
        <a:off x="3659443" y="1820823"/>
        <a:ext cx="2601086" cy="156065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14387-6659-4340-A26A-95794C84937A}" type="datetimeFigureOut">
              <a:rPr lang="zh-CN" altLang="en-US" smtClean="0"/>
              <a:t>2018/6/12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B7648-7CFD-46D6-A627-643C1FDAA8BA}" type="slidenum">
              <a:rPr lang="zh-CN" altLang="en-US" smtClean="0"/>
              <a:t>‹#›</a:t>
            </a:fld>
            <a:endParaRPr lang="zh-CN" altLang="en-US"/>
          </a:p>
        </p:txBody>
      </p:sp>
    </p:spTree>
    <p:extLst>
      <p:ext uri="{BB962C8B-B14F-4D97-AF65-F5344CB8AC3E}">
        <p14:creationId xmlns:p14="http://schemas.microsoft.com/office/powerpoint/2010/main" val="136497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Working_memory" TargetMode="External"/><Relationship Id="rId3" Type="http://schemas.openxmlformats.org/officeDocument/2006/relationships/hyperlink" Target="https://en.wikipedia.org/wiki/Mind" TargetMode="External"/><Relationship Id="rId7" Type="http://schemas.openxmlformats.org/officeDocument/2006/relationships/hyperlink" Target="https://en.wikipedia.org/wiki/Short-term_memory"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Personal_identity" TargetMode="External"/><Relationship Id="rId5" Type="http://schemas.openxmlformats.org/officeDocument/2006/relationships/hyperlink" Target="https://en.wikipedia.org/wiki/Limbic_system" TargetMode="External"/><Relationship Id="rId10" Type="http://schemas.openxmlformats.org/officeDocument/2006/relationships/hyperlink" Target="https://en.wikipedia.org/wiki/Neuron" TargetMode="External"/><Relationship Id="rId4" Type="http://schemas.openxmlformats.org/officeDocument/2006/relationships/hyperlink" Target="https://en.wikipedia.org/wiki/Information" TargetMode="External"/><Relationship Id="rId9" Type="http://schemas.openxmlformats.org/officeDocument/2006/relationships/hyperlink" Target="https://en.wikipedia.org/wiki/Long-term_memory"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George_Armitage_Miller" TargetMode="External"/><Relationship Id="rId7" Type="http://schemas.openxmlformats.org/officeDocument/2006/relationships/hyperlink" Target="https://en.wikipedia.org/wiki/Telephone_number"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Chunking_(psychology)" TargetMode="External"/><Relationship Id="rId5" Type="http://schemas.openxmlformats.org/officeDocument/2006/relationships/hyperlink" Target="https://en.wikipedia.org/wiki/The_Magical_Number_Seven,_Plus_or_Minus_Two" TargetMode="External"/><Relationship Id="rId4" Type="http://schemas.openxmlformats.org/officeDocument/2006/relationships/hyperlink" Target="https://en.wikipedia.org/wiki/Bell_Lab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Visuospatial_sketchpa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Hi, everyone. We’re group 5 and </a:t>
            </a:r>
            <a:r>
              <a:rPr lang="en-US" altLang="zh-CN" baseline="0" dirty="0"/>
              <a:t>going to talk about the effects of music on our working efficiency.</a:t>
            </a:r>
          </a:p>
          <a:p>
            <a:r>
              <a:rPr lang="en-US" altLang="zh-CN" dirty="0"/>
              <a:t>Before going any further, please</a:t>
            </a:r>
            <a:r>
              <a:rPr lang="en-US" altLang="zh-CN" baseline="0" dirty="0"/>
              <a:t> allow me and my partner to introduce ourselves.</a:t>
            </a:r>
          </a:p>
          <a:p>
            <a:r>
              <a:rPr lang="en-US" altLang="zh-CN" baseline="0" dirty="0"/>
              <a:t>I’m </a:t>
            </a:r>
            <a:r>
              <a:rPr lang="zh-CN" altLang="en-US" baseline="0" dirty="0"/>
              <a:t>于沛钰 </a:t>
            </a:r>
            <a:r>
              <a:rPr lang="en-US" altLang="zh-CN" baseline="0" dirty="0"/>
              <a:t>from the Department of Automation, and;</a:t>
            </a:r>
            <a:endParaRPr lang="zh-CN" altLang="en-US"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1</a:t>
            </a:fld>
            <a:endParaRPr lang="zh-CN" altLang="en-US"/>
          </a:p>
        </p:txBody>
      </p:sp>
    </p:spTree>
    <p:extLst>
      <p:ext uri="{BB962C8B-B14F-4D97-AF65-F5344CB8AC3E}">
        <p14:creationId xmlns:p14="http://schemas.microsoft.com/office/powerpoint/2010/main" val="2834229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As for the textual materials</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three distinct random number sheets were provided for each section, to ensure removal of interference from the former section. Each sheet contained 100 2-bit decimal integers.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As for the audio materials</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background</a:t>
            </a:r>
            <a:r>
              <a:rPr lang="en-US" altLang="zh-CN" sz="1200" kern="1200" baseline="0" dirty="0">
                <a:solidFill>
                  <a:schemeClr val="tx1"/>
                </a:solidFill>
                <a:effectLst/>
                <a:latin typeface="+mn-lt"/>
                <a:ea typeface="+mn-ea"/>
                <a:cs typeface="+mn-cs"/>
              </a:rPr>
              <a:t> music</a:t>
            </a:r>
            <a:r>
              <a:rPr lang="en-US" altLang="zh-CN" sz="1200" kern="1200" dirty="0">
                <a:solidFill>
                  <a:schemeClr val="tx1"/>
                </a:solidFill>
                <a:effectLst/>
                <a:latin typeface="+mn-lt"/>
                <a:ea typeface="+mn-ea"/>
                <a:cs typeface="+mn-cs"/>
              </a:rPr>
              <a:t> for each section was played by </a:t>
            </a:r>
            <a:r>
              <a:rPr lang="en-US" altLang="zh-CN" sz="1200" kern="1200" dirty="0" err="1">
                <a:solidFill>
                  <a:schemeClr val="tx1"/>
                </a:solidFill>
                <a:effectLst/>
                <a:latin typeface="+mn-lt"/>
                <a:ea typeface="+mn-ea"/>
                <a:cs typeface="+mn-cs"/>
              </a:rPr>
              <a:t>CloudMusic</a:t>
            </a:r>
            <a:r>
              <a:rPr lang="en-US" altLang="zh-CN" sz="1200" kern="1200" dirty="0">
                <a:solidFill>
                  <a:schemeClr val="tx1"/>
                </a:solidFill>
                <a:effectLst/>
                <a:latin typeface="+mn-lt"/>
                <a:ea typeface="+mn-ea"/>
                <a:cs typeface="+mn-cs"/>
              </a:rPr>
              <a:t>, and each participant was asked to put on an on-ear</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headphone to circumvent the possible perturbations of environment noise. The volume of background</a:t>
            </a:r>
            <a:r>
              <a:rPr lang="en-US" altLang="zh-CN" sz="1200" kern="1200" baseline="0" dirty="0">
                <a:solidFill>
                  <a:schemeClr val="tx1"/>
                </a:solidFill>
                <a:effectLst/>
                <a:latin typeface="+mn-lt"/>
                <a:ea typeface="+mn-ea"/>
                <a:cs typeface="+mn-cs"/>
              </a:rPr>
              <a:t> music</a:t>
            </a:r>
            <a:r>
              <a:rPr lang="en-US" altLang="zh-CN" sz="1200" kern="1200" dirty="0">
                <a:solidFill>
                  <a:schemeClr val="tx1"/>
                </a:solidFill>
                <a:effectLst/>
                <a:latin typeface="+mn-lt"/>
                <a:ea typeface="+mn-ea"/>
                <a:cs typeface="+mn-cs"/>
              </a:rPr>
              <a:t> was set by participants to meet their personal needs, as an ablation of its impact.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FCB7648-7CFD-46D6-A627-643C1FDAA8BA}" type="slidenum">
              <a:rPr lang="zh-CN" altLang="en-US" smtClean="0"/>
              <a:t>11</a:t>
            </a:fld>
            <a:endParaRPr lang="zh-CN" altLang="en-US"/>
          </a:p>
        </p:txBody>
      </p:sp>
    </p:spTree>
    <p:extLst>
      <p:ext uri="{BB962C8B-B14F-4D97-AF65-F5344CB8AC3E}">
        <p14:creationId xmlns:p14="http://schemas.microsoft.com/office/powerpoint/2010/main" val="2861835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Inspired by </a:t>
            </a:r>
            <a:r>
              <a:rPr lang="en-US" altLang="zh-CN" sz="1200" kern="1200" dirty="0" err="1">
                <a:solidFill>
                  <a:schemeClr val="tx1"/>
                </a:solidFill>
                <a:effectLst/>
                <a:latin typeface="+mn-lt"/>
                <a:ea typeface="+mn-ea"/>
                <a:cs typeface="+mn-cs"/>
              </a:rPr>
              <a:t>Sittler’s</a:t>
            </a:r>
            <a:r>
              <a:rPr lang="en-US" altLang="zh-CN" sz="1200" kern="1200" dirty="0">
                <a:solidFill>
                  <a:schemeClr val="tx1"/>
                </a:solidFill>
                <a:effectLst/>
                <a:latin typeface="+mn-lt"/>
                <a:ea typeface="+mn-ea"/>
                <a:cs typeface="+mn-cs"/>
              </a:rPr>
              <a:t> (2015) study, </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the present study utilized a 3, 2, 3 factorial immediate test with three independent variables: </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discipline, gender and audio. </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The dependent variable measured </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participant’s achievement of each section, as well as an aggregate score for the whole process. We assumed that </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the score had a positive correlation with the attention and immediate memory of participants, and each participant was evaluated on the principle.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FCB7648-7CFD-46D6-A627-643C1FDAA8BA}" type="slidenum">
              <a:rPr lang="zh-CN" altLang="en-US" smtClean="0"/>
              <a:t>12</a:t>
            </a:fld>
            <a:endParaRPr lang="zh-CN" altLang="en-US"/>
          </a:p>
        </p:txBody>
      </p:sp>
    </p:spTree>
    <p:extLst>
      <p:ext uri="{BB962C8B-B14F-4D97-AF65-F5344CB8AC3E}">
        <p14:creationId xmlns:p14="http://schemas.microsoft.com/office/powerpoint/2010/main" val="313847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 each section, the summation of the valid sequences’ lengths was documented as the score, and </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 maximum score per participant was 100 points. For the whole procedure, </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the weighted sum model (WSM) (</a:t>
            </a:r>
            <a:r>
              <a:rPr lang="en-US" altLang="zh-CN" sz="1200" kern="1200" dirty="0" err="1">
                <a:solidFill>
                  <a:schemeClr val="tx1"/>
                </a:solidFill>
                <a:effectLst/>
                <a:latin typeface="+mn-lt"/>
                <a:ea typeface="+mn-ea"/>
                <a:cs typeface="+mn-cs"/>
              </a:rPr>
              <a:t>Fishburn</a:t>
            </a:r>
            <a:r>
              <a:rPr lang="en-US" altLang="zh-CN" sz="1200" kern="1200" dirty="0">
                <a:solidFill>
                  <a:schemeClr val="tx1"/>
                </a:solidFill>
                <a:effectLst/>
                <a:latin typeface="+mn-lt"/>
                <a:ea typeface="+mn-ea"/>
                <a:cs typeface="+mn-cs"/>
              </a:rPr>
              <a:t>, 1967) was employed for the aggregate score, which contained three different patterns to help analyze how the impact of background</a:t>
            </a:r>
            <a:r>
              <a:rPr lang="en-US" altLang="zh-CN" sz="1200" kern="1200" baseline="0" dirty="0">
                <a:solidFill>
                  <a:schemeClr val="tx1"/>
                </a:solidFill>
                <a:effectLst/>
                <a:latin typeface="+mn-lt"/>
                <a:ea typeface="+mn-ea"/>
                <a:cs typeface="+mn-cs"/>
              </a:rPr>
              <a:t> music</a:t>
            </a:r>
            <a:r>
              <a:rPr lang="en-US" altLang="zh-CN" sz="1200" kern="1200" dirty="0">
                <a:solidFill>
                  <a:schemeClr val="tx1"/>
                </a:solidFill>
                <a:effectLst/>
                <a:latin typeface="+mn-lt"/>
                <a:ea typeface="+mn-ea"/>
                <a:cs typeface="+mn-cs"/>
              </a:rPr>
              <a:t> varies with its type.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As a self-control study, the variation of each section’s score per participant indicated the distinctive effects of different background</a:t>
            </a:r>
            <a:r>
              <a:rPr lang="en-US" altLang="zh-CN" sz="1200" kern="1200" baseline="0" dirty="0">
                <a:solidFill>
                  <a:schemeClr val="tx1"/>
                </a:solidFill>
                <a:effectLst/>
                <a:latin typeface="+mn-lt"/>
                <a:ea typeface="+mn-ea"/>
                <a:cs typeface="+mn-cs"/>
              </a:rPr>
              <a:t> music</a:t>
            </a:r>
            <a:r>
              <a:rPr lang="en-US" altLang="zh-CN" sz="1200" kern="1200" dirty="0">
                <a:solidFill>
                  <a:schemeClr val="tx1"/>
                </a:solidFill>
                <a:effectLst/>
                <a:latin typeface="+mn-lt"/>
                <a:ea typeface="+mn-ea"/>
                <a:cs typeface="+mn-cs"/>
              </a:rPr>
              <a:t> types, while this variation could probably be individual specific. For further investigation of the </a:t>
            </a:r>
            <a:r>
              <a:rPr lang="en-US" altLang="zh-CN" sz="1200" kern="1200" dirty="0" err="1">
                <a:solidFill>
                  <a:schemeClr val="tx1"/>
                </a:solidFill>
                <a:effectLst/>
                <a:latin typeface="+mn-lt"/>
                <a:ea typeface="+mn-ea"/>
                <a:cs typeface="+mn-cs"/>
              </a:rPr>
              <a:t>interindividual</a:t>
            </a:r>
            <a:r>
              <a:rPr lang="en-US" altLang="zh-CN" sz="1200" kern="1200" dirty="0">
                <a:solidFill>
                  <a:schemeClr val="tx1"/>
                </a:solidFill>
                <a:effectLst/>
                <a:latin typeface="+mn-lt"/>
                <a:ea typeface="+mn-ea"/>
                <a:cs typeface="+mn-cs"/>
              </a:rPr>
              <a:t> differences in perception (Simmons et al., 2008), an inclusion of three sets of weights for WSM  </a:t>
            </a:r>
            <a:r>
              <a:rPr lang="zh-CN" altLang="en-US" sz="1200" kern="1200" dirty="0">
                <a:solidFill>
                  <a:schemeClr val="tx1"/>
                </a:solidFill>
                <a:effectLst/>
                <a:latin typeface="+mn-lt"/>
                <a:ea typeface="+mn-ea"/>
                <a:cs typeface="+mn-cs"/>
              </a:rPr>
              <a:t>（动画 </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was considered to be necessary. The principle of setting the weights was increasing the weight of the specified section that might contribute to the manifestation of background</a:t>
            </a:r>
            <a:r>
              <a:rPr lang="en-US" altLang="zh-CN" sz="1200" kern="1200" baseline="0" dirty="0">
                <a:solidFill>
                  <a:schemeClr val="tx1"/>
                </a:solidFill>
                <a:effectLst/>
                <a:latin typeface="+mn-lt"/>
                <a:ea typeface="+mn-ea"/>
                <a:cs typeface="+mn-cs"/>
              </a:rPr>
              <a:t> music</a:t>
            </a:r>
            <a:r>
              <a:rPr lang="en-US" altLang="zh-CN" sz="1200" kern="1200" dirty="0">
                <a:solidFill>
                  <a:schemeClr val="tx1"/>
                </a:solidFill>
                <a:effectLst/>
                <a:latin typeface="+mn-lt"/>
                <a:ea typeface="+mn-ea"/>
                <a:cs typeface="+mn-cs"/>
              </a:rPr>
              <a:t>’s impact while maintaining the influence of control section. The detailed composition of aggregate score and its related significance are illustrated in the Table. </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Well,</a:t>
            </a:r>
            <a:r>
              <a:rPr lang="en-US" altLang="zh-CN" sz="1200" kern="1200" baseline="0" dirty="0">
                <a:solidFill>
                  <a:schemeClr val="tx1"/>
                </a:solidFill>
                <a:effectLst/>
                <a:latin typeface="+mn-lt"/>
                <a:ea typeface="+mn-ea"/>
                <a:cs typeface="+mn-cs"/>
              </a:rPr>
              <a:t> I guess that’s a little bit more than enough for a brief look. And I’m Sorry about that.</a:t>
            </a:r>
          </a:p>
          <a:p>
            <a:r>
              <a:rPr lang="en-US" altLang="zh-CN" sz="1200" kern="1200" baseline="0" dirty="0">
                <a:solidFill>
                  <a:schemeClr val="tx1"/>
                </a:solidFill>
                <a:effectLst/>
                <a:latin typeface="+mn-lt"/>
                <a:ea typeface="+mn-ea"/>
                <a:cs typeface="+mn-cs"/>
              </a:rPr>
              <a:t>So that’s all about the method section. Now let’s welcome our next reporter to introduce the result section to you.</a:t>
            </a:r>
          </a:p>
          <a:p>
            <a:r>
              <a:rPr lang="en-US" altLang="zh-CN" sz="1200" kern="1200" baseline="0" dirty="0">
                <a:solidFill>
                  <a:schemeClr val="tx1"/>
                </a:solidFill>
                <a:effectLst/>
                <a:latin typeface="+mn-lt"/>
                <a:ea typeface="+mn-ea"/>
                <a:cs typeface="+mn-cs"/>
              </a:rPr>
              <a:t>Thank you for your time.</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FCB7648-7CFD-46D6-A627-643C1FDAA8BA}" type="slidenum">
              <a:rPr lang="zh-CN" altLang="en-US" smtClean="0"/>
              <a:t>13</a:t>
            </a:fld>
            <a:endParaRPr lang="zh-CN" altLang="en-US"/>
          </a:p>
        </p:txBody>
      </p:sp>
    </p:spTree>
    <p:extLst>
      <p:ext uri="{BB962C8B-B14F-4D97-AF65-F5344CB8AC3E}">
        <p14:creationId xmlns:p14="http://schemas.microsoft.com/office/powerpoint/2010/main" val="714991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Thanks for </a:t>
            </a:r>
            <a:r>
              <a:rPr lang="en-US" altLang="zh-CN" dirty="0" err="1"/>
              <a:t>zixuan’s</a:t>
            </a:r>
            <a:r>
              <a:rPr lang="en-US" altLang="zh-CN" dirty="0"/>
              <a:t> report for result section,  I’m </a:t>
            </a:r>
            <a:r>
              <a:rPr lang="en-US" altLang="zh-CN" dirty="0" err="1"/>
              <a:t>wangfei</a:t>
            </a:r>
            <a:r>
              <a:rPr lang="en-US" altLang="zh-CN" b="0" dirty="0"/>
              <a:t>.</a:t>
            </a:r>
          </a:p>
          <a:p>
            <a:r>
              <a:rPr lang="en-US" altLang="zh-CN" b="0" dirty="0"/>
              <a:t> And here I ‘ m going to briefly introduce the section of discussion in a light-hearted way.</a:t>
            </a:r>
            <a:endParaRPr lang="zh-CN" altLang="en-US"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14</a:t>
            </a:fld>
            <a:endParaRPr lang="zh-CN" altLang="en-US"/>
          </a:p>
        </p:txBody>
      </p:sp>
    </p:spTree>
    <p:extLst>
      <p:ext uri="{BB962C8B-B14F-4D97-AF65-F5344CB8AC3E}">
        <p14:creationId xmlns:p14="http://schemas.microsoft.com/office/powerpoint/2010/main" val="420349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is necessary to consider the interindividual differences of perception. The scores of the tests can indicate the attention and immediate memory level.</a:t>
            </a:r>
            <a:r>
              <a:rPr lang="en-US" altLang="zh-CN" sz="1200" b="0" i="0" kern="1200" dirty="0">
                <a:solidFill>
                  <a:schemeClr val="tx1"/>
                </a:solidFill>
                <a:effectLst/>
                <a:latin typeface="+mn-lt"/>
                <a:ea typeface="+mn-ea"/>
                <a:cs typeface="+mn-cs"/>
              </a:rPr>
              <a:t> It seems that gender and discipline appeared to have a distinct correlation with the level</a:t>
            </a:r>
            <a:r>
              <a:rPr lang="en-US" altLang="zh-CN" dirty="0"/>
              <a:t>. In our control group, female and participants fond of math had higher basic AIML. The key reason of their score advantage may be their indifference with the music. we’ll analyze it in detail later.</a:t>
            </a:r>
            <a:endParaRPr lang="zh-CN" altLang="en-US"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15</a:t>
            </a:fld>
            <a:endParaRPr lang="zh-CN" altLang="en-US"/>
          </a:p>
        </p:txBody>
      </p:sp>
    </p:spTree>
    <p:extLst>
      <p:ext uri="{BB962C8B-B14F-4D97-AF65-F5344CB8AC3E}">
        <p14:creationId xmlns:p14="http://schemas.microsoft.com/office/powerpoint/2010/main" val="2429045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can divide the participants into three kinds to help analysis. As we see in the result section, For those who have accepted systematical music training, music served as a distraction. Mozart’s music seemed impair the </a:t>
            </a:r>
            <a:r>
              <a:rPr lang="en-US" altLang="zh-CN" dirty="0">
                <a:latin typeface="Arial" panose="020B0604020202020204" pitchFamily="34" charset="0"/>
                <a:cs typeface="Arial" panose="020B0604020202020204" pitchFamily="34" charset="0"/>
              </a:rPr>
              <a:t>attention and immediate memory level more slightly than self-selected music. For those who are fond of math, Mozart’s music help them memorized better while self-selected music badly influenced them. And for other participants, music may bring them an slightly improvement in working memory.</a:t>
            </a:r>
            <a:endParaRPr lang="zh-CN" altLang="en-US"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16</a:t>
            </a:fld>
            <a:endParaRPr lang="zh-CN" altLang="en-US"/>
          </a:p>
        </p:txBody>
      </p:sp>
    </p:spTree>
    <p:extLst>
      <p:ext uri="{BB962C8B-B14F-4D97-AF65-F5344CB8AC3E}">
        <p14:creationId xmlns:p14="http://schemas.microsoft.com/office/powerpoint/2010/main" val="383320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What is behind these phenomenon? We made some assumptions according to some literature. The proficiency of music may let them focus more attention on the music itself spontaneously. Music then serve as a distraction to the first kind of participants. A research shows that </a:t>
            </a:r>
            <a:r>
              <a:rPr lang="en-US" altLang="zh-CN" sz="1200" b="0" i="0" kern="1200" dirty="0">
                <a:solidFill>
                  <a:schemeClr val="tx1"/>
                </a:solidFill>
                <a:effectLst/>
                <a:latin typeface="+mn-lt"/>
                <a:ea typeface="+mn-ea"/>
                <a:cs typeface="+mn-cs"/>
              </a:rPr>
              <a:t>math has a certain correlation with music, so that musical accomplishment is an equivalent of proficiency in math to some extent. Many research about Mozart’s effect has showed that Mozart’s music can help the brain work better by affecting people’s emotional condition. That’s why Mozart’s music can improve the AIML of participants who are not well-trained in music. Also , for other participants, music might be</a:t>
            </a:r>
            <a:r>
              <a:rPr lang="en-US" altLang="zh-CN" sz="1200" b="0" i="0" kern="1200" baseline="0" dirty="0">
                <a:solidFill>
                  <a:schemeClr val="tx1"/>
                </a:solidFill>
                <a:effectLst/>
                <a:latin typeface="+mn-lt"/>
                <a:ea typeface="+mn-ea"/>
                <a:cs typeface="+mn-cs"/>
              </a:rPr>
              <a:t> meaningless, and </a:t>
            </a:r>
            <a:r>
              <a:rPr lang="en-US" altLang="zh-CN" dirty="0">
                <a:latin typeface="Arial" panose="020B0604020202020204" pitchFamily="34" charset="0"/>
                <a:cs typeface="Arial" panose="020B0604020202020204" pitchFamily="34" charset="0"/>
              </a:rPr>
              <a:t>the “meaningless” BGM  may alleviate stress and anxiety.</a:t>
            </a:r>
            <a:endParaRPr lang="zh-CN" altLang="en-US" dirty="0"/>
          </a:p>
          <a:p>
            <a:r>
              <a:rPr lang="en-US" altLang="zh-CN" sz="1200" b="0" i="0" kern="1200" dirty="0">
                <a:solidFill>
                  <a:schemeClr val="tx1"/>
                </a:solidFill>
                <a:effectLst/>
                <a:latin typeface="+mn-lt"/>
                <a:ea typeface="+mn-ea"/>
                <a:cs typeface="+mn-cs"/>
              </a:rPr>
              <a:t>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17</a:t>
            </a:fld>
            <a:endParaRPr lang="zh-CN" altLang="en-US"/>
          </a:p>
        </p:txBody>
      </p:sp>
    </p:spTree>
    <p:extLst>
      <p:ext uri="{BB962C8B-B14F-4D97-AF65-F5344CB8AC3E}">
        <p14:creationId xmlns:p14="http://schemas.microsoft.com/office/powerpoint/2010/main" val="3669506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analyzing the reasons, we can reach a conclusion as below. When people are working, we have different suggestions for different people. For those who have accepted systematical music training, they should try to avoid any background music. </a:t>
            </a:r>
            <a:r>
              <a:rPr lang="en-US" altLang="zh-CN" dirty="0">
                <a:latin typeface="Arial" panose="020B0604020202020204" pitchFamily="34" charset="0"/>
                <a:cs typeface="Arial" panose="020B0604020202020204" pitchFamily="34" charset="0"/>
              </a:rPr>
              <a:t>For those who are fond of math, Mozart’s music  would be their better choice, but no music is ok. And for other people,  they can choose to listen to any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kinds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of</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music</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or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no</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music . The efficiency can be ranked </a:t>
            </a:r>
            <a:r>
              <a:rPr lang="en-US" altLang="zh-CN" dirty="0" err="1">
                <a:latin typeface="Arial" panose="020B0604020202020204" pitchFamily="34" charset="0"/>
                <a:cs typeface="Arial" panose="020B0604020202020204" pitchFamily="34" charset="0"/>
              </a:rPr>
              <a:t>as:no</a:t>
            </a:r>
            <a:r>
              <a:rPr lang="en-US" altLang="zh-CN" dirty="0">
                <a:latin typeface="Arial" panose="020B0604020202020204" pitchFamily="34" charset="0"/>
                <a:cs typeface="Arial" panose="020B0604020202020204" pitchFamily="34" charset="0"/>
              </a:rPr>
              <a:t> music, Mozart’s music, and other kinds of music.</a:t>
            </a:r>
            <a:endParaRPr lang="zh-CN" altLang="en-US"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18</a:t>
            </a:fld>
            <a:endParaRPr lang="zh-CN" altLang="en-US"/>
          </a:p>
        </p:txBody>
      </p:sp>
    </p:spTree>
    <p:extLst>
      <p:ext uri="{BB962C8B-B14F-4D97-AF65-F5344CB8AC3E}">
        <p14:creationId xmlns:p14="http://schemas.microsoft.com/office/powerpoint/2010/main" val="1918133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those suggestions are for reference only, since there are many limitations in our research. For example, the sample size was too small to form valid statistics. Our group is a one-time group. That means that we made our conclusions only depending on a certain set of tests. Actually, all participants are from the three departments, far not enough to represent the group of our study subject. What’s more, our testing method was insufficient and no very scientific to measure the participants attention and immediate memory level.</a:t>
            </a:r>
            <a:endParaRPr lang="zh-CN" altLang="en-US"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19</a:t>
            </a:fld>
            <a:endParaRPr lang="zh-CN" altLang="en-US"/>
          </a:p>
        </p:txBody>
      </p:sp>
    </p:spTree>
    <p:extLst>
      <p:ext uri="{BB962C8B-B14F-4D97-AF65-F5344CB8AC3E}">
        <p14:creationId xmlns:p14="http://schemas.microsoft.com/office/powerpoint/2010/main" val="4202403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solve those problems, we have these suggestions for the further study. The sample size should be much more bigger and the selection of the participants should be more representative. There may be requirement to make a follow up study and it is badly needed to develop a set of scientific methods to help </a:t>
            </a:r>
            <a:r>
              <a:rPr lang="en-US" altLang="zh-CN" dirty="0" err="1"/>
              <a:t>evalution</a:t>
            </a:r>
            <a:r>
              <a:rPr lang="en-US" altLang="zh-CN" dirty="0"/>
              <a:t>.</a:t>
            </a:r>
          </a:p>
          <a:p>
            <a:endParaRPr lang="en-US" altLang="zh-CN" dirty="0"/>
          </a:p>
          <a:p>
            <a:r>
              <a:rPr lang="en-US" altLang="zh-CN" dirty="0"/>
              <a:t>That’s a brief talk about the discussion section. Next, lets welcome </a:t>
            </a:r>
            <a:r>
              <a:rPr lang="en-US" altLang="zh-CN" dirty="0" err="1"/>
              <a:t>Peiyu</a:t>
            </a:r>
            <a:r>
              <a:rPr lang="en-US" altLang="zh-CN" dirty="0"/>
              <a:t> to make a review or summary for our presentation.</a:t>
            </a:r>
            <a:endParaRPr lang="zh-CN" altLang="en-US"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20</a:t>
            </a:fld>
            <a:endParaRPr lang="zh-CN" altLang="en-US"/>
          </a:p>
        </p:txBody>
      </p:sp>
    </p:spTree>
    <p:extLst>
      <p:ext uri="{BB962C8B-B14F-4D97-AF65-F5344CB8AC3E}">
        <p14:creationId xmlns:p14="http://schemas.microsoft.com/office/powerpoint/2010/main" val="3315676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Memory is the faculty of the </a:t>
            </a:r>
            <a:r>
              <a:rPr lang="en-US" altLang="zh-CN" sz="1200" u="none" strike="noStrike" kern="1200" dirty="0">
                <a:solidFill>
                  <a:schemeClr val="tx1"/>
                </a:solidFill>
                <a:effectLst/>
                <a:latin typeface="+mn-lt"/>
                <a:ea typeface="+mn-ea"/>
                <a:cs typeface="+mn-cs"/>
                <a:hlinkClick r:id="rId3" tooltip="Mind"/>
              </a:rPr>
              <a:t>mind</a:t>
            </a:r>
            <a:r>
              <a:rPr lang="en-US" altLang="zh-CN" sz="1200" kern="1200" dirty="0">
                <a:solidFill>
                  <a:schemeClr val="tx1"/>
                </a:solidFill>
                <a:effectLst/>
                <a:latin typeface="+mn-lt"/>
                <a:ea typeface="+mn-ea"/>
                <a:cs typeface="+mn-cs"/>
              </a:rPr>
              <a:t> by which </a:t>
            </a:r>
            <a:r>
              <a:rPr lang="en-US" altLang="zh-CN" sz="1200" u="none" strike="noStrike" kern="1200" dirty="0">
                <a:solidFill>
                  <a:schemeClr val="tx1"/>
                </a:solidFill>
                <a:effectLst/>
                <a:latin typeface="+mn-lt"/>
                <a:ea typeface="+mn-ea"/>
                <a:cs typeface="+mn-cs"/>
                <a:hlinkClick r:id="rId4" tooltip="Information"/>
              </a:rPr>
              <a:t>information</a:t>
            </a:r>
            <a:r>
              <a:rPr lang="en-US" altLang="zh-CN" sz="1200" kern="1200" dirty="0">
                <a:solidFill>
                  <a:schemeClr val="tx1"/>
                </a:solidFill>
                <a:effectLst/>
                <a:latin typeface="+mn-lt"/>
                <a:ea typeface="+mn-ea"/>
                <a:cs typeface="+mn-cs"/>
              </a:rPr>
              <a:t> is encoded, stored, and retrieved.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Memory is vital to experiences and related to </a:t>
            </a:r>
            <a:r>
              <a:rPr lang="en-US" altLang="zh-CN" sz="1200" u="none" strike="noStrike" kern="1200" dirty="0">
                <a:solidFill>
                  <a:schemeClr val="tx1"/>
                </a:solidFill>
                <a:effectLst/>
                <a:latin typeface="+mn-lt"/>
                <a:ea typeface="+mn-ea"/>
                <a:cs typeface="+mn-cs"/>
                <a:hlinkClick r:id="rId5" tooltip="Limbic system"/>
              </a:rPr>
              <a:t>limbic systems</a:t>
            </a:r>
            <a:r>
              <a:rPr lang="en-US" altLang="zh-CN" sz="1200" kern="1200" dirty="0">
                <a:solidFill>
                  <a:schemeClr val="tx1"/>
                </a:solidFill>
                <a:effectLst/>
                <a:latin typeface="+mn-lt"/>
                <a:ea typeface="+mn-ea"/>
                <a:cs typeface="+mn-cs"/>
              </a:rPr>
              <a:t>, it is the retention of information over time for the purpose of influencing future action. If we could not remember past events, we could not learn or develop language, relationships, nor </a:t>
            </a:r>
            <a:r>
              <a:rPr lang="en-US" altLang="zh-CN" sz="1200" u="none" strike="noStrike" kern="1200" dirty="0">
                <a:solidFill>
                  <a:schemeClr val="tx1"/>
                </a:solidFill>
                <a:effectLst/>
                <a:latin typeface="+mn-lt"/>
                <a:ea typeface="+mn-ea"/>
                <a:cs typeface="+mn-cs"/>
                <a:hlinkClick r:id="rId6" tooltip="Personal identity"/>
              </a:rPr>
              <a:t>personal identity</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Often memory is understood as an informational processing system with explicit and implicit functioning that is made up of a sensory processor, </a:t>
            </a:r>
            <a:r>
              <a:rPr lang="en-US" altLang="zh-CN" sz="1200" u="none" strike="noStrike" kern="1200" dirty="0">
                <a:solidFill>
                  <a:schemeClr val="tx1"/>
                </a:solidFill>
                <a:effectLst/>
                <a:latin typeface="+mn-lt"/>
                <a:ea typeface="+mn-ea"/>
                <a:cs typeface="+mn-cs"/>
                <a:hlinkClick r:id="rId7" tooltip="Short-term memory"/>
              </a:rPr>
              <a:t>short-term</a:t>
            </a:r>
            <a:r>
              <a:rPr lang="en-US" altLang="zh-CN" sz="1200" kern="1200" dirty="0">
                <a:solidFill>
                  <a:schemeClr val="tx1"/>
                </a:solidFill>
                <a:effectLst/>
                <a:latin typeface="+mn-lt"/>
                <a:ea typeface="+mn-ea"/>
                <a:cs typeface="+mn-cs"/>
              </a:rPr>
              <a:t> (or </a:t>
            </a:r>
            <a:r>
              <a:rPr lang="en-US" altLang="zh-CN" sz="1200" u="none" strike="noStrike" kern="1200" dirty="0">
                <a:solidFill>
                  <a:schemeClr val="tx1"/>
                </a:solidFill>
                <a:effectLst/>
                <a:latin typeface="+mn-lt"/>
                <a:ea typeface="+mn-ea"/>
                <a:cs typeface="+mn-cs"/>
                <a:hlinkClick r:id="rId8" tooltip="Working memory"/>
              </a:rPr>
              <a:t>working</a:t>
            </a:r>
            <a:r>
              <a:rPr lang="en-US" altLang="zh-CN" sz="1200" kern="1200" dirty="0">
                <a:solidFill>
                  <a:schemeClr val="tx1"/>
                </a:solidFill>
                <a:effectLst/>
                <a:latin typeface="+mn-lt"/>
                <a:ea typeface="+mn-ea"/>
                <a:cs typeface="+mn-cs"/>
              </a:rPr>
              <a:t>) memory, and </a:t>
            </a:r>
            <a:r>
              <a:rPr lang="en-US" altLang="zh-CN" sz="1200" u="none" strike="noStrike" kern="1200" dirty="0">
                <a:solidFill>
                  <a:schemeClr val="tx1"/>
                </a:solidFill>
                <a:effectLst/>
                <a:latin typeface="+mn-lt"/>
                <a:ea typeface="+mn-ea"/>
                <a:cs typeface="+mn-cs"/>
                <a:hlinkClick r:id="rId9" tooltip="Long-term memory"/>
              </a:rPr>
              <a:t>long-term memory</a:t>
            </a:r>
            <a:r>
              <a:rPr lang="en-US" altLang="zh-CN" sz="1200" kern="1200" dirty="0">
                <a:solidFill>
                  <a:schemeClr val="tx1"/>
                </a:solidFill>
                <a:effectLst/>
                <a:latin typeface="+mn-lt"/>
                <a:ea typeface="+mn-ea"/>
                <a:cs typeface="+mn-cs"/>
              </a:rPr>
              <a:t>. This can be related to the </a:t>
            </a:r>
            <a:r>
              <a:rPr lang="en-US" altLang="zh-CN" sz="1200" u="none" strike="noStrike" kern="1200" dirty="0">
                <a:solidFill>
                  <a:schemeClr val="tx1"/>
                </a:solidFill>
                <a:effectLst/>
                <a:latin typeface="+mn-lt"/>
                <a:ea typeface="+mn-ea"/>
                <a:cs typeface="+mn-cs"/>
                <a:hlinkClick r:id="rId10" tooltip="Neuron"/>
              </a:rPr>
              <a:t>neuron</a:t>
            </a:r>
            <a:r>
              <a:rPr lang="en-US" altLang="zh-CN" sz="1200" kern="1200" dirty="0">
                <a:solidFill>
                  <a:schemeClr val="tx1"/>
                </a:solidFill>
                <a:effectLst/>
                <a:latin typeface="+mn-lt"/>
                <a:ea typeface="+mn-ea"/>
                <a:cs typeface="+mn-cs"/>
              </a:rPr>
              <a:t>. The sensory processor allows information from the outside world to be sensed in the form of chemical and physical stimuli and attended to with various levels of focus and intent. Working memory serves as an encoding and retrieval processor. Information in the form of stimuli is encoded in accordance with explicit or implicit functions by the working memory processor. The working memory also retrieves information from previously stored material. Finally, the function of long-term memory is to store data through various categorical models or systems.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3</a:t>
            </a:fld>
            <a:endParaRPr lang="zh-CN" altLang="en-US"/>
          </a:p>
        </p:txBody>
      </p:sp>
    </p:spTree>
    <p:extLst>
      <p:ext uri="{BB962C8B-B14F-4D97-AF65-F5344CB8AC3E}">
        <p14:creationId xmlns:p14="http://schemas.microsoft.com/office/powerpoint/2010/main" val="1890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Well, yes,</a:t>
            </a:r>
            <a:r>
              <a:rPr lang="en-US" altLang="zh-CN" baseline="0" dirty="0"/>
              <a:t> it’s me again.</a:t>
            </a:r>
          </a:p>
          <a:p>
            <a:r>
              <a:rPr lang="zh-CN" altLang="en-US" baseline="0" dirty="0"/>
              <a:t>（动画</a:t>
            </a:r>
            <a:r>
              <a:rPr lang="en-US" altLang="zh-CN" baseline="0" dirty="0"/>
              <a:t>0</a:t>
            </a:r>
            <a:r>
              <a:rPr lang="zh-CN" altLang="en-US" baseline="0" dirty="0"/>
              <a:t>）</a:t>
            </a:r>
            <a:r>
              <a:rPr lang="en-US" altLang="zh-CN" baseline="0" dirty="0"/>
              <a:t>In summary, </a:t>
            </a:r>
            <a:r>
              <a:rPr lang="zh-CN" altLang="en-US" baseline="0" dirty="0"/>
              <a:t>（动画</a:t>
            </a:r>
            <a:r>
              <a:rPr lang="en-US" altLang="zh-CN" baseline="0" dirty="0"/>
              <a:t>1</a:t>
            </a:r>
            <a:r>
              <a:rPr lang="zh-CN" altLang="en-US" baseline="0" dirty="0"/>
              <a:t>）</a:t>
            </a:r>
            <a:r>
              <a:rPr lang="en-US" altLang="zh-CN" baseline="0" dirty="0"/>
              <a:t>this is a </a:t>
            </a:r>
            <a:r>
              <a:rPr lang="en-US" altLang="zh-CN" sz="1200" kern="1200" dirty="0">
                <a:solidFill>
                  <a:schemeClr val="tx1"/>
                </a:solidFill>
                <a:effectLst/>
                <a:latin typeface="+mn-lt"/>
                <a:ea typeface="+mn-ea"/>
                <a:cs typeface="+mn-cs"/>
              </a:rPr>
              <a:t>study conducted in Tsinghua University which investigated</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the effects of background music (BGM) on working efficiency and manages to offer applicable advice to inform practice. The participants were students recruited across discipline areas queried through a questionnaire, and were asked to complete a variant of Brown-Peterson task.</a:t>
            </a:r>
            <a:endParaRPr lang="en-US" altLang="zh-CN" baseline="0"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21</a:t>
            </a:fld>
            <a:endParaRPr lang="zh-CN" altLang="en-US"/>
          </a:p>
        </p:txBody>
      </p:sp>
    </p:spTree>
    <p:extLst>
      <p:ext uri="{BB962C8B-B14F-4D97-AF65-F5344CB8AC3E}">
        <p14:creationId xmlns:p14="http://schemas.microsoft.com/office/powerpoint/2010/main" val="3849601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On the whole, three patterns of how BGM would impact on working efficiency were summarized, although the actual impact might be individual specific. Participants with distinguished musical accomplishment appeared to have a decreased efficiency as opposed to participants with no musical accomplishment. The reasons for the diversified patterns are discussed on the basis of Miller’s law, and some applicable approaches to boosting working efficiency are proposed accordingly.</a:t>
            </a:r>
            <a:endParaRPr lang="en-US" altLang="zh-CN" baseline="0"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22</a:t>
            </a:fld>
            <a:endParaRPr lang="zh-CN" altLang="en-US"/>
          </a:p>
        </p:txBody>
      </p:sp>
    </p:spTree>
    <p:extLst>
      <p:ext uri="{BB962C8B-B14F-4D97-AF65-F5344CB8AC3E}">
        <p14:creationId xmlns:p14="http://schemas.microsoft.com/office/powerpoint/2010/main" val="1856763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part of our reference</a:t>
            </a:r>
            <a:r>
              <a:rPr lang="en-US" altLang="zh-CN" baseline="0" dirty="0"/>
              <a:t> list.</a:t>
            </a:r>
          </a:p>
        </p:txBody>
      </p:sp>
      <p:sp>
        <p:nvSpPr>
          <p:cNvPr id="4" name="灯片编号占位符 3"/>
          <p:cNvSpPr>
            <a:spLocks noGrp="1"/>
          </p:cNvSpPr>
          <p:nvPr>
            <p:ph type="sldNum" sz="quarter" idx="10"/>
          </p:nvPr>
        </p:nvSpPr>
        <p:spPr/>
        <p:txBody>
          <a:bodyPr/>
          <a:lstStyle/>
          <a:p>
            <a:fld id="{1FCB7648-7CFD-46D6-A627-643C1FDAA8BA}" type="slidenum">
              <a:rPr lang="zh-CN" altLang="en-US" smtClean="0"/>
              <a:t>23</a:t>
            </a:fld>
            <a:endParaRPr lang="zh-CN" altLang="en-US"/>
          </a:p>
        </p:txBody>
      </p:sp>
    </p:spTree>
    <p:extLst>
      <p:ext uri="{BB962C8B-B14F-4D97-AF65-F5344CB8AC3E}">
        <p14:creationId xmlns:p14="http://schemas.microsoft.com/office/powerpoint/2010/main" val="2417424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the question</a:t>
            </a:r>
            <a:r>
              <a:rPr lang="en-US" altLang="zh-CN" baseline="0" dirty="0"/>
              <a:t> time. </a:t>
            </a:r>
          </a:p>
          <a:p>
            <a:r>
              <a:rPr lang="en-US" altLang="zh-CN" dirty="0"/>
              <a:t>Please</a:t>
            </a:r>
            <a:r>
              <a:rPr lang="en-US" altLang="zh-CN" baseline="0" dirty="0"/>
              <a:t> feel free to ask questions about our presentation, although we mightn’t be able to answer all of them.</a:t>
            </a:r>
          </a:p>
        </p:txBody>
      </p:sp>
      <p:sp>
        <p:nvSpPr>
          <p:cNvPr id="4" name="灯片编号占位符 3"/>
          <p:cNvSpPr>
            <a:spLocks noGrp="1"/>
          </p:cNvSpPr>
          <p:nvPr>
            <p:ph type="sldNum" sz="quarter" idx="10"/>
          </p:nvPr>
        </p:nvSpPr>
        <p:spPr/>
        <p:txBody>
          <a:bodyPr/>
          <a:lstStyle/>
          <a:p>
            <a:fld id="{1FCB7648-7CFD-46D6-A627-643C1FDAA8BA}" type="slidenum">
              <a:rPr lang="zh-CN" altLang="en-US" smtClean="0"/>
              <a:t>24</a:t>
            </a:fld>
            <a:endParaRPr lang="zh-CN" altLang="en-US"/>
          </a:p>
        </p:txBody>
      </p:sp>
    </p:spTree>
    <p:extLst>
      <p:ext uri="{BB962C8B-B14F-4D97-AF65-F5344CB8AC3E}">
        <p14:creationId xmlns:p14="http://schemas.microsoft.com/office/powerpoint/2010/main" val="1996639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Short-term memory is also known as working memory. Short-term memory allows recall for a period of several seconds to a minute without rehearsal.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Its capacity is also very limited: </a:t>
            </a:r>
            <a:r>
              <a:rPr lang="en-US" altLang="zh-CN" sz="1200" u="none" strike="noStrike" kern="1200" dirty="0">
                <a:solidFill>
                  <a:schemeClr val="tx1"/>
                </a:solidFill>
                <a:effectLst/>
                <a:latin typeface="+mn-lt"/>
                <a:ea typeface="+mn-ea"/>
                <a:cs typeface="+mn-cs"/>
                <a:hlinkClick r:id="rId3" tooltip="George Armitage Miller"/>
              </a:rPr>
              <a:t>George A. Miller</a:t>
            </a:r>
            <a:r>
              <a:rPr lang="en-US" altLang="zh-CN" sz="1200" kern="1200" dirty="0">
                <a:solidFill>
                  <a:schemeClr val="tx1"/>
                </a:solidFill>
                <a:effectLst/>
                <a:latin typeface="+mn-lt"/>
                <a:ea typeface="+mn-ea"/>
                <a:cs typeface="+mn-cs"/>
              </a:rPr>
              <a:t> (1956), when working at </a:t>
            </a:r>
            <a:r>
              <a:rPr lang="en-US" altLang="zh-CN" sz="1200" u="none" strike="noStrike" kern="1200" dirty="0">
                <a:solidFill>
                  <a:schemeClr val="tx1"/>
                </a:solidFill>
                <a:effectLst/>
                <a:latin typeface="+mn-lt"/>
                <a:ea typeface="+mn-ea"/>
                <a:cs typeface="+mn-cs"/>
                <a:hlinkClick r:id="rId4" tooltip="Bell Labs"/>
              </a:rPr>
              <a:t>Bell Laboratories</a:t>
            </a:r>
            <a:r>
              <a:rPr lang="en-US" altLang="zh-CN" sz="1200" kern="1200" dirty="0">
                <a:solidFill>
                  <a:schemeClr val="tx1"/>
                </a:solidFill>
                <a:effectLst/>
                <a:latin typeface="+mn-lt"/>
                <a:ea typeface="+mn-ea"/>
                <a:cs typeface="+mn-cs"/>
              </a:rPr>
              <a:t>, conducted experiments showing that the store of short-term memory was 7±2 items (the title of his famous paper, "</a:t>
            </a:r>
            <a:r>
              <a:rPr lang="en-US" altLang="zh-CN" sz="1200" u="none" strike="noStrike" kern="1200" dirty="0">
                <a:solidFill>
                  <a:schemeClr val="tx1"/>
                </a:solidFill>
                <a:effectLst/>
                <a:latin typeface="+mn-lt"/>
                <a:ea typeface="+mn-ea"/>
                <a:cs typeface="+mn-cs"/>
                <a:hlinkClick r:id="rId5" tooltip="The Magical Number Seven, Plus or Minus Two"/>
              </a:rPr>
              <a:t>The magical number 7±2</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Modern estimates of the capacity of short-term memory are lower, typically of the order of 4–5 items; however, memory capacity can be increased through a process called </a:t>
            </a:r>
            <a:r>
              <a:rPr lang="en-US" altLang="zh-CN" sz="1200" u="none" strike="noStrike" kern="1200" dirty="0">
                <a:solidFill>
                  <a:schemeClr val="tx1"/>
                </a:solidFill>
                <a:effectLst/>
                <a:latin typeface="+mn-lt"/>
                <a:ea typeface="+mn-ea"/>
                <a:cs typeface="+mn-cs"/>
                <a:hlinkClick r:id="rId6" tooltip="Chunking (psychology)"/>
              </a:rPr>
              <a:t>chunking</a:t>
            </a:r>
            <a:r>
              <a:rPr lang="en-US" altLang="zh-CN" sz="1200" kern="1200" dirty="0">
                <a:solidFill>
                  <a:schemeClr val="tx1"/>
                </a:solidFill>
                <a:effectLst/>
                <a:latin typeface="+mn-lt"/>
                <a:ea typeface="+mn-ea"/>
                <a:cs typeface="+mn-cs"/>
              </a:rPr>
              <a:t>. For example, in recalling a ten-digit </a:t>
            </a:r>
            <a:r>
              <a:rPr lang="en-US" altLang="zh-CN" sz="1200" u="none" strike="noStrike" kern="1200" dirty="0">
                <a:solidFill>
                  <a:schemeClr val="tx1"/>
                </a:solidFill>
                <a:effectLst/>
                <a:latin typeface="+mn-lt"/>
                <a:ea typeface="+mn-ea"/>
                <a:cs typeface="+mn-cs"/>
                <a:hlinkClick r:id="rId7" tooltip="Telephone number"/>
              </a:rPr>
              <a:t>telephone number</a:t>
            </a:r>
            <a:r>
              <a:rPr lang="en-US" altLang="zh-CN" sz="1200" kern="1200" dirty="0">
                <a:solidFill>
                  <a:schemeClr val="tx1"/>
                </a:solidFill>
                <a:effectLst/>
                <a:latin typeface="+mn-lt"/>
                <a:ea typeface="+mn-ea"/>
                <a:cs typeface="+mn-cs"/>
              </a:rPr>
              <a:t>, a person could chunk the digits into three groups: first, the area code (such as 123), then a four-digit chunk (4567) and lastly a four-digit chunk (8910). This method of remembering telephone numbers is far more effective than attempting to remember a string of 11 digits; this is because we are able to chunk the information into meaningful groups of numbers. This may be reflected in some countries in the tendency to display telephone numbers as several chunks of two to four numbers.</a:t>
            </a:r>
            <a:endParaRPr lang="zh-CN" altLang="zh-CN" sz="1200" kern="1200" dirty="0">
              <a:solidFill>
                <a:schemeClr val="tx1"/>
              </a:solidFill>
              <a:effectLst/>
              <a:latin typeface="+mn-lt"/>
              <a:ea typeface="+mn-ea"/>
              <a:cs typeface="+mn-cs"/>
            </a:endParaRPr>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Short-term memory is believed to rely mostly on an acoustic code for storing information, and to a lesser extent a visual code. Conrad (1964) found that test subjects had more difficulty recalling collections of letters that were acoustically similar (e.g. E, P, D). Confusion with recalling acoustically similar letters rather than visually similar letters implies that the letters were encoded acoustically.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4</a:t>
            </a:fld>
            <a:endParaRPr lang="zh-CN" altLang="en-US"/>
          </a:p>
        </p:txBody>
      </p:sp>
    </p:spTree>
    <p:extLst>
      <p:ext uri="{BB962C8B-B14F-4D97-AF65-F5344CB8AC3E}">
        <p14:creationId xmlns:p14="http://schemas.microsoft.com/office/powerpoint/2010/main" val="2676125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central executive essentially acts as an attention sensory store. It channels information to the three component processes: the phonological loop, the </a:t>
            </a:r>
            <a:r>
              <a:rPr lang="en-US" altLang="zh-CN" sz="1200" kern="1200" dirty="0" err="1">
                <a:solidFill>
                  <a:schemeClr val="tx1"/>
                </a:solidFill>
                <a:effectLst/>
                <a:latin typeface="+mn-lt"/>
                <a:ea typeface="+mn-ea"/>
                <a:cs typeface="+mn-cs"/>
              </a:rPr>
              <a:t>visuo</a:t>
            </a:r>
            <a:r>
              <a:rPr lang="en-US" altLang="zh-CN" sz="1200" kern="1200" dirty="0">
                <a:solidFill>
                  <a:schemeClr val="tx1"/>
                </a:solidFill>
                <a:effectLst/>
                <a:latin typeface="+mn-lt"/>
                <a:ea typeface="+mn-ea"/>
                <a:cs typeface="+mn-cs"/>
              </a:rPr>
              <a:t>-spatial sketchpad, and the episodic buffer.</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phonological loop stores auditory information by silently rehearsing sounds or words in a continuous loop: the articulatory process (for example the repetition of a telephone number over and over again). A short list of data is easier to remember.</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a:t>
            </a:r>
            <a:r>
              <a:rPr lang="en-US" altLang="zh-CN" sz="1200" u="none" strike="noStrike" kern="1200" dirty="0">
                <a:solidFill>
                  <a:schemeClr val="tx1"/>
                </a:solidFill>
                <a:effectLst/>
                <a:latin typeface="+mn-lt"/>
                <a:ea typeface="+mn-ea"/>
                <a:cs typeface="+mn-cs"/>
                <a:hlinkClick r:id="rId3" tooltip="Visuospatial sketchpad"/>
              </a:rPr>
              <a:t>visuospatial sketchpad</a:t>
            </a:r>
            <a:r>
              <a:rPr lang="en-US" altLang="zh-CN" sz="1200" kern="1200" dirty="0">
                <a:solidFill>
                  <a:schemeClr val="tx1"/>
                </a:solidFill>
                <a:effectLst/>
                <a:latin typeface="+mn-lt"/>
                <a:ea typeface="+mn-ea"/>
                <a:cs typeface="+mn-cs"/>
              </a:rPr>
              <a:t> stores visual and spatial information. It is engaged when performing spatial tasks (such as judging distances) or visual ones (such as counting the windows on a house or imagining images).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episodic buffer is dedicated to linking information across domains to form integrated units of visual, spatial, and verbal information and chronological ordering (e.g., the memory of a story or a movie scene). The episodic buffer is also assumed to have links to long-term memory and semantical meaning.</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5</a:t>
            </a:fld>
            <a:endParaRPr lang="zh-CN" altLang="en-US"/>
          </a:p>
        </p:txBody>
      </p:sp>
    </p:spTree>
    <p:extLst>
      <p:ext uri="{BB962C8B-B14F-4D97-AF65-F5344CB8AC3E}">
        <p14:creationId xmlns:p14="http://schemas.microsoft.com/office/powerpoint/2010/main" val="2658746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Since the 1960s, scientists have been doing research about the influence of music on human’s memory. Some studies have used background music to explore the effect of irrelevant speech, and it has been found that different types of background music have different effects on current learning tasks.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Previous studies have proved that the auditory input of speech unrelated to the memory task will affect the subjects' current visual memory task. It is found that their memory materials are usually not suitable for short-term memory and subjects are various. Although some studies divided different types of music specifically, we believe that the most important factor is whether the background music has lyrics. Thus we chose three experimental background to do our research.</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research aims to explore the effects of background music on short-memory of college students. We hope that our research can guide college students to listen to music scientifically in the learning process, thus improving our learning efficiency.</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6</a:t>
            </a:fld>
            <a:endParaRPr lang="zh-CN" altLang="en-US"/>
          </a:p>
        </p:txBody>
      </p:sp>
    </p:spTree>
    <p:extLst>
      <p:ext uri="{BB962C8B-B14F-4D97-AF65-F5344CB8AC3E}">
        <p14:creationId xmlns:p14="http://schemas.microsoft.com/office/powerpoint/2010/main" val="72713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 glad</a:t>
            </a:r>
            <a:r>
              <a:rPr lang="en-US" altLang="zh-CN" baseline="0" dirty="0"/>
              <a:t> that </a:t>
            </a:r>
            <a:r>
              <a:rPr lang="zh-CN" altLang="en-US" baseline="0" dirty="0"/>
              <a:t>徐菲 </a:t>
            </a:r>
            <a:r>
              <a:rPr lang="en-US" altLang="zh-CN" baseline="0" dirty="0"/>
              <a:t>has given a wonderful report about the introduction section of our study.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Now let’s take a brief look at the method section. And I hope you find it interesting: )</a:t>
            </a:r>
            <a:endParaRPr lang="zh-CN" altLang="en-US"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7</a:t>
            </a:fld>
            <a:endParaRPr lang="zh-CN" altLang="en-US"/>
          </a:p>
        </p:txBody>
      </p:sp>
    </p:spTree>
    <p:extLst>
      <p:ext uri="{BB962C8B-B14F-4D97-AF65-F5344CB8AC3E}">
        <p14:creationId xmlns:p14="http://schemas.microsoft.com/office/powerpoint/2010/main" val="3242307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In our study, the participants were students recruited from Department of Automation (DA) </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Department of Biomedical Engineering (DBE) </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and School of Aerospace Engineering (SAE) </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（动画 </a:t>
            </a:r>
            <a:r>
              <a:rPr lang="en-US" altLang="zh-CN" sz="1200" kern="1200" dirty="0">
                <a:solidFill>
                  <a:schemeClr val="tx1"/>
                </a:solidFill>
                <a:effectLst/>
                <a:latin typeface="+mn-lt"/>
                <a:ea typeface="+mn-ea"/>
                <a:cs typeface="+mn-cs"/>
              </a:rPr>
              <a:t>4 5 6</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 total of 14 students including</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8 males and 6 females, who were in their second year of study with a mean age of 20.5</a:t>
            </a:r>
            <a:r>
              <a:rPr lang="en-US" altLang="zh-CN" sz="1200" kern="1200" baseline="0" dirty="0">
                <a:solidFill>
                  <a:schemeClr val="tx1"/>
                </a:solidFill>
                <a:effectLst/>
                <a:latin typeface="+mn-lt"/>
                <a:ea typeface="+mn-ea"/>
                <a:cs typeface="+mn-cs"/>
              </a:rPr>
              <a:t> and standard deviation</a:t>
            </a:r>
            <a:r>
              <a:rPr lang="en-US" altLang="zh-CN" sz="1200" kern="1200" dirty="0">
                <a:solidFill>
                  <a:schemeClr val="tx1"/>
                </a:solidFill>
                <a:effectLst/>
                <a:latin typeface="+mn-lt"/>
                <a:ea typeface="+mn-ea"/>
                <a:cs typeface="+mn-cs"/>
              </a:rPr>
              <a:t> of 0.3, were divided into three groups,</a:t>
            </a:r>
            <a:r>
              <a:rPr lang="en-US" altLang="zh-CN" sz="1200" kern="1200" baseline="0" dirty="0">
                <a:solidFill>
                  <a:schemeClr val="tx1"/>
                </a:solidFill>
                <a:effectLst/>
                <a:latin typeface="+mn-lt"/>
                <a:ea typeface="+mn-ea"/>
                <a:cs typeface="+mn-cs"/>
              </a:rPr>
              <a:t> a</a:t>
            </a:r>
            <a:r>
              <a:rPr lang="en-US" altLang="zh-CN" sz="1200" kern="1200" dirty="0">
                <a:solidFill>
                  <a:schemeClr val="tx1"/>
                </a:solidFill>
                <a:effectLst/>
                <a:latin typeface="+mn-lt"/>
                <a:ea typeface="+mn-ea"/>
                <a:cs typeface="+mn-cs"/>
              </a:rPr>
              <a:t>s is shown</a:t>
            </a:r>
            <a:r>
              <a:rPr lang="en-US" altLang="zh-CN" sz="1200" kern="1200" baseline="0" dirty="0">
                <a:solidFill>
                  <a:schemeClr val="tx1"/>
                </a:solidFill>
                <a:effectLst/>
                <a:latin typeface="+mn-lt"/>
                <a:ea typeface="+mn-ea"/>
                <a:cs typeface="+mn-cs"/>
              </a:rPr>
              <a:t> in the table.</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Each group was homogeneous with regard to discipline, as issues pertinent to understanding the effects of background music might be discipline</a:t>
            </a:r>
            <a:r>
              <a:rPr lang="en-US" altLang="zh-CN" sz="1200" kern="1200" baseline="0" dirty="0">
                <a:solidFill>
                  <a:schemeClr val="tx1"/>
                </a:solidFill>
                <a:effectLst/>
                <a:latin typeface="+mn-lt"/>
                <a:ea typeface="+mn-ea"/>
                <a:cs typeface="+mn-cs"/>
              </a:rPr>
              <a:t> specific</a:t>
            </a:r>
            <a:r>
              <a:rPr lang="en-US" altLang="zh-CN" sz="1200" kern="1200" dirty="0">
                <a:solidFill>
                  <a:schemeClr val="tx1"/>
                </a:solidFill>
                <a:effectLst/>
                <a:latin typeface="+mn-lt"/>
                <a:ea typeface="+mn-ea"/>
                <a:cs typeface="+mn-cs"/>
              </a:rPr>
              <a:t>, and would therefore impact on the outcome. The age difference was considered to have minor impact, whilst the impact of gender differences was exclusively investigated and gender was designed as one of the independent variables in the study. </a:t>
            </a:r>
            <a:endParaRPr lang="zh-CN" altLang="en-US"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8</a:t>
            </a:fld>
            <a:endParaRPr lang="zh-CN" altLang="en-US"/>
          </a:p>
        </p:txBody>
      </p:sp>
    </p:spTree>
    <p:extLst>
      <p:ext uri="{BB962C8B-B14F-4D97-AF65-F5344CB8AC3E}">
        <p14:creationId xmlns:p14="http://schemas.microsoft.com/office/powerpoint/2010/main" val="3144682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This is a self-control study</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where we managed to collect quantitative data by engaging participants in a deliberately designed immediate test</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which consisted of three sections. The test is a variant of the Brown-Peterson task (Brown, 1958)</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which aimed to test the quantity of objects that can be held in working memory while preventing participants from using mnemonics(</a:t>
            </a:r>
            <a:r>
              <a:rPr lang="en-US" altLang="zh-CN" sz="1200" kern="1200" dirty="0" err="1">
                <a:solidFill>
                  <a:schemeClr val="tx1"/>
                </a:solidFill>
                <a:effectLst/>
                <a:latin typeface="+mn-lt"/>
                <a:ea typeface="+mn-ea"/>
                <a:cs typeface="+mn-cs"/>
              </a:rPr>
              <a:t>ni;monics</a:t>
            </a:r>
            <a:r>
              <a:rPr lang="en-US" altLang="zh-CN" sz="1200" kern="1200" dirty="0">
                <a:solidFill>
                  <a:schemeClr val="tx1"/>
                </a:solidFill>
                <a:effectLst/>
                <a:latin typeface="+mn-lt"/>
                <a:ea typeface="+mn-ea"/>
                <a:cs typeface="+mn-cs"/>
              </a:rPr>
              <a:t>) or other memory techniques separated from the working memory to increase recall capacity. </a:t>
            </a:r>
          </a:p>
          <a:p>
            <a:r>
              <a:rPr lang="en-US" altLang="zh-CN" sz="1200" kern="1200" dirty="0">
                <a:solidFill>
                  <a:schemeClr val="tx1"/>
                </a:solidFill>
                <a:effectLst/>
                <a:latin typeface="+mn-lt"/>
                <a:ea typeface="+mn-ea"/>
                <a:cs typeface="+mn-cs"/>
              </a:rPr>
              <a:t>Basically, the three sections were assigned as a Control section (no audio messages)</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7</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and two Treatment sections: </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8</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Treatment 1 with Mozart’s Sonata, and </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9</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Treatment 2 with</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self-selected music via </a:t>
            </a:r>
            <a:r>
              <a:rPr lang="en-US" altLang="zh-CN" sz="1200" kern="1200" dirty="0" err="1">
                <a:solidFill>
                  <a:schemeClr val="tx1"/>
                </a:solidFill>
                <a:effectLst/>
                <a:latin typeface="+mn-lt"/>
                <a:ea typeface="+mn-ea"/>
                <a:cs typeface="+mn-cs"/>
              </a:rPr>
              <a:t>CloudMusic</a:t>
            </a:r>
            <a:r>
              <a:rPr lang="en-US" altLang="zh-CN" sz="1200" kern="1200" dirty="0">
                <a:solidFill>
                  <a:schemeClr val="tx1"/>
                </a:solidFill>
                <a:effectLst/>
                <a:latin typeface="+mn-lt"/>
                <a:ea typeface="+mn-ea"/>
                <a:cs typeface="+mn-cs"/>
              </a:rPr>
              <a:t>. In each section background</a:t>
            </a:r>
            <a:r>
              <a:rPr lang="en-US" altLang="zh-CN" sz="1200" kern="1200" baseline="0" dirty="0">
                <a:solidFill>
                  <a:schemeClr val="tx1"/>
                </a:solidFill>
                <a:effectLst/>
                <a:latin typeface="+mn-lt"/>
                <a:ea typeface="+mn-ea"/>
                <a:cs typeface="+mn-cs"/>
              </a:rPr>
              <a:t> music </a:t>
            </a:r>
            <a:r>
              <a:rPr lang="en-US" altLang="zh-CN" sz="1200" kern="1200" dirty="0">
                <a:solidFill>
                  <a:schemeClr val="tx1"/>
                </a:solidFill>
                <a:effectLst/>
                <a:latin typeface="+mn-lt"/>
                <a:ea typeface="+mn-ea"/>
                <a:cs typeface="+mn-cs"/>
              </a:rPr>
              <a:t>maintained a time period of 30s as BGM</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session. </a:t>
            </a:r>
          </a:p>
          <a:p>
            <a:r>
              <a:rPr lang="en-US" altLang="zh-CN" sz="1200" kern="1200" dirty="0">
                <a:solidFill>
                  <a:schemeClr val="tx1"/>
                </a:solidFill>
                <a:effectLst/>
                <a:latin typeface="+mn-lt"/>
                <a:ea typeface="+mn-ea"/>
                <a:cs typeface="+mn-cs"/>
              </a:rPr>
              <a:t>During the session, each participant was provided with a sheet of 100 random 2-bit decimal integers</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where their goal was to memorize as many sequences of numbers as they could, with background</a:t>
            </a:r>
            <a:r>
              <a:rPr lang="en-US" altLang="zh-CN" sz="1200" kern="1200" baseline="0" dirty="0">
                <a:solidFill>
                  <a:schemeClr val="tx1"/>
                </a:solidFill>
                <a:effectLst/>
                <a:latin typeface="+mn-lt"/>
                <a:ea typeface="+mn-ea"/>
                <a:cs typeface="+mn-cs"/>
              </a:rPr>
              <a:t> music</a:t>
            </a:r>
            <a:r>
              <a:rPr lang="en-US" altLang="zh-CN" sz="1200" kern="1200" dirty="0">
                <a:solidFill>
                  <a:schemeClr val="tx1"/>
                </a:solidFill>
                <a:effectLst/>
                <a:latin typeface="+mn-lt"/>
                <a:ea typeface="+mn-ea"/>
                <a:cs typeface="+mn-cs"/>
              </a:rPr>
              <a:t> played correspondingly. </a:t>
            </a:r>
          </a:p>
          <a:p>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11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Well, in order to weaken the stochastic error, the valid sequence in the test, is defined as a substring of the given numbers, with its length greater than or equal to 2, as demonstrated in the Figure.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You</a:t>
            </a:r>
            <a:r>
              <a:rPr lang="en-US" altLang="zh-CN" sz="1200" kern="1200" baseline="0" dirty="0">
                <a:solidFill>
                  <a:schemeClr val="tx1"/>
                </a:solidFill>
                <a:effectLst/>
                <a:latin typeface="+mn-lt"/>
                <a:ea typeface="+mn-ea"/>
                <a:cs typeface="+mn-cs"/>
              </a:rPr>
              <a:t> might have noticed that </a:t>
            </a:r>
            <a:r>
              <a:rPr lang="en-US" altLang="zh-CN" sz="1200" kern="1200" dirty="0">
                <a:solidFill>
                  <a:schemeClr val="tx1"/>
                </a:solidFill>
                <a:effectLst/>
                <a:latin typeface="+mn-lt"/>
                <a:ea typeface="+mn-ea"/>
                <a:cs typeface="+mn-cs"/>
              </a:rPr>
              <a:t>Length here refers to the number of </a:t>
            </a:r>
            <a:r>
              <a:rPr lang="zh-CN" altLang="en-US" sz="1200" kern="1200" dirty="0">
                <a:solidFill>
                  <a:schemeClr val="tx1"/>
                </a:solidFill>
                <a:effectLst/>
                <a:latin typeface="+mn-lt"/>
                <a:ea typeface="+mn-ea"/>
                <a:cs typeface="+mn-cs"/>
              </a:rPr>
              <a:t>（重读）</a:t>
            </a:r>
            <a:r>
              <a:rPr lang="en-US" altLang="zh-CN" sz="1200" kern="1200" dirty="0">
                <a:solidFill>
                  <a:schemeClr val="tx1"/>
                </a:solidFill>
                <a:effectLst/>
                <a:latin typeface="+mn-lt"/>
                <a:ea typeface="+mn-ea"/>
                <a:cs typeface="+mn-cs"/>
              </a:rPr>
              <a:t>2-bit decimal integers which doesn’t follow the convention of </a:t>
            </a:r>
            <a:r>
              <a:rPr lang="en-US" altLang="zh-CN" sz="1200" kern="1200" dirty="0" err="1">
                <a:solidFill>
                  <a:schemeClr val="tx1"/>
                </a:solidFill>
                <a:effectLst/>
                <a:latin typeface="+mn-lt"/>
                <a:ea typeface="+mn-ea"/>
                <a:cs typeface="+mn-cs"/>
              </a:rPr>
              <a:t>Cstring</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For</a:t>
            </a:r>
            <a:r>
              <a:rPr lang="en-US" altLang="zh-CN" sz="1200" kern="1200" baseline="0" dirty="0">
                <a:solidFill>
                  <a:schemeClr val="tx1"/>
                </a:solidFill>
                <a:effectLst/>
                <a:latin typeface="+mn-lt"/>
                <a:ea typeface="+mn-ea"/>
                <a:cs typeface="+mn-cs"/>
              </a:rPr>
              <a:t> example, </a:t>
            </a:r>
            <a:r>
              <a:rPr lang="en-US" altLang="zh-CN" sz="1200" kern="1200" dirty="0">
                <a:solidFill>
                  <a:schemeClr val="tx1"/>
                </a:solidFill>
                <a:effectLst/>
                <a:latin typeface="+mn-lt"/>
                <a:ea typeface="+mn-ea"/>
                <a:cs typeface="+mn-cs"/>
              </a:rPr>
              <a:t>Length of </a:t>
            </a:r>
            <a:r>
              <a:rPr lang="en-US" altLang="zh-CN" sz="1200" kern="1200" baseline="0" dirty="0">
                <a:solidFill>
                  <a:schemeClr val="tx1"/>
                </a:solidFill>
                <a:effectLst/>
                <a:latin typeface="+mn-lt"/>
                <a:ea typeface="+mn-ea"/>
                <a:cs typeface="+mn-cs"/>
              </a:rPr>
              <a:t>the string </a:t>
            </a:r>
            <a:r>
              <a:rPr lang="en-US" altLang="zh-CN" sz="1200" kern="1200" dirty="0">
                <a:solidFill>
                  <a:schemeClr val="tx1"/>
                </a:solidFill>
                <a:effectLst/>
                <a:latin typeface="+mn-lt"/>
                <a:ea typeface="+mn-ea"/>
                <a:cs typeface="+mn-cs"/>
              </a:rPr>
              <a:t>33, 45 is 2</a:t>
            </a:r>
            <a:r>
              <a:rPr lang="en-US" altLang="zh-CN" sz="1200" kern="1200" baseline="0" dirty="0">
                <a:solidFill>
                  <a:schemeClr val="tx1"/>
                </a:solidFill>
                <a:effectLst/>
                <a:latin typeface="+mn-lt"/>
                <a:ea typeface="+mn-ea"/>
                <a:cs typeface="+mn-cs"/>
              </a:rPr>
              <a:t> but not 4</a:t>
            </a:r>
            <a:r>
              <a:rPr lang="en-US" altLang="zh-CN" sz="1200" kern="1200" dirty="0">
                <a:solidFill>
                  <a:schemeClr val="tx1"/>
                </a:solidFill>
                <a:effectLst/>
                <a:latin typeface="+mn-lt"/>
                <a:ea typeface="+mn-ea"/>
                <a:cs typeface="+mn-cs"/>
              </a:rPr>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9</a:t>
            </a:fld>
            <a:endParaRPr lang="zh-CN" altLang="en-US"/>
          </a:p>
        </p:txBody>
      </p:sp>
    </p:spTree>
    <p:extLst>
      <p:ext uri="{BB962C8B-B14F-4D97-AF65-F5344CB8AC3E}">
        <p14:creationId xmlns:p14="http://schemas.microsoft.com/office/powerpoint/2010/main" val="2906908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The overall procedure is illustrated in the Figure.</a:t>
            </a:r>
            <a:r>
              <a:rPr lang="zh-CN" altLang="en-US"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In each section, the BGM session was followed by a recalling session and then an interval for participants to buffer. As the BGM session ended, sequences were recalled and recorded in reports by participants and then submitted to the moderator in the following recalling session. The interval between sections was set to a time period of 120s to eliminate or minimize the interference of sessions in the former section. Finally, after the whole three sections, each participant was graded with regard to their submissions. </a:t>
            </a:r>
            <a:endParaRPr lang="zh-CN" altLang="en-US" dirty="0"/>
          </a:p>
        </p:txBody>
      </p:sp>
      <p:sp>
        <p:nvSpPr>
          <p:cNvPr id="4" name="灯片编号占位符 3"/>
          <p:cNvSpPr>
            <a:spLocks noGrp="1"/>
          </p:cNvSpPr>
          <p:nvPr>
            <p:ph type="sldNum" sz="quarter" idx="10"/>
          </p:nvPr>
        </p:nvSpPr>
        <p:spPr/>
        <p:txBody>
          <a:bodyPr/>
          <a:lstStyle/>
          <a:p>
            <a:fld id="{1FCB7648-7CFD-46D6-A627-643C1FDAA8BA}" type="slidenum">
              <a:rPr lang="zh-CN" altLang="en-US" smtClean="0"/>
              <a:t>10</a:t>
            </a:fld>
            <a:endParaRPr lang="zh-CN" altLang="en-US"/>
          </a:p>
        </p:txBody>
      </p:sp>
    </p:spTree>
    <p:extLst>
      <p:ext uri="{BB962C8B-B14F-4D97-AF65-F5344CB8AC3E}">
        <p14:creationId xmlns:p14="http://schemas.microsoft.com/office/powerpoint/2010/main" val="1687361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BA8CA61-BCA9-4B0F-9821-427A5DED6ED8}" type="datetime1">
              <a:rPr lang="zh-CN" altLang="en-US" smtClean="0"/>
              <a:t>2018/6/12</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9232483" y="5028835"/>
            <a:ext cx="551167" cy="279400"/>
          </a:xfrm>
        </p:spPr>
        <p:txBody>
          <a:bodyPr/>
          <a:lstStyle>
            <a:lvl1pPr>
              <a:defRPr sz="2000">
                <a:latin typeface="Arial" panose="020B0604020202020204" pitchFamily="34" charset="0"/>
                <a:cs typeface="Arial" panose="020B0604020202020204" pitchFamily="34" charset="0"/>
              </a:defRPr>
            </a:lvl1pPr>
          </a:lstStyle>
          <a:p>
            <a:fld id="{713C3DD6-EF58-4B1B-B847-063E99951CA4}" type="slidenum">
              <a:rPr lang="zh-CN" altLang="en-US" smtClean="0"/>
              <a:pPr/>
              <a:t>‹#›</a:t>
            </a:fld>
            <a:endParaRPr lang="zh-CN" alt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462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75D404-B3D8-4D52-83FB-029F8C75AC85}" type="datetime1">
              <a:rPr lang="zh-CN" altLang="en-US" smtClean="0"/>
              <a:t>2018/6/12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13C3DD6-EF58-4B1B-B847-063E99951CA4}" type="slidenum">
              <a:rPr lang="zh-CN" altLang="en-US" smtClean="0"/>
              <a:t>‹#›</a:t>
            </a:fld>
            <a:endParaRPr lang="zh-CN" altLang="en-US"/>
          </a:p>
        </p:txBody>
      </p:sp>
    </p:spTree>
    <p:extLst>
      <p:ext uri="{BB962C8B-B14F-4D97-AF65-F5344CB8AC3E}">
        <p14:creationId xmlns:p14="http://schemas.microsoft.com/office/powerpoint/2010/main" val="19885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1A5B59-2164-4DDC-8FA1-989CC299C987}" type="datetime1">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3C3DD6-EF58-4B1B-B847-063E99951CA4}"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337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C62927-9C73-4FF6-BDB4-A0DB1C25E805}" type="datetime1">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3C3DD6-EF58-4B1B-B847-063E99951CA4}"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0501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7FA11EE-80A6-485D-AF1D-F58F3B368722}" type="datetime1">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3C3DD6-EF58-4B1B-B847-063E99951CA4}" type="slidenum">
              <a:rPr lang="zh-CN" altLang="en-US" smtClean="0"/>
              <a:t>‹#›</a:t>
            </a:fld>
            <a:endParaRPr lang="zh-CN" altLang="en-US"/>
          </a:p>
        </p:txBody>
      </p:sp>
    </p:spTree>
    <p:extLst>
      <p:ext uri="{BB962C8B-B14F-4D97-AF65-F5344CB8AC3E}">
        <p14:creationId xmlns:p14="http://schemas.microsoft.com/office/powerpoint/2010/main" val="1758779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CAAC5D8-6FAD-452E-A797-7CE8E9EDD4B4}" type="datetime1">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3C3DD6-EF58-4B1B-B847-063E99951CA4}"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7807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A3A4299-A457-425E-887D-D14AE8A07F5D}" type="datetime1">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3C3DD6-EF58-4B1B-B847-063E99951CA4}"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6034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1143FDC-FEFF-402D-B4E1-6D8CA0D8B30B}" type="datetime1">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3C3DD6-EF58-4B1B-B847-063E99951CA4}"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52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927264-BB63-40EC-AD84-93E3F3F38D31}" type="datetime1">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3C3DD6-EF58-4B1B-B847-063E99951CA4}"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924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027225" y="5969000"/>
            <a:ext cx="542697" cy="279400"/>
          </a:xfrm>
        </p:spPr>
        <p:txBody>
          <a:bodyPr/>
          <a:lstStyle>
            <a:lvl1pPr>
              <a:defRPr sz="2000" b="1">
                <a:latin typeface="Arial" panose="020B0604020202020204" pitchFamily="34" charset="0"/>
                <a:cs typeface="Arial" panose="020B0604020202020204" pitchFamily="34" charset="0"/>
              </a:defRPr>
            </a:lvl1pPr>
          </a:lstStyle>
          <a:p>
            <a:fld id="{713C3DD6-EF58-4B1B-B847-063E99951CA4}" type="slidenum">
              <a:rPr lang="zh-CN" altLang="en-US" smtClean="0"/>
              <a:pPr/>
              <a:t>‹#›</a:t>
            </a:fld>
            <a:endParaRPr lang="zh-CN" altLang="en-US" dirty="0"/>
          </a:p>
        </p:txBody>
      </p:sp>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C9203962-1A25-4ADE-AB47-239D544B912B}" type="datetime1">
              <a:rPr lang="zh-CN" altLang="en-US" smtClean="0"/>
              <a:t>2018/6/12</a:t>
            </a:fld>
            <a:endParaRPr lang="zh-CN" altLang="en-US"/>
          </a:p>
        </p:txBody>
      </p:sp>
      <p:sp>
        <p:nvSpPr>
          <p:cNvPr id="5" name="Footer Placeholder 4"/>
          <p:cNvSpPr>
            <a:spLocks noGrp="1"/>
          </p:cNvSpPr>
          <p:nvPr>
            <p:ph type="ftr" sz="quarter" idx="11"/>
          </p:nvPr>
        </p:nvSpPr>
        <p:spPr>
          <a:xfrm>
            <a:off x="1295401" y="5969000"/>
            <a:ext cx="7305900" cy="279400"/>
          </a:xfrm>
        </p:spPr>
        <p:txBody>
          <a:bodyPr/>
          <a:lstStyle/>
          <a:p>
            <a:endParaRPr lang="zh-CN" altLang="en-US" dirty="0"/>
          </a:p>
        </p:txBody>
      </p:sp>
    </p:spTree>
    <p:extLst>
      <p:ext uri="{BB962C8B-B14F-4D97-AF65-F5344CB8AC3E}">
        <p14:creationId xmlns:p14="http://schemas.microsoft.com/office/powerpoint/2010/main" val="371214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311108E-881A-44CA-8B24-B6791089B78E}" type="datetime1">
              <a:rPr lang="zh-CN" altLang="en-US" smtClean="0"/>
              <a:t>2018/6/12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3C3DD6-EF58-4B1B-B847-063E99951CA4}"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043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E506F89-72E1-4173-818A-14FEDC00BA6D}" type="datetime1">
              <a:rPr lang="zh-CN" altLang="en-US" smtClean="0"/>
              <a:t>2018/6/12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1024461" y="5969000"/>
            <a:ext cx="542697" cy="279400"/>
          </a:xfrm>
        </p:spPr>
        <p:txBody>
          <a:bodyPr/>
          <a:lstStyle/>
          <a:p>
            <a:fld id="{713C3DD6-EF58-4B1B-B847-063E99951CA4}" type="slidenum">
              <a:rPr lang="zh-CN" altLang="en-US" smtClean="0"/>
              <a:t>‹#›</a:t>
            </a:fld>
            <a:endParaRPr lang="zh-CN" altLang="en-US"/>
          </a:p>
        </p:txBody>
      </p:sp>
    </p:spTree>
    <p:extLst>
      <p:ext uri="{BB962C8B-B14F-4D97-AF65-F5344CB8AC3E}">
        <p14:creationId xmlns:p14="http://schemas.microsoft.com/office/powerpoint/2010/main" val="287076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4C1022-6D72-476E-A80E-FEE028D5C139}" type="datetime1">
              <a:rPr lang="zh-CN" altLang="en-US" smtClean="0"/>
              <a:t>2018/6/12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13C3DD6-EF58-4B1B-B847-063E99951CA4}"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197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785A92B-5B83-4E19-86E6-444C32A65EC7}" type="datetime1">
              <a:rPr lang="zh-CN" altLang="en-US" smtClean="0"/>
              <a:t>2018/6/12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13C3DD6-EF58-4B1B-B847-063E99951CA4}"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8529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53752-DDD9-4107-A94F-C37A03BE584C}" type="datetime1">
              <a:rPr lang="zh-CN" altLang="en-US" smtClean="0"/>
              <a:t>2018/6/12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11033169" y="5969000"/>
            <a:ext cx="542697" cy="279400"/>
          </a:xfrm>
        </p:spPr>
        <p:txBody>
          <a:bodyPr/>
          <a:lstStyle>
            <a:lvl1pPr>
              <a:defRPr sz="2000" b="1">
                <a:latin typeface="Arial" panose="020B0604020202020204" pitchFamily="34" charset="0"/>
                <a:cs typeface="Arial" panose="020B0604020202020204" pitchFamily="34" charset="0"/>
              </a:defRPr>
            </a:lvl1pPr>
          </a:lstStyle>
          <a:p>
            <a:fld id="{713C3DD6-EF58-4B1B-B847-063E99951CA4}" type="slidenum">
              <a:rPr lang="zh-CN" altLang="en-US" smtClean="0"/>
              <a:pPr/>
              <a:t>‹#›</a:t>
            </a:fld>
            <a:endParaRPr lang="zh-CN" altLang="en-US" dirty="0"/>
          </a:p>
        </p:txBody>
      </p:sp>
    </p:spTree>
    <p:extLst>
      <p:ext uri="{BB962C8B-B14F-4D97-AF65-F5344CB8AC3E}">
        <p14:creationId xmlns:p14="http://schemas.microsoft.com/office/powerpoint/2010/main" val="284784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65AF6AF-03CA-4F58-96CA-A084BC2CFB65}" type="datetime1">
              <a:rPr lang="zh-CN" altLang="en-US" smtClean="0"/>
              <a:t>2018/6/12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13C3DD6-EF58-4B1B-B847-063E99951CA4}"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287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2663C027-FF99-423E-8315-0A00E120D65F}" type="datetime1">
              <a:rPr lang="zh-CN" altLang="en-US" smtClean="0"/>
              <a:t>2018/6/12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990218" y="5969000"/>
            <a:ext cx="568232" cy="279400"/>
          </a:xfrm>
        </p:spPr>
        <p:txBody>
          <a:bodyPr/>
          <a:lstStyle>
            <a:lvl1pPr>
              <a:defRPr sz="2000" b="1">
                <a:latin typeface="Arial" panose="020B0604020202020204" pitchFamily="34" charset="0"/>
                <a:cs typeface="Arial" panose="020B0604020202020204" pitchFamily="34" charset="0"/>
              </a:defRPr>
            </a:lvl1pPr>
          </a:lstStyle>
          <a:p>
            <a:fld id="{713C3DD6-EF58-4B1B-B847-063E99951CA4}" type="slidenum">
              <a:rPr lang="zh-CN" altLang="en-US" smtClean="0"/>
              <a:pPr/>
              <a:t>‹#›</a:t>
            </a:fld>
            <a:endParaRPr lang="zh-CN" altLang="en-US" dirty="0"/>
          </a:p>
        </p:txBody>
      </p:sp>
    </p:spTree>
    <p:extLst>
      <p:ext uri="{BB962C8B-B14F-4D97-AF65-F5344CB8AC3E}">
        <p14:creationId xmlns:p14="http://schemas.microsoft.com/office/powerpoint/2010/main" val="1392286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D25051-28AC-464D-9F15-53646AE561EB}" type="datetime1">
              <a:rPr lang="zh-CN" altLang="en-US" smtClean="0"/>
              <a:t>2018/6/12</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3C3DD6-EF58-4B1B-B847-063E99951CA4}" type="slidenum">
              <a:rPr lang="zh-CN" altLang="en-US" smtClean="0"/>
              <a:t>‹#›</a:t>
            </a:fld>
            <a:endParaRPr lang="zh-CN" altLang="en-US"/>
          </a:p>
        </p:txBody>
      </p:sp>
    </p:spTree>
    <p:extLst>
      <p:ext uri="{BB962C8B-B14F-4D97-AF65-F5344CB8AC3E}">
        <p14:creationId xmlns:p14="http://schemas.microsoft.com/office/powerpoint/2010/main" val="2154387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ED654-BCD5-4265-AFFD-57BFE0BF24CD}"/>
              </a:ext>
            </a:extLst>
          </p:cNvPr>
          <p:cNvSpPr>
            <a:spLocks noGrp="1"/>
          </p:cNvSpPr>
          <p:nvPr>
            <p:ph type="ctrTitle"/>
          </p:nvPr>
        </p:nvSpPr>
        <p:spPr>
          <a:xfrm>
            <a:off x="2692396" y="1097762"/>
            <a:ext cx="6815669" cy="1515533"/>
          </a:xfrm>
        </p:spPr>
        <p:txBody>
          <a:bodyPr/>
          <a:lstStyle/>
          <a:p>
            <a:r>
              <a:rPr lang="en-US" altLang="zh-CN" dirty="0">
                <a:latin typeface="Arial" panose="020B0604020202020204" pitchFamily="34" charset="0"/>
                <a:cs typeface="Arial" panose="020B0604020202020204" pitchFamily="34" charset="0"/>
              </a:rPr>
              <a:t>Group </a:t>
            </a:r>
            <a:r>
              <a:rPr lang="en-US" altLang="zh-CN" dirty="0">
                <a:solidFill>
                  <a:schemeClr val="accent1"/>
                </a:solidFill>
                <a:latin typeface="Arial" panose="020B0604020202020204" pitchFamily="34" charset="0"/>
                <a:cs typeface="Arial" panose="020B0604020202020204" pitchFamily="34" charset="0"/>
              </a:rPr>
              <a:t>5</a:t>
            </a:r>
            <a:endParaRPr lang="zh-CN" altLang="en-US" dirty="0">
              <a:solidFill>
                <a:schemeClr val="accent1"/>
              </a:solidFill>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ECF4AE16-4F8C-4FAB-9456-8BB5A2FE416F}"/>
              </a:ext>
            </a:extLst>
          </p:cNvPr>
          <p:cNvSpPr>
            <a:spLocks noGrp="1"/>
          </p:cNvSpPr>
          <p:nvPr>
            <p:ph type="subTitle" idx="1"/>
          </p:nvPr>
        </p:nvSpPr>
        <p:spPr>
          <a:xfrm>
            <a:off x="2692396" y="4220942"/>
            <a:ext cx="6815669" cy="1320802"/>
          </a:xfrm>
        </p:spPr>
        <p:txBody>
          <a:bodyPr>
            <a:normAutofit/>
          </a:bodyPr>
          <a:lstStyle/>
          <a:p>
            <a:r>
              <a:rPr lang="en-US" altLang="zh-CN" sz="2800" dirty="0">
                <a:latin typeface="Arial" panose="020B0604020202020204" pitchFamily="34" charset="0"/>
                <a:cs typeface="Arial" panose="020B0604020202020204" pitchFamily="34" charset="0"/>
              </a:rPr>
              <a:t>Reporter: </a:t>
            </a:r>
            <a:r>
              <a:rPr lang="zh-CN" altLang="en-US" sz="2800" dirty="0">
                <a:latin typeface="黑体" panose="02010609060101010101" pitchFamily="49" charset="-122"/>
                <a:ea typeface="黑体" panose="02010609060101010101" pitchFamily="49" charset="-122"/>
                <a:cs typeface="Arial" panose="020B0604020202020204" pitchFamily="34" charset="0"/>
              </a:rPr>
              <a:t>徐菲，于沛钰</a:t>
            </a:r>
            <a:endParaRPr lang="en-US" altLang="zh-CN" sz="2800" dirty="0">
              <a:latin typeface="黑体" panose="02010609060101010101" pitchFamily="49" charset="-122"/>
              <a:ea typeface="黑体" panose="02010609060101010101" pitchFamily="49" charset="-122"/>
              <a:cs typeface="Arial" panose="020B0604020202020204" pitchFamily="34" charset="0"/>
            </a:endParaRPr>
          </a:p>
          <a:p>
            <a:r>
              <a:rPr lang="en-US" altLang="zh-CN" sz="2800" dirty="0">
                <a:latin typeface="黑体" panose="02010609060101010101" pitchFamily="49" charset="-122"/>
                <a:ea typeface="黑体" panose="02010609060101010101" pitchFamily="49" charset="-122"/>
                <a:cs typeface="Arial" panose="020B0604020202020204" pitchFamily="34" charset="0"/>
              </a:rPr>
              <a:t>			 </a:t>
            </a:r>
            <a:r>
              <a:rPr lang="zh-CN" altLang="en-US" sz="2800" dirty="0">
                <a:latin typeface="黑体" panose="02010609060101010101" pitchFamily="49" charset="-122"/>
                <a:ea typeface="黑体" panose="02010609060101010101" pitchFamily="49" charset="-122"/>
                <a:cs typeface="Arial" panose="020B0604020202020204" pitchFamily="34" charset="0"/>
              </a:rPr>
              <a:t>李梓铉，王菲</a:t>
            </a:r>
          </a:p>
        </p:txBody>
      </p:sp>
      <p:sp>
        <p:nvSpPr>
          <p:cNvPr id="4" name="灯片编号占位符 3"/>
          <p:cNvSpPr>
            <a:spLocks noGrp="1"/>
          </p:cNvSpPr>
          <p:nvPr>
            <p:ph type="sldNum" sz="quarter" idx="12"/>
          </p:nvPr>
        </p:nvSpPr>
        <p:spPr/>
        <p:txBody>
          <a:bodyPr/>
          <a:lstStyle/>
          <a:p>
            <a:fld id="{713C3DD6-EF58-4B1B-B847-063E99951CA4}" type="slidenum">
              <a:rPr lang="zh-CN" altLang="en-US" smtClean="0"/>
              <a:t>1</a:t>
            </a:fld>
            <a:endParaRPr lang="zh-CN" altLang="en-US"/>
          </a:p>
        </p:txBody>
      </p:sp>
      <p:sp>
        <p:nvSpPr>
          <p:cNvPr id="5" name="文本框 4"/>
          <p:cNvSpPr txBox="1"/>
          <p:nvPr/>
        </p:nvSpPr>
        <p:spPr>
          <a:xfrm>
            <a:off x="2692397" y="2986350"/>
            <a:ext cx="8039071" cy="1077218"/>
          </a:xfrm>
          <a:prstGeom prst="rect">
            <a:avLst/>
          </a:prstGeom>
          <a:noFill/>
        </p:spPr>
        <p:txBody>
          <a:bodyPr wrap="square" rtlCol="0">
            <a:spAutoFit/>
          </a:bodyPr>
          <a:lstStyle/>
          <a:p>
            <a:pPr algn="just"/>
            <a:r>
              <a:rPr lang="en-US" altLang="zh-CN" sz="3200" dirty="0">
                <a:latin typeface="Arial" panose="020B0604020202020204" pitchFamily="34" charset="0"/>
                <a:cs typeface="Arial" panose="020B0604020202020204" pitchFamily="34" charset="0"/>
              </a:rPr>
              <a:t>     Exploring the effects of</a:t>
            </a:r>
          </a:p>
          <a:p>
            <a:pPr algn="just"/>
            <a:r>
              <a:rPr lang="en-US" altLang="zh-CN" sz="3200" dirty="0">
                <a:solidFill>
                  <a:schemeClr val="accent1"/>
                </a:solidFill>
                <a:latin typeface="Arial" panose="020B0604020202020204" pitchFamily="34" charset="0"/>
                <a:cs typeface="Arial" panose="020B0604020202020204" pitchFamily="34" charset="0"/>
              </a:rPr>
              <a:t>                          </a:t>
            </a:r>
            <a:r>
              <a:rPr lang="en-US" altLang="zh-CN" sz="3200" b="1" dirty="0">
                <a:solidFill>
                  <a:schemeClr val="accent1"/>
                </a:solidFill>
                <a:latin typeface="Arial" panose="020B0604020202020204" pitchFamily="34" charset="0"/>
                <a:cs typeface="Arial" panose="020B0604020202020204" pitchFamily="34" charset="0"/>
              </a:rPr>
              <a:t>background music</a:t>
            </a:r>
            <a:endParaRPr lang="zh-CN" altLang="en-US" sz="3200" b="1" dirty="0">
              <a:solidFill>
                <a:schemeClr val="accent1"/>
              </a:solidFill>
              <a:latin typeface="Arial" panose="020B0604020202020204" pitchFamily="34" charset="0"/>
              <a:cs typeface="Arial" panose="020B0604020202020204" pitchFamily="34" charset="0"/>
            </a:endParaRPr>
          </a:p>
        </p:txBody>
      </p:sp>
      <p:cxnSp>
        <p:nvCxnSpPr>
          <p:cNvPr id="7" name="直接连接符 6"/>
          <p:cNvCxnSpPr/>
          <p:nvPr/>
        </p:nvCxnSpPr>
        <p:spPr>
          <a:xfrm>
            <a:off x="6100230" y="3524959"/>
            <a:ext cx="340783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0507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470" y="2369607"/>
            <a:ext cx="6241816" cy="1371600"/>
          </a:xfrm>
        </p:spPr>
        <p:txBody>
          <a:bodyPr>
            <a:normAutofit/>
          </a:bodyPr>
          <a:lstStyle/>
          <a:p>
            <a:r>
              <a:rPr lang="en-US" altLang="zh-CN" sz="4400" dirty="0">
                <a:latin typeface="Arial" panose="020B0604020202020204" pitchFamily="34" charset="0"/>
                <a:cs typeface="Arial" panose="020B0604020202020204" pitchFamily="34" charset="0"/>
              </a:rPr>
              <a:t>Whole procedure</a:t>
            </a:r>
            <a:endParaRPr lang="zh-CN" altLang="en-US" sz="44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stretch>
            <a:fillRect/>
          </a:stretch>
        </p:blipFill>
        <p:spPr>
          <a:xfrm>
            <a:off x="6860115" y="689629"/>
            <a:ext cx="4426650" cy="5453996"/>
          </a:xfrm>
          <a:prstGeom prst="rect">
            <a:avLst/>
          </a:prstGeom>
        </p:spPr>
      </p:pic>
      <p:sp>
        <p:nvSpPr>
          <p:cNvPr id="3" name="灯片编号占位符 2"/>
          <p:cNvSpPr>
            <a:spLocks noGrp="1"/>
          </p:cNvSpPr>
          <p:nvPr>
            <p:ph type="sldNum" sz="quarter" idx="12"/>
          </p:nvPr>
        </p:nvSpPr>
        <p:spPr/>
        <p:txBody>
          <a:bodyPr/>
          <a:lstStyle/>
          <a:p>
            <a:fld id="{713C3DD6-EF58-4B1B-B847-063E99951CA4}" type="slidenum">
              <a:rPr lang="zh-CN" altLang="en-US" smtClean="0"/>
              <a:t>10</a:t>
            </a:fld>
            <a:endParaRPr lang="zh-CN" altLang="en-US"/>
          </a:p>
        </p:txBody>
      </p:sp>
    </p:spTree>
    <p:extLst>
      <p:ext uri="{BB962C8B-B14F-4D97-AF65-F5344CB8AC3E}">
        <p14:creationId xmlns:p14="http://schemas.microsoft.com/office/powerpoint/2010/main" val="134755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557F4-23DB-4819-806E-67F0794AFD14}"/>
              </a:ext>
            </a:extLst>
          </p:cNvPr>
          <p:cNvSpPr>
            <a:spLocks noGrp="1"/>
          </p:cNvSpPr>
          <p:nvPr>
            <p:ph type="title" idx="4294967295"/>
          </p:nvPr>
        </p:nvSpPr>
        <p:spPr>
          <a:xfrm>
            <a:off x="1285875" y="954088"/>
            <a:ext cx="9601200" cy="1303337"/>
          </a:xfrm>
        </p:spPr>
        <p:txBody>
          <a:bodyPr>
            <a:normAutofit/>
          </a:bodyPr>
          <a:lstStyle/>
          <a:p>
            <a:r>
              <a:rPr lang="en-US" altLang="zh-CN" b="1" dirty="0">
                <a:latin typeface="Arial" panose="020B0604020202020204" pitchFamily="34" charset="0"/>
                <a:cs typeface="Arial" panose="020B0604020202020204" pitchFamily="34" charset="0"/>
              </a:rPr>
              <a:t>Materials</a:t>
            </a:r>
            <a:endParaRPr lang="zh-CN" altLang="en-US"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stretch>
            <a:fillRect/>
          </a:stretch>
        </p:blipFill>
        <p:spPr>
          <a:xfrm>
            <a:off x="3222904" y="954088"/>
            <a:ext cx="5727141" cy="483870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1725" y="896936"/>
            <a:ext cx="7483129" cy="4983764"/>
          </a:xfrm>
          <a:prstGeom prst="rect">
            <a:avLst/>
          </a:prstGeom>
        </p:spPr>
      </p:pic>
      <p:sp>
        <p:nvSpPr>
          <p:cNvPr id="4" name="灯片编号占位符 3"/>
          <p:cNvSpPr>
            <a:spLocks noGrp="1"/>
          </p:cNvSpPr>
          <p:nvPr>
            <p:ph type="sldNum" sz="quarter" idx="12"/>
          </p:nvPr>
        </p:nvSpPr>
        <p:spPr/>
        <p:txBody>
          <a:bodyPr/>
          <a:lstStyle/>
          <a:p>
            <a:fld id="{713C3DD6-EF58-4B1B-B847-063E99951CA4}" type="slidenum">
              <a:rPr lang="zh-CN" altLang="en-US" smtClean="0"/>
              <a:t>11</a:t>
            </a:fld>
            <a:endParaRPr lang="zh-CN" altLang="en-US"/>
          </a:p>
        </p:txBody>
      </p:sp>
    </p:spTree>
    <p:extLst>
      <p:ext uri="{BB962C8B-B14F-4D97-AF65-F5344CB8AC3E}">
        <p14:creationId xmlns:p14="http://schemas.microsoft.com/office/powerpoint/2010/main" val="382134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61C52-1E6A-416B-8D9B-2C4497B495D8}"/>
              </a:ext>
            </a:extLst>
          </p:cNvPr>
          <p:cNvSpPr>
            <a:spLocks noGrp="1"/>
          </p:cNvSpPr>
          <p:nvPr>
            <p:ph type="title" idx="4294967295"/>
          </p:nvPr>
        </p:nvSpPr>
        <p:spPr>
          <a:xfrm>
            <a:off x="1357313" y="743541"/>
            <a:ext cx="9601200" cy="1303337"/>
          </a:xfrm>
        </p:spPr>
        <p:txBody>
          <a:bodyPr>
            <a:normAutofit/>
          </a:bodyPr>
          <a:lstStyle/>
          <a:p>
            <a:r>
              <a:rPr lang="en-US" altLang="zh-CN" b="1" dirty="0">
                <a:latin typeface="Arial" panose="020B0604020202020204" pitchFamily="34" charset="0"/>
                <a:cs typeface="Arial" panose="020B0604020202020204" pitchFamily="34" charset="0"/>
              </a:rPr>
              <a:t>Data Analysis</a:t>
            </a:r>
            <a:endParaRPr lang="zh-CN" altLang="en-US" dirty="0">
              <a:latin typeface="Arial" panose="020B0604020202020204" pitchFamily="34" charset="0"/>
              <a:cs typeface="Arial" panose="020B0604020202020204" pitchFamily="34" charset="0"/>
            </a:endParaRPr>
          </a:p>
        </p:txBody>
      </p:sp>
      <p:sp>
        <p:nvSpPr>
          <p:cNvPr id="6" name="文本框 5"/>
          <p:cNvSpPr txBox="1"/>
          <p:nvPr/>
        </p:nvSpPr>
        <p:spPr>
          <a:xfrm>
            <a:off x="971554" y="2046878"/>
            <a:ext cx="4772025" cy="646331"/>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Independent variables:</a:t>
            </a:r>
            <a:endParaRPr lang="zh-CN" altLang="en-US" sz="3600" dirty="0">
              <a:latin typeface="Arial" panose="020B0604020202020204" pitchFamily="34" charset="0"/>
              <a:cs typeface="Arial" panose="020B0604020202020204" pitchFamily="34" charset="0"/>
            </a:endParaRPr>
          </a:p>
        </p:txBody>
      </p:sp>
      <p:sp>
        <p:nvSpPr>
          <p:cNvPr id="3" name="文本框 2"/>
          <p:cNvSpPr txBox="1"/>
          <p:nvPr/>
        </p:nvSpPr>
        <p:spPr>
          <a:xfrm>
            <a:off x="1357313" y="2877176"/>
            <a:ext cx="9772647" cy="2862322"/>
          </a:xfrm>
          <a:prstGeom prst="rect">
            <a:avLst/>
          </a:prstGeom>
          <a:noFill/>
        </p:spPr>
        <p:txBody>
          <a:bodyPr wrap="square" rtlCol="0">
            <a:spAutoFit/>
          </a:bodyPr>
          <a:lstStyle/>
          <a:p>
            <a:pPr marL="571500" indent="-571500">
              <a:buFontTx/>
              <a:buChar char="-"/>
            </a:pPr>
            <a:r>
              <a:rPr lang="en-US" altLang="zh-CN" sz="3600" dirty="0">
                <a:latin typeface="Arial" panose="020B0604020202020204" pitchFamily="34" charset="0"/>
                <a:cs typeface="Arial" panose="020B0604020202020204" pitchFamily="34" charset="0"/>
              </a:rPr>
              <a:t>discipline (</a:t>
            </a:r>
            <a:r>
              <a:rPr lang="en-US" altLang="zh-CN" sz="3600" dirty="0">
                <a:solidFill>
                  <a:schemeClr val="accent1"/>
                </a:solidFill>
                <a:latin typeface="Arial" panose="020B0604020202020204" pitchFamily="34" charset="0"/>
                <a:cs typeface="Arial" panose="020B0604020202020204" pitchFamily="34" charset="0"/>
              </a:rPr>
              <a:t>3</a:t>
            </a:r>
            <a:r>
              <a:rPr lang="en-US" altLang="zh-CN" sz="3600" dirty="0">
                <a:latin typeface="Arial" panose="020B0604020202020204" pitchFamily="34" charset="0"/>
                <a:cs typeface="Arial" panose="020B0604020202020204" pitchFamily="34" charset="0"/>
              </a:rPr>
              <a:t> levels – DA, DBE, and SAE)</a:t>
            </a:r>
          </a:p>
          <a:p>
            <a:pPr marL="571500" indent="-571500">
              <a:buFontTx/>
              <a:buChar char="-"/>
            </a:pPr>
            <a:r>
              <a:rPr lang="en-US" altLang="zh-CN" sz="3600" dirty="0">
                <a:latin typeface="Arial" panose="020B0604020202020204" pitchFamily="34" charset="0"/>
                <a:cs typeface="Arial" panose="020B0604020202020204" pitchFamily="34" charset="0"/>
              </a:rPr>
              <a:t>gender (</a:t>
            </a:r>
            <a:r>
              <a:rPr lang="en-US" altLang="zh-CN" sz="3600" dirty="0">
                <a:solidFill>
                  <a:schemeClr val="accent1"/>
                </a:solidFill>
                <a:latin typeface="Arial" panose="020B0604020202020204" pitchFamily="34" charset="0"/>
                <a:cs typeface="Arial" panose="020B0604020202020204" pitchFamily="34" charset="0"/>
              </a:rPr>
              <a:t>2</a:t>
            </a:r>
            <a:r>
              <a:rPr lang="en-US" altLang="zh-CN" sz="3600" dirty="0">
                <a:latin typeface="Arial" panose="020B0604020202020204" pitchFamily="34" charset="0"/>
                <a:cs typeface="Arial" panose="020B0604020202020204" pitchFamily="34" charset="0"/>
              </a:rPr>
              <a:t> levels – male and female)</a:t>
            </a:r>
          </a:p>
          <a:p>
            <a:pPr marL="571500" indent="-571500">
              <a:buFontTx/>
              <a:buChar char="-"/>
            </a:pPr>
            <a:r>
              <a:rPr lang="en-US" altLang="zh-CN" sz="3600" dirty="0">
                <a:latin typeface="Arial" panose="020B0604020202020204" pitchFamily="34" charset="0"/>
                <a:cs typeface="Arial" panose="020B0604020202020204" pitchFamily="34" charset="0"/>
              </a:rPr>
              <a:t>audio (</a:t>
            </a:r>
            <a:r>
              <a:rPr lang="en-US" altLang="zh-CN" sz="3600" dirty="0">
                <a:solidFill>
                  <a:schemeClr val="accent1"/>
                </a:solidFill>
                <a:latin typeface="Arial" panose="020B0604020202020204" pitchFamily="34" charset="0"/>
                <a:cs typeface="Arial" panose="020B0604020202020204" pitchFamily="34" charset="0"/>
              </a:rPr>
              <a:t>3</a:t>
            </a:r>
            <a:r>
              <a:rPr lang="en-US" altLang="zh-CN" sz="3600" dirty="0">
                <a:latin typeface="Arial" panose="020B0604020202020204" pitchFamily="34" charset="0"/>
                <a:cs typeface="Arial" panose="020B0604020202020204" pitchFamily="34" charset="0"/>
              </a:rPr>
              <a:t> levels – none, Mozart’s music, and self-selected)</a:t>
            </a:r>
            <a:endParaRPr lang="zh-CN" altLang="en-US" sz="3600" dirty="0">
              <a:latin typeface="Arial" panose="020B0604020202020204" pitchFamily="34" charset="0"/>
              <a:cs typeface="Arial" panose="020B0604020202020204" pitchFamily="34" charset="0"/>
            </a:endParaRPr>
          </a:p>
          <a:p>
            <a:pPr marL="571500" indent="-571500">
              <a:buFontTx/>
              <a:buChar char="-"/>
            </a:pPr>
            <a:endParaRPr lang="en-US" altLang="zh-CN" sz="3600" dirty="0">
              <a:latin typeface="Arial" panose="020B0604020202020204" pitchFamily="34" charset="0"/>
              <a:cs typeface="Arial" panose="020B0604020202020204" pitchFamily="34" charset="0"/>
            </a:endParaRPr>
          </a:p>
        </p:txBody>
      </p:sp>
      <p:sp>
        <p:nvSpPr>
          <p:cNvPr id="11" name="文本框 10"/>
          <p:cNvSpPr txBox="1"/>
          <p:nvPr/>
        </p:nvSpPr>
        <p:spPr>
          <a:xfrm>
            <a:off x="971554" y="2046877"/>
            <a:ext cx="4772025" cy="646331"/>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Dependent variable:</a:t>
            </a:r>
            <a:endParaRPr lang="zh-CN" altLang="en-US" sz="3600" dirty="0">
              <a:latin typeface="Arial" panose="020B0604020202020204" pitchFamily="34" charset="0"/>
              <a:cs typeface="Arial" panose="020B0604020202020204" pitchFamily="34" charset="0"/>
            </a:endParaRPr>
          </a:p>
        </p:txBody>
      </p:sp>
      <p:sp>
        <p:nvSpPr>
          <p:cNvPr id="12" name="文本框 11"/>
          <p:cNvSpPr txBox="1"/>
          <p:nvPr/>
        </p:nvSpPr>
        <p:spPr>
          <a:xfrm>
            <a:off x="2793204" y="2784842"/>
            <a:ext cx="7215188" cy="1754326"/>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participant’s achievement of each section, as well as an </a:t>
            </a:r>
            <a:r>
              <a:rPr lang="en-US" altLang="zh-CN" sz="3600" dirty="0">
                <a:solidFill>
                  <a:schemeClr val="accent1"/>
                </a:solidFill>
                <a:latin typeface="Arial" panose="020B0604020202020204" pitchFamily="34" charset="0"/>
                <a:cs typeface="Arial" panose="020B0604020202020204" pitchFamily="34" charset="0"/>
              </a:rPr>
              <a:t>aggregate score</a:t>
            </a:r>
            <a:r>
              <a:rPr lang="en-US" altLang="zh-CN" sz="3600" dirty="0">
                <a:latin typeface="Arial" panose="020B0604020202020204" pitchFamily="34" charset="0"/>
                <a:cs typeface="Arial" panose="020B0604020202020204" pitchFamily="34" charset="0"/>
              </a:rPr>
              <a:t> for the whole process</a:t>
            </a:r>
            <a:endParaRPr lang="zh-CN" altLang="en-US" sz="36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713C3DD6-EF58-4B1B-B847-063E99951CA4}" type="slidenum">
              <a:rPr lang="zh-CN" altLang="en-US" smtClean="0"/>
              <a:t>12</a:t>
            </a:fld>
            <a:endParaRPr lang="zh-CN" altLang="en-US"/>
          </a:p>
        </p:txBody>
      </p:sp>
      <p:sp>
        <p:nvSpPr>
          <p:cNvPr id="5" name="文本框 4"/>
          <p:cNvSpPr txBox="1"/>
          <p:nvPr/>
        </p:nvSpPr>
        <p:spPr>
          <a:xfrm>
            <a:off x="2224215" y="4723136"/>
            <a:ext cx="8353167" cy="1200329"/>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the score had a </a:t>
            </a:r>
            <a:r>
              <a:rPr lang="en-US" altLang="zh-CN" sz="3600" dirty="0">
                <a:solidFill>
                  <a:schemeClr val="accent1"/>
                </a:solidFill>
                <a:latin typeface="Arial" panose="020B0604020202020204" pitchFamily="34" charset="0"/>
                <a:cs typeface="Arial" panose="020B0604020202020204" pitchFamily="34" charset="0"/>
              </a:rPr>
              <a:t>positive</a:t>
            </a:r>
            <a:r>
              <a:rPr lang="en-US" altLang="zh-CN" sz="3600" dirty="0">
                <a:latin typeface="Arial" panose="020B0604020202020204" pitchFamily="34" charset="0"/>
                <a:cs typeface="Arial" panose="020B0604020202020204" pitchFamily="34" charset="0"/>
              </a:rPr>
              <a:t> correlation with the attention and immediate memory</a:t>
            </a:r>
            <a:endParaRPr lang="zh-CN" alt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161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6" grpId="1"/>
      <p:bldP spid="3" grpId="0"/>
      <p:bldP spid="3" grpId="1"/>
      <p:bldP spid="11" grpId="0"/>
      <p:bldP spid="1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61C52-1E6A-416B-8D9B-2C4497B495D8}"/>
              </a:ext>
            </a:extLst>
          </p:cNvPr>
          <p:cNvSpPr>
            <a:spLocks noGrp="1"/>
          </p:cNvSpPr>
          <p:nvPr>
            <p:ph type="title" idx="4294967295"/>
          </p:nvPr>
        </p:nvSpPr>
        <p:spPr>
          <a:xfrm>
            <a:off x="1357313" y="743541"/>
            <a:ext cx="9601200" cy="1303337"/>
          </a:xfrm>
        </p:spPr>
        <p:txBody>
          <a:bodyPr>
            <a:normAutofit/>
          </a:bodyPr>
          <a:lstStyle/>
          <a:p>
            <a:r>
              <a:rPr lang="en-US" altLang="zh-CN" b="1" dirty="0">
                <a:latin typeface="Arial" panose="020B0604020202020204" pitchFamily="34" charset="0"/>
                <a:cs typeface="Arial" panose="020B0604020202020204" pitchFamily="34" charset="0"/>
              </a:rPr>
              <a:t>Data Analysis</a:t>
            </a:r>
            <a:endParaRPr lang="zh-CN" altLang="en-US" dirty="0">
              <a:latin typeface="Arial" panose="020B0604020202020204" pitchFamily="34" charset="0"/>
              <a:cs typeface="Arial" panose="020B0604020202020204" pitchFamily="34" charset="0"/>
            </a:endParaRPr>
          </a:p>
        </p:txBody>
      </p:sp>
      <p:sp>
        <p:nvSpPr>
          <p:cNvPr id="4" name="文本框 3"/>
          <p:cNvSpPr txBox="1"/>
          <p:nvPr/>
        </p:nvSpPr>
        <p:spPr>
          <a:xfrm>
            <a:off x="1147451" y="2422828"/>
            <a:ext cx="9811062" cy="1200329"/>
          </a:xfrm>
          <a:prstGeom prst="rect">
            <a:avLst/>
          </a:prstGeom>
          <a:noFill/>
        </p:spPr>
        <p:txBody>
          <a:bodyPr wrap="square" rtlCol="0">
            <a:spAutoFit/>
          </a:bodyPr>
          <a:lstStyle/>
          <a:p>
            <a:pPr marL="571500" indent="-571500">
              <a:buFontTx/>
              <a:buChar char="-"/>
            </a:pPr>
            <a:r>
              <a:rPr lang="en-US" altLang="zh-CN" sz="3600" dirty="0">
                <a:latin typeface="Arial" panose="020B0604020202020204" pitchFamily="34" charset="0"/>
                <a:cs typeface="Arial" panose="020B0604020202020204" pitchFamily="34" charset="0"/>
              </a:rPr>
              <a:t>a </a:t>
            </a:r>
            <a:r>
              <a:rPr lang="en-US" altLang="zh-CN" sz="3600" dirty="0">
                <a:solidFill>
                  <a:schemeClr val="accent1"/>
                </a:solidFill>
                <a:latin typeface="Arial" panose="020B0604020202020204" pitchFamily="34" charset="0"/>
                <a:cs typeface="Arial" panose="020B0604020202020204" pitchFamily="34" charset="0"/>
              </a:rPr>
              <a:t>maximum score</a:t>
            </a:r>
            <a:r>
              <a:rPr lang="en-US" altLang="zh-CN" sz="3600" dirty="0">
                <a:latin typeface="Arial" panose="020B0604020202020204" pitchFamily="34" charset="0"/>
                <a:cs typeface="Arial" panose="020B0604020202020204" pitchFamily="34" charset="0"/>
              </a:rPr>
              <a:t> per participant was </a:t>
            </a:r>
            <a:r>
              <a:rPr lang="en-US" altLang="zh-CN" sz="3600" dirty="0">
                <a:solidFill>
                  <a:schemeClr val="accent1"/>
                </a:solidFill>
                <a:latin typeface="Arial" panose="020B0604020202020204" pitchFamily="34" charset="0"/>
                <a:cs typeface="Arial" panose="020B0604020202020204" pitchFamily="34" charset="0"/>
              </a:rPr>
              <a:t>100 points</a:t>
            </a:r>
            <a:r>
              <a:rPr lang="en-US" altLang="zh-CN" sz="3600" dirty="0">
                <a:latin typeface="Arial" panose="020B0604020202020204" pitchFamily="34" charset="0"/>
                <a:cs typeface="Arial" panose="020B0604020202020204" pitchFamily="34" charset="0"/>
              </a:rPr>
              <a:t> (100 numbers * 1 point)</a:t>
            </a:r>
          </a:p>
        </p:txBody>
      </p:sp>
      <p:sp>
        <p:nvSpPr>
          <p:cNvPr id="7" name="矩形 6"/>
          <p:cNvSpPr/>
          <p:nvPr/>
        </p:nvSpPr>
        <p:spPr>
          <a:xfrm>
            <a:off x="1147451" y="3999107"/>
            <a:ext cx="7455887" cy="1200329"/>
          </a:xfrm>
          <a:prstGeom prst="rect">
            <a:avLst/>
          </a:prstGeom>
        </p:spPr>
        <p:txBody>
          <a:bodyPr wrap="none">
            <a:spAutoFit/>
          </a:bodyPr>
          <a:lstStyle/>
          <a:p>
            <a:pPr marL="571500" indent="-571500">
              <a:buFontTx/>
              <a:buChar char="-"/>
            </a:pPr>
            <a:r>
              <a:rPr lang="en-US" altLang="zh-CN" sz="3600" dirty="0">
                <a:latin typeface="Arial" panose="020B0604020202020204" pitchFamily="34" charset="0"/>
                <a:cs typeface="Arial" panose="020B0604020202020204" pitchFamily="34" charset="0"/>
              </a:rPr>
              <a:t>the weighted sum model (WSM) </a:t>
            </a:r>
          </a:p>
          <a:p>
            <a:r>
              <a:rPr lang="en-US" altLang="zh-CN" sz="3600" dirty="0">
                <a:latin typeface="Arial" panose="020B0604020202020204" pitchFamily="34" charset="0"/>
                <a:cs typeface="Arial" panose="020B0604020202020204" pitchFamily="34" charset="0"/>
              </a:rPr>
              <a:t>    (</a:t>
            </a:r>
            <a:r>
              <a:rPr lang="en-US" altLang="zh-CN" sz="3600" dirty="0" err="1">
                <a:latin typeface="Arial" panose="020B0604020202020204" pitchFamily="34" charset="0"/>
                <a:cs typeface="Arial" panose="020B0604020202020204" pitchFamily="34" charset="0"/>
              </a:rPr>
              <a:t>Fishburn</a:t>
            </a:r>
            <a:r>
              <a:rPr lang="en-US" altLang="zh-CN" sz="3600" dirty="0">
                <a:latin typeface="Arial" panose="020B0604020202020204" pitchFamily="34" charset="0"/>
                <a:cs typeface="Arial" panose="020B0604020202020204" pitchFamily="34" charset="0"/>
              </a:rPr>
              <a:t>, 1967)</a:t>
            </a:r>
          </a:p>
        </p:txBody>
      </p:sp>
      <p:pic>
        <p:nvPicPr>
          <p:cNvPr id="9" name="图片 8"/>
          <p:cNvPicPr/>
          <p:nvPr/>
        </p:nvPicPr>
        <p:blipFill>
          <a:blip r:embed="rId3"/>
          <a:stretch>
            <a:fillRect/>
          </a:stretch>
        </p:blipFill>
        <p:spPr>
          <a:xfrm>
            <a:off x="1140307" y="1942774"/>
            <a:ext cx="10035211" cy="4112665"/>
          </a:xfrm>
          <a:prstGeom prst="rect">
            <a:avLst/>
          </a:prstGeom>
        </p:spPr>
      </p:pic>
      <p:sp>
        <p:nvSpPr>
          <p:cNvPr id="3" name="灯片编号占位符 2"/>
          <p:cNvSpPr>
            <a:spLocks noGrp="1"/>
          </p:cNvSpPr>
          <p:nvPr>
            <p:ph type="sldNum" sz="quarter" idx="12"/>
          </p:nvPr>
        </p:nvSpPr>
        <p:spPr/>
        <p:txBody>
          <a:bodyPr/>
          <a:lstStyle/>
          <a:p>
            <a:fld id="{713C3DD6-EF58-4B1B-B847-063E99951CA4}" type="slidenum">
              <a:rPr lang="zh-CN" altLang="en-US" smtClean="0"/>
              <a:t>13</a:t>
            </a:fld>
            <a:endParaRPr lang="zh-CN" altLang="en-US"/>
          </a:p>
        </p:txBody>
      </p:sp>
    </p:spTree>
    <p:extLst>
      <p:ext uri="{BB962C8B-B14F-4D97-AF65-F5344CB8AC3E}">
        <p14:creationId xmlns:p14="http://schemas.microsoft.com/office/powerpoint/2010/main" val="390813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ED654-BCD5-4265-AFFD-57BFE0BF24CD}"/>
              </a:ext>
            </a:extLst>
          </p:cNvPr>
          <p:cNvSpPr>
            <a:spLocks noGrp="1"/>
          </p:cNvSpPr>
          <p:nvPr>
            <p:ph type="ctrTitle"/>
          </p:nvPr>
        </p:nvSpPr>
        <p:spPr/>
        <p:txBody>
          <a:bodyPr/>
          <a:lstStyle/>
          <a:p>
            <a:r>
              <a:rPr lang="en-US" altLang="zh-CN">
                <a:latin typeface="Arial" panose="020B0604020202020204" pitchFamily="34" charset="0"/>
                <a:cs typeface="Arial" panose="020B0604020202020204" pitchFamily="34" charset="0"/>
              </a:rPr>
              <a:t>Discussion</a:t>
            </a:r>
            <a:endParaRPr lang="zh-CN" altLang="en-US" dirty="0">
              <a:latin typeface="Arial" panose="020B0604020202020204" pitchFamily="34" charset="0"/>
              <a:cs typeface="Arial" panose="020B0604020202020204" pitchFamily="34" charset="0"/>
            </a:endParaRPr>
          </a:p>
        </p:txBody>
      </p:sp>
      <p:sp>
        <p:nvSpPr>
          <p:cNvPr id="4" name="副标题 2">
            <a:extLst>
              <a:ext uri="{FF2B5EF4-FFF2-40B4-BE49-F238E27FC236}">
                <a16:creationId xmlns:a16="http://schemas.microsoft.com/office/drawing/2014/main" id="{ECF4AE16-4F8C-4FAB-9456-8BB5A2FE416F}"/>
              </a:ext>
            </a:extLst>
          </p:cNvPr>
          <p:cNvSpPr>
            <a:spLocks noGrp="1"/>
          </p:cNvSpPr>
          <p:nvPr>
            <p:ph type="subTitle" idx="1"/>
          </p:nvPr>
        </p:nvSpPr>
        <p:spPr>
          <a:xfrm>
            <a:off x="2692397" y="3757610"/>
            <a:ext cx="6815669" cy="1320802"/>
          </a:xfrm>
        </p:spPr>
        <p:txBody>
          <a:bodyPr>
            <a:normAutofit/>
          </a:bodyPr>
          <a:lstStyle/>
          <a:p>
            <a:r>
              <a:rPr lang="en-US" altLang="zh-CN" sz="2800" dirty="0">
                <a:latin typeface="Arial" panose="020B0604020202020204" pitchFamily="34" charset="0"/>
                <a:cs typeface="Arial" panose="020B0604020202020204" pitchFamily="34" charset="0"/>
              </a:rPr>
              <a:t>Reporter: </a:t>
            </a:r>
            <a:r>
              <a:rPr lang="zh-CN" altLang="en-US" sz="2800" dirty="0">
                <a:latin typeface="黑体" panose="02010609060101010101" pitchFamily="49" charset="-122"/>
                <a:ea typeface="黑体" panose="02010609060101010101" pitchFamily="49" charset="-122"/>
                <a:cs typeface="Arial" panose="020B0604020202020204" pitchFamily="34" charset="0"/>
              </a:rPr>
              <a:t>王菲</a:t>
            </a:r>
          </a:p>
        </p:txBody>
      </p:sp>
      <p:sp>
        <p:nvSpPr>
          <p:cNvPr id="3" name="灯片编号占位符 2"/>
          <p:cNvSpPr>
            <a:spLocks noGrp="1"/>
          </p:cNvSpPr>
          <p:nvPr>
            <p:ph type="sldNum" sz="quarter" idx="12"/>
          </p:nvPr>
        </p:nvSpPr>
        <p:spPr/>
        <p:txBody>
          <a:bodyPr/>
          <a:lstStyle/>
          <a:p>
            <a:fld id="{713C3DD6-EF58-4B1B-B847-063E99951CA4}" type="slidenum">
              <a:rPr lang="zh-CN" altLang="en-US" smtClean="0"/>
              <a:t>14</a:t>
            </a:fld>
            <a:endParaRPr lang="zh-CN" altLang="en-US"/>
          </a:p>
        </p:txBody>
      </p:sp>
    </p:spTree>
    <p:extLst>
      <p:ext uri="{BB962C8B-B14F-4D97-AF65-F5344CB8AC3E}">
        <p14:creationId xmlns:p14="http://schemas.microsoft.com/office/powerpoint/2010/main" val="415953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FB96F-949C-4101-A8E1-DD2CC34DC7F3}"/>
              </a:ext>
            </a:extLst>
          </p:cNvPr>
          <p:cNvSpPr>
            <a:spLocks noGrp="1"/>
          </p:cNvSpPr>
          <p:nvPr>
            <p:ph type="title"/>
          </p:nvPr>
        </p:nvSpPr>
        <p:spPr>
          <a:xfrm>
            <a:off x="1295401" y="1083168"/>
            <a:ext cx="9601196" cy="1303867"/>
          </a:xfrm>
        </p:spPr>
        <p:txBody>
          <a:bodyPr>
            <a:normAutofit fontScale="90000"/>
          </a:bodyPr>
          <a:lstStyle/>
          <a:p>
            <a:r>
              <a:rPr lang="en-US" altLang="zh-CN" dirty="0">
                <a:latin typeface="Arial" panose="020B0604020202020204" pitchFamily="34" charset="0"/>
                <a:cs typeface="Arial" panose="020B0604020202020204" pitchFamily="34" charset="0"/>
              </a:rPr>
              <a:t>Higher basic attention and immediate memory level (AIML) </a:t>
            </a:r>
            <a:br>
              <a:rPr lang="en-US" altLang="zh-CN"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
        <p:nvSpPr>
          <p:cNvPr id="6" name="笑脸 5">
            <a:extLst>
              <a:ext uri="{FF2B5EF4-FFF2-40B4-BE49-F238E27FC236}">
                <a16:creationId xmlns:a16="http://schemas.microsoft.com/office/drawing/2014/main" id="{59335FE6-4CFE-40D0-A9FC-79DDA52F23A6}"/>
              </a:ext>
            </a:extLst>
          </p:cNvPr>
          <p:cNvSpPr/>
          <p:nvPr/>
        </p:nvSpPr>
        <p:spPr>
          <a:xfrm>
            <a:off x="1464906" y="2827176"/>
            <a:ext cx="2276670" cy="2276669"/>
          </a:xfrm>
          <a:prstGeom prst="smileyFac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7" name="笑脸 6">
            <a:extLst>
              <a:ext uri="{FF2B5EF4-FFF2-40B4-BE49-F238E27FC236}">
                <a16:creationId xmlns:a16="http://schemas.microsoft.com/office/drawing/2014/main" id="{E84786F7-36C5-4839-B41A-017954E2538A}"/>
              </a:ext>
            </a:extLst>
          </p:cNvPr>
          <p:cNvSpPr/>
          <p:nvPr/>
        </p:nvSpPr>
        <p:spPr>
          <a:xfrm>
            <a:off x="4721290" y="2827176"/>
            <a:ext cx="2733869" cy="2640563"/>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笑脸 7">
            <a:extLst>
              <a:ext uri="{FF2B5EF4-FFF2-40B4-BE49-F238E27FC236}">
                <a16:creationId xmlns:a16="http://schemas.microsoft.com/office/drawing/2014/main" id="{6BCBE5E1-27B6-44E7-9018-82106539D481}"/>
              </a:ext>
            </a:extLst>
          </p:cNvPr>
          <p:cNvSpPr/>
          <p:nvPr/>
        </p:nvSpPr>
        <p:spPr>
          <a:xfrm>
            <a:off x="8434873" y="2827176"/>
            <a:ext cx="2556588" cy="2453951"/>
          </a:xfrm>
          <a:prstGeom prst="smileyFace">
            <a:avLst>
              <a:gd name="adj" fmla="val -465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思想气泡: 云 14">
            <a:extLst>
              <a:ext uri="{FF2B5EF4-FFF2-40B4-BE49-F238E27FC236}">
                <a16:creationId xmlns:a16="http://schemas.microsoft.com/office/drawing/2014/main" id="{953AAEB6-C214-4A0D-B4E5-F19532EDCF76}"/>
              </a:ext>
            </a:extLst>
          </p:cNvPr>
          <p:cNvSpPr/>
          <p:nvPr/>
        </p:nvSpPr>
        <p:spPr>
          <a:xfrm>
            <a:off x="5440447" y="2089979"/>
            <a:ext cx="1203647" cy="754846"/>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0CF86A2F-D9F6-4E95-B010-30A88B5F4B5F}"/>
              </a:ext>
            </a:extLst>
          </p:cNvPr>
          <p:cNvSpPr txBox="1"/>
          <p:nvPr/>
        </p:nvSpPr>
        <p:spPr>
          <a:xfrm>
            <a:off x="5532354" y="2186885"/>
            <a:ext cx="1111740"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math</a:t>
            </a:r>
            <a:endParaRPr lang="zh-CN" altLang="en-US" sz="2800" dirty="0">
              <a:latin typeface="Arial" panose="020B0604020202020204" pitchFamily="34" charset="0"/>
              <a:cs typeface="Arial" panose="020B0604020202020204" pitchFamily="34" charset="0"/>
            </a:endParaRPr>
          </a:p>
        </p:txBody>
      </p:sp>
      <p:sp>
        <p:nvSpPr>
          <p:cNvPr id="17" name="圆: 空心 16">
            <a:extLst>
              <a:ext uri="{FF2B5EF4-FFF2-40B4-BE49-F238E27FC236}">
                <a16:creationId xmlns:a16="http://schemas.microsoft.com/office/drawing/2014/main" id="{88CCA38A-4BC2-4245-9F40-3BD85FDFD55D}"/>
              </a:ext>
            </a:extLst>
          </p:cNvPr>
          <p:cNvSpPr/>
          <p:nvPr/>
        </p:nvSpPr>
        <p:spPr>
          <a:xfrm>
            <a:off x="8934060" y="2495472"/>
            <a:ext cx="1558213" cy="450011"/>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任意多边形: 形状 18">
            <a:extLst>
              <a:ext uri="{FF2B5EF4-FFF2-40B4-BE49-F238E27FC236}">
                <a16:creationId xmlns:a16="http://schemas.microsoft.com/office/drawing/2014/main" id="{A964E169-CCC5-43A9-9B97-658C47E52319}"/>
              </a:ext>
            </a:extLst>
          </p:cNvPr>
          <p:cNvSpPr/>
          <p:nvPr/>
        </p:nvSpPr>
        <p:spPr>
          <a:xfrm>
            <a:off x="1884357" y="2621902"/>
            <a:ext cx="1055166" cy="587829"/>
          </a:xfrm>
          <a:custGeom>
            <a:avLst/>
            <a:gdLst>
              <a:gd name="connsiteX0" fmla="*/ 392312 w 1055166"/>
              <a:gd name="connsiteY0" fmla="*/ 130629 h 587829"/>
              <a:gd name="connsiteX1" fmla="*/ 392312 w 1055166"/>
              <a:gd name="connsiteY1" fmla="*/ 130629 h 587829"/>
              <a:gd name="connsiteX2" fmla="*/ 326998 w 1055166"/>
              <a:gd name="connsiteY2" fmla="*/ 83976 h 587829"/>
              <a:gd name="connsiteX3" fmla="*/ 299006 w 1055166"/>
              <a:gd name="connsiteY3" fmla="*/ 74645 h 587829"/>
              <a:gd name="connsiteX4" fmla="*/ 271014 w 1055166"/>
              <a:gd name="connsiteY4" fmla="*/ 55984 h 587829"/>
              <a:gd name="connsiteX5" fmla="*/ 215031 w 1055166"/>
              <a:gd name="connsiteY5" fmla="*/ 37322 h 587829"/>
              <a:gd name="connsiteX6" fmla="*/ 19088 w 1055166"/>
              <a:gd name="connsiteY6" fmla="*/ 74645 h 587829"/>
              <a:gd name="connsiteX7" fmla="*/ 9757 w 1055166"/>
              <a:gd name="connsiteY7" fmla="*/ 102637 h 587829"/>
              <a:gd name="connsiteX8" fmla="*/ 9757 w 1055166"/>
              <a:gd name="connsiteY8" fmla="*/ 382555 h 587829"/>
              <a:gd name="connsiteX9" fmla="*/ 37749 w 1055166"/>
              <a:gd name="connsiteY9" fmla="*/ 475861 h 587829"/>
              <a:gd name="connsiteX10" fmla="*/ 75072 w 1055166"/>
              <a:gd name="connsiteY10" fmla="*/ 531845 h 587829"/>
              <a:gd name="connsiteX11" fmla="*/ 84402 w 1055166"/>
              <a:gd name="connsiteY11" fmla="*/ 559837 h 587829"/>
              <a:gd name="connsiteX12" fmla="*/ 140386 w 1055166"/>
              <a:gd name="connsiteY12" fmla="*/ 587829 h 587829"/>
              <a:gd name="connsiteX13" fmla="*/ 289676 w 1055166"/>
              <a:gd name="connsiteY13" fmla="*/ 578498 h 587829"/>
              <a:gd name="connsiteX14" fmla="*/ 317667 w 1055166"/>
              <a:gd name="connsiteY14" fmla="*/ 559837 h 587829"/>
              <a:gd name="connsiteX15" fmla="*/ 392312 w 1055166"/>
              <a:gd name="connsiteY15" fmla="*/ 466531 h 587829"/>
              <a:gd name="connsiteX16" fmla="*/ 420304 w 1055166"/>
              <a:gd name="connsiteY16" fmla="*/ 410547 h 587829"/>
              <a:gd name="connsiteX17" fmla="*/ 429635 w 1055166"/>
              <a:gd name="connsiteY17" fmla="*/ 382555 h 587829"/>
              <a:gd name="connsiteX18" fmla="*/ 457627 w 1055166"/>
              <a:gd name="connsiteY18" fmla="*/ 373225 h 587829"/>
              <a:gd name="connsiteX19" fmla="*/ 662900 w 1055166"/>
              <a:gd name="connsiteY19" fmla="*/ 373225 h 587829"/>
              <a:gd name="connsiteX20" fmla="*/ 718884 w 1055166"/>
              <a:gd name="connsiteY20" fmla="*/ 354563 h 587829"/>
              <a:gd name="connsiteX21" fmla="*/ 737545 w 1055166"/>
              <a:gd name="connsiteY21" fmla="*/ 373225 h 587829"/>
              <a:gd name="connsiteX22" fmla="*/ 765537 w 1055166"/>
              <a:gd name="connsiteY22" fmla="*/ 419878 h 587829"/>
              <a:gd name="connsiteX23" fmla="*/ 821521 w 1055166"/>
              <a:gd name="connsiteY23" fmla="*/ 457200 h 587829"/>
              <a:gd name="connsiteX24" fmla="*/ 877504 w 1055166"/>
              <a:gd name="connsiteY24" fmla="*/ 485192 h 587829"/>
              <a:gd name="connsiteX25" fmla="*/ 1008133 w 1055166"/>
              <a:gd name="connsiteY25" fmla="*/ 475861 h 587829"/>
              <a:gd name="connsiteX26" fmla="*/ 1017463 w 1055166"/>
              <a:gd name="connsiteY26" fmla="*/ 447869 h 587829"/>
              <a:gd name="connsiteX27" fmla="*/ 1045455 w 1055166"/>
              <a:gd name="connsiteY27" fmla="*/ 345233 h 587829"/>
              <a:gd name="connsiteX28" fmla="*/ 1045455 w 1055166"/>
              <a:gd name="connsiteY28" fmla="*/ 83976 h 587829"/>
              <a:gd name="connsiteX29" fmla="*/ 989472 w 1055166"/>
              <a:gd name="connsiteY29" fmla="*/ 55984 h 587829"/>
              <a:gd name="connsiteX30" fmla="*/ 914827 w 1055166"/>
              <a:gd name="connsiteY30" fmla="*/ 0 h 587829"/>
              <a:gd name="connsiteX31" fmla="*/ 774867 w 1055166"/>
              <a:gd name="connsiteY31" fmla="*/ 9331 h 587829"/>
              <a:gd name="connsiteX32" fmla="*/ 746876 w 1055166"/>
              <a:gd name="connsiteY32" fmla="*/ 46653 h 587829"/>
              <a:gd name="connsiteX33" fmla="*/ 728214 w 1055166"/>
              <a:gd name="connsiteY33" fmla="*/ 111967 h 587829"/>
              <a:gd name="connsiteX34" fmla="*/ 709553 w 1055166"/>
              <a:gd name="connsiteY34" fmla="*/ 130629 h 587829"/>
              <a:gd name="connsiteX35" fmla="*/ 438965 w 1055166"/>
              <a:gd name="connsiteY35" fmla="*/ 130629 h 587829"/>
              <a:gd name="connsiteX36" fmla="*/ 410974 w 1055166"/>
              <a:gd name="connsiteY36" fmla="*/ 149290 h 587829"/>
              <a:gd name="connsiteX37" fmla="*/ 401643 w 1055166"/>
              <a:gd name="connsiteY37" fmla="*/ 186612 h 587829"/>
              <a:gd name="connsiteX38" fmla="*/ 392312 w 1055166"/>
              <a:gd name="connsiteY38" fmla="*/ 130629 h 58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55166" h="587829">
                <a:moveTo>
                  <a:pt x="392312" y="130629"/>
                </a:moveTo>
                <a:lnTo>
                  <a:pt x="392312" y="130629"/>
                </a:lnTo>
                <a:cubicBezTo>
                  <a:pt x="370541" y="115078"/>
                  <a:pt x="349940" y="97741"/>
                  <a:pt x="326998" y="83976"/>
                </a:cubicBezTo>
                <a:cubicBezTo>
                  <a:pt x="318564" y="78916"/>
                  <a:pt x="307803" y="79044"/>
                  <a:pt x="299006" y="74645"/>
                </a:cubicBezTo>
                <a:cubicBezTo>
                  <a:pt x="288976" y="69630"/>
                  <a:pt x="281261" y="60539"/>
                  <a:pt x="271014" y="55984"/>
                </a:cubicBezTo>
                <a:cubicBezTo>
                  <a:pt x="253039" y="47995"/>
                  <a:pt x="215031" y="37322"/>
                  <a:pt x="215031" y="37322"/>
                </a:cubicBezTo>
                <a:cubicBezTo>
                  <a:pt x="133392" y="41858"/>
                  <a:pt x="63314" y="8306"/>
                  <a:pt x="19088" y="74645"/>
                </a:cubicBezTo>
                <a:cubicBezTo>
                  <a:pt x="13632" y="82829"/>
                  <a:pt x="12867" y="93306"/>
                  <a:pt x="9757" y="102637"/>
                </a:cubicBezTo>
                <a:cubicBezTo>
                  <a:pt x="-1155" y="244497"/>
                  <a:pt x="-5194" y="225570"/>
                  <a:pt x="9757" y="382555"/>
                </a:cubicBezTo>
                <a:cubicBezTo>
                  <a:pt x="11206" y="397767"/>
                  <a:pt x="34441" y="470899"/>
                  <a:pt x="37749" y="475861"/>
                </a:cubicBezTo>
                <a:lnTo>
                  <a:pt x="75072" y="531845"/>
                </a:lnTo>
                <a:cubicBezTo>
                  <a:pt x="78182" y="541176"/>
                  <a:pt x="78258" y="552157"/>
                  <a:pt x="84402" y="559837"/>
                </a:cubicBezTo>
                <a:cubicBezTo>
                  <a:pt x="97556" y="576279"/>
                  <a:pt x="121947" y="581682"/>
                  <a:pt x="140386" y="587829"/>
                </a:cubicBezTo>
                <a:cubicBezTo>
                  <a:pt x="190149" y="584719"/>
                  <a:pt x="240426" y="586274"/>
                  <a:pt x="289676" y="578498"/>
                </a:cubicBezTo>
                <a:cubicBezTo>
                  <a:pt x="300753" y="576749"/>
                  <a:pt x="309153" y="567135"/>
                  <a:pt x="317667" y="559837"/>
                </a:cubicBezTo>
                <a:cubicBezTo>
                  <a:pt x="341449" y="539452"/>
                  <a:pt x="382706" y="495347"/>
                  <a:pt x="392312" y="466531"/>
                </a:cubicBezTo>
                <a:cubicBezTo>
                  <a:pt x="415766" y="396172"/>
                  <a:pt x="384128" y="482898"/>
                  <a:pt x="420304" y="410547"/>
                </a:cubicBezTo>
                <a:cubicBezTo>
                  <a:pt x="424703" y="401750"/>
                  <a:pt x="422680" y="389510"/>
                  <a:pt x="429635" y="382555"/>
                </a:cubicBezTo>
                <a:cubicBezTo>
                  <a:pt x="436590" y="375600"/>
                  <a:pt x="448296" y="376335"/>
                  <a:pt x="457627" y="373225"/>
                </a:cubicBezTo>
                <a:cubicBezTo>
                  <a:pt x="548918" y="386266"/>
                  <a:pt x="544175" y="390186"/>
                  <a:pt x="662900" y="373225"/>
                </a:cubicBezTo>
                <a:cubicBezTo>
                  <a:pt x="682373" y="370443"/>
                  <a:pt x="718884" y="354563"/>
                  <a:pt x="718884" y="354563"/>
                </a:cubicBezTo>
                <a:cubicBezTo>
                  <a:pt x="725104" y="360784"/>
                  <a:pt x="733019" y="365682"/>
                  <a:pt x="737545" y="373225"/>
                </a:cubicBezTo>
                <a:cubicBezTo>
                  <a:pt x="759463" y="409754"/>
                  <a:pt x="731152" y="394089"/>
                  <a:pt x="765537" y="419878"/>
                </a:cubicBezTo>
                <a:cubicBezTo>
                  <a:pt x="783479" y="433335"/>
                  <a:pt x="800244" y="450107"/>
                  <a:pt x="821521" y="457200"/>
                </a:cubicBezTo>
                <a:cubicBezTo>
                  <a:pt x="860150" y="470077"/>
                  <a:pt x="841329" y="461076"/>
                  <a:pt x="877504" y="485192"/>
                </a:cubicBezTo>
                <a:cubicBezTo>
                  <a:pt x="921047" y="482082"/>
                  <a:pt x="965953" y="487109"/>
                  <a:pt x="1008133" y="475861"/>
                </a:cubicBezTo>
                <a:cubicBezTo>
                  <a:pt x="1017636" y="473327"/>
                  <a:pt x="1014637" y="457290"/>
                  <a:pt x="1017463" y="447869"/>
                </a:cubicBezTo>
                <a:cubicBezTo>
                  <a:pt x="1034108" y="392385"/>
                  <a:pt x="1033771" y="391971"/>
                  <a:pt x="1045455" y="345233"/>
                </a:cubicBezTo>
                <a:cubicBezTo>
                  <a:pt x="1050136" y="275017"/>
                  <a:pt x="1064745" y="156311"/>
                  <a:pt x="1045455" y="83976"/>
                </a:cubicBezTo>
                <a:cubicBezTo>
                  <a:pt x="1041925" y="70740"/>
                  <a:pt x="999471" y="59317"/>
                  <a:pt x="989472" y="55984"/>
                </a:cubicBezTo>
                <a:cubicBezTo>
                  <a:pt x="935864" y="2376"/>
                  <a:pt x="963683" y="16286"/>
                  <a:pt x="914827" y="0"/>
                </a:cubicBezTo>
                <a:cubicBezTo>
                  <a:pt x="868174" y="3110"/>
                  <a:pt x="819918" y="-3183"/>
                  <a:pt x="774867" y="9331"/>
                </a:cubicBezTo>
                <a:cubicBezTo>
                  <a:pt x="759884" y="13493"/>
                  <a:pt x="753830" y="32744"/>
                  <a:pt x="746876" y="46653"/>
                </a:cubicBezTo>
                <a:cubicBezTo>
                  <a:pt x="734674" y="71058"/>
                  <a:pt x="741973" y="89035"/>
                  <a:pt x="728214" y="111967"/>
                </a:cubicBezTo>
                <a:cubicBezTo>
                  <a:pt x="723688" y="119510"/>
                  <a:pt x="715773" y="124408"/>
                  <a:pt x="709553" y="130629"/>
                </a:cubicBezTo>
                <a:cubicBezTo>
                  <a:pt x="601239" y="122297"/>
                  <a:pt x="551639" y="112838"/>
                  <a:pt x="438965" y="130629"/>
                </a:cubicBezTo>
                <a:cubicBezTo>
                  <a:pt x="427888" y="132378"/>
                  <a:pt x="420304" y="143070"/>
                  <a:pt x="410974" y="149290"/>
                </a:cubicBezTo>
                <a:lnTo>
                  <a:pt x="401643" y="186612"/>
                </a:lnTo>
                <a:lnTo>
                  <a:pt x="392312" y="130629"/>
                </a:lnTo>
                <a:close/>
              </a:path>
            </a:pathLst>
          </a:custGeom>
          <a:solidFill>
            <a:srgbClr val="F216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713C3DD6-EF58-4B1B-B847-063E99951CA4}" type="slidenum">
              <a:rPr lang="zh-CN" altLang="en-US" smtClean="0"/>
              <a:t>15</a:t>
            </a:fld>
            <a:endParaRPr lang="zh-CN" altLang="en-US"/>
          </a:p>
        </p:txBody>
      </p:sp>
      <p:sp>
        <p:nvSpPr>
          <p:cNvPr id="13" name="文本框 12">
            <a:extLst>
              <a:ext uri="{FF2B5EF4-FFF2-40B4-BE49-F238E27FC236}">
                <a16:creationId xmlns:a16="http://schemas.microsoft.com/office/drawing/2014/main" id="{ADCE43BA-6113-408A-989B-CB2FDC26E54F}"/>
              </a:ext>
            </a:extLst>
          </p:cNvPr>
          <p:cNvSpPr txBox="1"/>
          <p:nvPr/>
        </p:nvSpPr>
        <p:spPr>
          <a:xfrm>
            <a:off x="8274988" y="2033367"/>
            <a:ext cx="3023585" cy="523220"/>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Other participants</a:t>
            </a: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22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15" grpId="0" animBg="1"/>
      <p:bldP spid="16" grpId="0"/>
      <p:bldP spid="17" grpId="0" animBg="1"/>
      <p:bldP spid="19"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笑脸 23">
            <a:extLst>
              <a:ext uri="{FF2B5EF4-FFF2-40B4-BE49-F238E27FC236}">
                <a16:creationId xmlns:a16="http://schemas.microsoft.com/office/drawing/2014/main" id="{1F3A01E7-8B16-40DA-96FF-0CBDED894FD9}"/>
              </a:ext>
            </a:extLst>
          </p:cNvPr>
          <p:cNvSpPr/>
          <p:nvPr/>
        </p:nvSpPr>
        <p:spPr>
          <a:xfrm>
            <a:off x="4734507" y="2827175"/>
            <a:ext cx="2733869" cy="2640563"/>
          </a:xfrm>
          <a:prstGeom prst="smileyFace">
            <a:avLst>
              <a:gd name="adj" fmla="val -9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 name="笑脸 5">
            <a:extLst>
              <a:ext uri="{FF2B5EF4-FFF2-40B4-BE49-F238E27FC236}">
                <a16:creationId xmlns:a16="http://schemas.microsoft.com/office/drawing/2014/main" id="{59335FE6-4CFE-40D0-A9FC-79DDA52F23A6}"/>
              </a:ext>
            </a:extLst>
          </p:cNvPr>
          <p:cNvSpPr/>
          <p:nvPr/>
        </p:nvSpPr>
        <p:spPr>
          <a:xfrm>
            <a:off x="1464906" y="2827176"/>
            <a:ext cx="2276670" cy="2276669"/>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 name="笑脸 7">
            <a:extLst>
              <a:ext uri="{FF2B5EF4-FFF2-40B4-BE49-F238E27FC236}">
                <a16:creationId xmlns:a16="http://schemas.microsoft.com/office/drawing/2014/main" id="{6BCBE5E1-27B6-44E7-9018-82106539D481}"/>
              </a:ext>
            </a:extLst>
          </p:cNvPr>
          <p:cNvSpPr/>
          <p:nvPr/>
        </p:nvSpPr>
        <p:spPr>
          <a:xfrm>
            <a:off x="8434873" y="2827176"/>
            <a:ext cx="2556588" cy="2453951"/>
          </a:xfrm>
          <a:prstGeom prst="smileyFace">
            <a:avLst>
              <a:gd name="adj" fmla="val 465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思想气泡: 云 14">
            <a:extLst>
              <a:ext uri="{FF2B5EF4-FFF2-40B4-BE49-F238E27FC236}">
                <a16:creationId xmlns:a16="http://schemas.microsoft.com/office/drawing/2014/main" id="{953AAEB6-C214-4A0D-B4E5-F19532EDCF76}"/>
              </a:ext>
            </a:extLst>
          </p:cNvPr>
          <p:cNvSpPr/>
          <p:nvPr/>
        </p:nvSpPr>
        <p:spPr>
          <a:xfrm>
            <a:off x="5440447" y="2089979"/>
            <a:ext cx="1203647" cy="754846"/>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0CF86A2F-D9F6-4E95-B010-30A88B5F4B5F}"/>
              </a:ext>
            </a:extLst>
          </p:cNvPr>
          <p:cNvSpPr txBox="1"/>
          <p:nvPr/>
        </p:nvSpPr>
        <p:spPr>
          <a:xfrm>
            <a:off x="5532354" y="2186885"/>
            <a:ext cx="1111740"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math</a:t>
            </a:r>
            <a:endParaRPr lang="zh-CN" altLang="en-US" sz="2800" dirty="0">
              <a:latin typeface="Arial" panose="020B0604020202020204" pitchFamily="34" charset="0"/>
              <a:cs typeface="Arial" panose="020B0604020202020204" pitchFamily="34" charset="0"/>
            </a:endParaRPr>
          </a:p>
        </p:txBody>
      </p:sp>
      <p:sp>
        <p:nvSpPr>
          <p:cNvPr id="17" name="圆: 空心 16">
            <a:extLst>
              <a:ext uri="{FF2B5EF4-FFF2-40B4-BE49-F238E27FC236}">
                <a16:creationId xmlns:a16="http://schemas.microsoft.com/office/drawing/2014/main" id="{88CCA38A-4BC2-4245-9F40-3BD85FDFD55D}"/>
              </a:ext>
            </a:extLst>
          </p:cNvPr>
          <p:cNvSpPr/>
          <p:nvPr/>
        </p:nvSpPr>
        <p:spPr>
          <a:xfrm>
            <a:off x="8934060" y="2495472"/>
            <a:ext cx="1558213" cy="450011"/>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F7EC69A0-EA17-4C98-8685-A690C3DE7362}"/>
              </a:ext>
            </a:extLst>
          </p:cNvPr>
          <p:cNvSpPr txBox="1"/>
          <p:nvPr/>
        </p:nvSpPr>
        <p:spPr>
          <a:xfrm>
            <a:off x="8274988" y="2033367"/>
            <a:ext cx="3023585" cy="523220"/>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Other participants</a:t>
            </a:r>
            <a:endParaRPr lang="zh-CN" altLang="en-US" sz="2800" dirty="0">
              <a:latin typeface="Arial" panose="020B0604020202020204" pitchFamily="34" charset="0"/>
              <a:cs typeface="Arial" panose="020B0604020202020204" pitchFamily="34" charset="0"/>
            </a:endParaRPr>
          </a:p>
        </p:txBody>
      </p:sp>
      <p:sp>
        <p:nvSpPr>
          <p:cNvPr id="12" name="笑脸 11">
            <a:extLst>
              <a:ext uri="{FF2B5EF4-FFF2-40B4-BE49-F238E27FC236}">
                <a16:creationId xmlns:a16="http://schemas.microsoft.com/office/drawing/2014/main" id="{1E4F0B23-F9D6-4585-B9E5-65B5D8C41864}"/>
              </a:ext>
            </a:extLst>
          </p:cNvPr>
          <p:cNvSpPr/>
          <p:nvPr/>
        </p:nvSpPr>
        <p:spPr>
          <a:xfrm>
            <a:off x="1464906" y="2827175"/>
            <a:ext cx="2276670" cy="2276669"/>
          </a:xfrm>
          <a:prstGeom prst="smileyFace">
            <a:avLst>
              <a:gd name="adj" fmla="val -465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7EFCDE1-7EE0-4510-B9DB-74F0D6DDFBFE}"/>
              </a:ext>
            </a:extLst>
          </p:cNvPr>
          <p:cNvSpPr/>
          <p:nvPr/>
        </p:nvSpPr>
        <p:spPr>
          <a:xfrm>
            <a:off x="1464906" y="3063551"/>
            <a:ext cx="205273" cy="21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9F1885E7-CA4B-4AF4-8061-F576C47CC002}"/>
              </a:ext>
            </a:extLst>
          </p:cNvPr>
          <p:cNvSpPr/>
          <p:nvPr/>
        </p:nvSpPr>
        <p:spPr>
          <a:xfrm>
            <a:off x="1097902" y="3063551"/>
            <a:ext cx="205273" cy="21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B8BCD4F2-022F-40E0-B912-1640C617D506}"/>
              </a:ext>
            </a:extLst>
          </p:cNvPr>
          <p:cNvCxnSpPr>
            <a:stCxn id="14" idx="6"/>
          </p:cNvCxnSpPr>
          <p:nvPr/>
        </p:nvCxnSpPr>
        <p:spPr>
          <a:xfrm flipV="1">
            <a:off x="1303175" y="2692239"/>
            <a:ext cx="0" cy="480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3EDEAF5F-5C1E-4CCA-8539-D0E2186B97D5}"/>
              </a:ext>
            </a:extLst>
          </p:cNvPr>
          <p:cNvCxnSpPr>
            <a:stCxn id="13" idx="6"/>
          </p:cNvCxnSpPr>
          <p:nvPr/>
        </p:nvCxnSpPr>
        <p:spPr>
          <a:xfrm flipV="1">
            <a:off x="1670179" y="2705878"/>
            <a:ext cx="0" cy="467129"/>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5D7A99A4-0711-46BB-B0FC-23DF5606EC9A}"/>
              </a:ext>
            </a:extLst>
          </p:cNvPr>
          <p:cNvSpPr/>
          <p:nvPr/>
        </p:nvSpPr>
        <p:spPr>
          <a:xfrm>
            <a:off x="1303175" y="2692239"/>
            <a:ext cx="36699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EFF68C3E-EA02-41EB-A79C-DF26EA3C07B8}"/>
              </a:ext>
            </a:extLst>
          </p:cNvPr>
          <p:cNvSpPr/>
          <p:nvPr/>
        </p:nvSpPr>
        <p:spPr>
          <a:xfrm>
            <a:off x="1303175" y="2827176"/>
            <a:ext cx="36699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Improvement ? Distraction?</a:t>
            </a:r>
            <a:endParaRPr lang="zh-CN" altLang="en-US" dirty="0">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fld id="{713C3DD6-EF58-4B1B-B847-063E99951CA4}" type="slidenum">
              <a:rPr lang="zh-CN" altLang="en-US" smtClean="0"/>
              <a:t>16</a:t>
            </a:fld>
            <a:endParaRPr lang="zh-CN" altLang="en-US"/>
          </a:p>
        </p:txBody>
      </p:sp>
    </p:spTree>
    <p:extLst>
      <p:ext uri="{BB962C8B-B14F-4D97-AF65-F5344CB8AC3E}">
        <p14:creationId xmlns:p14="http://schemas.microsoft.com/office/powerpoint/2010/main" val="257576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6" grpId="0" animBg="1"/>
      <p:bldP spid="8" grpId="0" animBg="1"/>
      <p:bldP spid="15" grpId="0" animBg="1"/>
      <p:bldP spid="16" grpId="0"/>
      <p:bldP spid="17" grpId="0" animBg="1"/>
      <p:bldP spid="18" grpId="0"/>
      <p:bldP spid="12" grpId="0" animBg="1"/>
      <p:bldP spid="13" grpId="0" animBg="1"/>
      <p:bldP spid="14" grpId="0" animBg="1"/>
      <p:bldP spid="22" grpId="0" animBg="1"/>
      <p:bldP spid="23" grpId="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61C52-1E6A-416B-8D9B-2C4497B495D8}"/>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Why</a:t>
            </a:r>
            <a:r>
              <a:rPr lang="zh-CN" altLang="en-US" dirty="0">
                <a:latin typeface="Arial" panose="020B0604020202020204" pitchFamily="34" charset="0"/>
                <a:cs typeface="Arial" panose="020B0604020202020204" pitchFamily="34" charset="0"/>
              </a:rPr>
              <a:t>？</a:t>
            </a:r>
          </a:p>
        </p:txBody>
      </p:sp>
      <p:sp>
        <p:nvSpPr>
          <p:cNvPr id="4" name="灯片编号占位符 3"/>
          <p:cNvSpPr>
            <a:spLocks noGrp="1"/>
          </p:cNvSpPr>
          <p:nvPr>
            <p:ph type="sldNum" sz="quarter" idx="12"/>
          </p:nvPr>
        </p:nvSpPr>
        <p:spPr/>
        <p:txBody>
          <a:bodyPr/>
          <a:lstStyle/>
          <a:p>
            <a:fld id="{713C3DD6-EF58-4B1B-B847-063E99951CA4}" type="slidenum">
              <a:rPr lang="zh-CN" altLang="en-US" smtClean="0"/>
              <a:t>17</a:t>
            </a:fld>
            <a:endParaRPr lang="zh-CN" altLang="en-US"/>
          </a:p>
        </p:txBody>
      </p:sp>
      <mc:AlternateContent xmlns:mc="http://schemas.openxmlformats.org/markup-compatibility/2006" xmlns:a14="http://schemas.microsoft.com/office/drawing/2010/main">
        <mc:Choice Requires="a14">
          <p:graphicFrame>
            <p:nvGraphicFramePr>
              <p:cNvPr id="5" name="图示 4">
                <a:extLst>
                  <a:ext uri="{FF2B5EF4-FFF2-40B4-BE49-F238E27FC236}">
                    <a16:creationId xmlns:a16="http://schemas.microsoft.com/office/drawing/2014/main" id="{35D0E1F2-73E3-47F5-821A-BCFE2BBD6DC2}"/>
                  </a:ext>
                </a:extLst>
              </p:cNvPr>
              <p:cNvGraphicFramePr/>
              <p:nvPr/>
            </p:nvGraphicFramePr>
            <p:xfrm>
              <a:off x="1202497" y="2525677"/>
              <a:ext cx="9601195" cy="3583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图示 4">
                <a:extLst>
                  <a:ext uri="{FF2B5EF4-FFF2-40B4-BE49-F238E27FC236}">
                    <a16:creationId xmlns:a16="http://schemas.microsoft.com/office/drawing/2014/main" id="{35D0E1F2-73E3-47F5-821A-BCFE2BBD6DC2}"/>
                  </a:ext>
                </a:extLst>
              </p:cNvPr>
              <p:cNvGraphicFramePr/>
              <p:nvPr/>
            </p:nvGraphicFramePr>
            <p:xfrm>
              <a:off x="1202497" y="2525677"/>
              <a:ext cx="9601195" cy="35830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297472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BC24C-09FE-419B-AD9E-032A5428C793}"/>
              </a:ext>
            </a:extLst>
          </p:cNvPr>
          <p:cNvSpPr>
            <a:spLocks noGrp="1"/>
          </p:cNvSpPr>
          <p:nvPr>
            <p:ph type="title"/>
          </p:nvPr>
        </p:nvSpPr>
        <p:spPr>
          <a:xfrm>
            <a:off x="-2366740" y="836533"/>
            <a:ext cx="9601196" cy="1303867"/>
          </a:xfrm>
        </p:spPr>
        <p:txBody>
          <a:bodyPr/>
          <a:lstStyle/>
          <a:p>
            <a:r>
              <a:rPr lang="en-US" altLang="zh-CN" dirty="0"/>
              <a:t> </a:t>
            </a:r>
            <a:r>
              <a:rPr lang="en-US" altLang="zh-CN" sz="2800" dirty="0">
                <a:latin typeface="Arial" panose="020B0604020202020204" pitchFamily="34" charset="0"/>
                <a:cs typeface="Arial" panose="020B0604020202020204" pitchFamily="34" charset="0"/>
              </a:rPr>
              <a:t>Our suggestions</a:t>
            </a:r>
            <a:endParaRPr lang="zh-CN" altLang="en-US" sz="2800" dirty="0">
              <a:latin typeface="Arial" panose="020B0604020202020204" pitchFamily="34" charset="0"/>
              <a:cs typeface="Arial" panose="020B0604020202020204" pitchFamily="34" charset="0"/>
            </a:endParaRPr>
          </a:p>
        </p:txBody>
      </p:sp>
      <p:sp>
        <p:nvSpPr>
          <p:cNvPr id="19" name="内容占位符 18">
            <a:extLst>
              <a:ext uri="{FF2B5EF4-FFF2-40B4-BE49-F238E27FC236}">
                <a16:creationId xmlns:a16="http://schemas.microsoft.com/office/drawing/2014/main" id="{C75DD48D-9CA8-4257-BBCC-0F45CA76EFAF}"/>
              </a:ext>
            </a:extLst>
          </p:cNvPr>
          <p:cNvSpPr>
            <a:spLocks noGrp="1"/>
          </p:cNvSpPr>
          <p:nvPr>
            <p:ph idx="1"/>
          </p:nvPr>
        </p:nvSpPr>
        <p:spPr>
          <a:xfrm>
            <a:off x="578498" y="3097917"/>
            <a:ext cx="10515600" cy="4351338"/>
          </a:xfrm>
        </p:spPr>
        <p:txBody>
          <a:bodyPr/>
          <a:lstStyle/>
          <a:p>
            <a:endParaRPr lang="zh-CN" altLang="en-US" dirty="0"/>
          </a:p>
        </p:txBody>
      </p:sp>
      <p:sp>
        <p:nvSpPr>
          <p:cNvPr id="4" name="内容占位符 2">
            <a:extLst>
              <a:ext uri="{FF2B5EF4-FFF2-40B4-BE49-F238E27FC236}">
                <a16:creationId xmlns:a16="http://schemas.microsoft.com/office/drawing/2014/main" id="{30B4DDCD-5261-4611-A3CE-A0847F0140AE}"/>
              </a:ext>
            </a:extLst>
          </p:cNvPr>
          <p:cNvSpPr>
            <a:spLocks noGrp="1"/>
          </p:cNvSpPr>
          <p:nvPr/>
        </p:nvSpPr>
        <p:spPr>
          <a:xfrm>
            <a:off x="838200" y="21415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5" name="笑脸 4">
            <a:extLst>
              <a:ext uri="{FF2B5EF4-FFF2-40B4-BE49-F238E27FC236}">
                <a16:creationId xmlns:a16="http://schemas.microsoft.com/office/drawing/2014/main" id="{1E4F0B23-F9D6-4585-B9E5-65B5D8C41864}"/>
              </a:ext>
            </a:extLst>
          </p:cNvPr>
          <p:cNvSpPr/>
          <p:nvPr/>
        </p:nvSpPr>
        <p:spPr>
          <a:xfrm>
            <a:off x="1464906" y="3143088"/>
            <a:ext cx="2276670" cy="2276669"/>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笑脸 5">
            <a:extLst>
              <a:ext uri="{FF2B5EF4-FFF2-40B4-BE49-F238E27FC236}">
                <a16:creationId xmlns:a16="http://schemas.microsoft.com/office/drawing/2014/main" id="{1F3A01E7-8B16-40DA-96FF-0CBDED894FD9}"/>
              </a:ext>
            </a:extLst>
          </p:cNvPr>
          <p:cNvSpPr/>
          <p:nvPr/>
        </p:nvSpPr>
        <p:spPr>
          <a:xfrm>
            <a:off x="4611655" y="2956476"/>
            <a:ext cx="2733869" cy="2640563"/>
          </a:xfrm>
          <a:prstGeom prst="smileyFace">
            <a:avLst>
              <a:gd name="adj" fmla="val 4653"/>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笑脸 6">
            <a:extLst>
              <a:ext uri="{FF2B5EF4-FFF2-40B4-BE49-F238E27FC236}">
                <a16:creationId xmlns:a16="http://schemas.microsoft.com/office/drawing/2014/main" id="{9AABAF0E-4B79-4BB7-BB23-B9B4D373D3DF}"/>
              </a:ext>
            </a:extLst>
          </p:cNvPr>
          <p:cNvSpPr/>
          <p:nvPr/>
        </p:nvSpPr>
        <p:spPr>
          <a:xfrm>
            <a:off x="8434873" y="3143088"/>
            <a:ext cx="2556588" cy="2453951"/>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a:extLst>
              <a:ext uri="{FF2B5EF4-FFF2-40B4-BE49-F238E27FC236}">
                <a16:creationId xmlns:a16="http://schemas.microsoft.com/office/drawing/2014/main" id="{37EFCDE1-7EE0-4510-B9DB-74F0D6DDFBFE}"/>
              </a:ext>
            </a:extLst>
          </p:cNvPr>
          <p:cNvSpPr/>
          <p:nvPr/>
        </p:nvSpPr>
        <p:spPr>
          <a:xfrm>
            <a:off x="1464906" y="3379463"/>
            <a:ext cx="205273" cy="21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8">
            <a:extLst>
              <a:ext uri="{FF2B5EF4-FFF2-40B4-BE49-F238E27FC236}">
                <a16:creationId xmlns:a16="http://schemas.microsoft.com/office/drawing/2014/main" id="{9F1885E7-CA4B-4AF4-8061-F576C47CC002}"/>
              </a:ext>
            </a:extLst>
          </p:cNvPr>
          <p:cNvSpPr/>
          <p:nvPr/>
        </p:nvSpPr>
        <p:spPr>
          <a:xfrm>
            <a:off x="1097902" y="3379463"/>
            <a:ext cx="205273" cy="21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10" name="直接连接符 9">
            <a:extLst>
              <a:ext uri="{FF2B5EF4-FFF2-40B4-BE49-F238E27FC236}">
                <a16:creationId xmlns:a16="http://schemas.microsoft.com/office/drawing/2014/main" id="{B8BCD4F2-022F-40E0-B912-1640C617D506}"/>
              </a:ext>
            </a:extLst>
          </p:cNvPr>
          <p:cNvCxnSpPr>
            <a:stCxn id="9" idx="6"/>
          </p:cNvCxnSpPr>
          <p:nvPr/>
        </p:nvCxnSpPr>
        <p:spPr>
          <a:xfrm flipV="1">
            <a:off x="1303175" y="3008151"/>
            <a:ext cx="0" cy="480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EDEAF5F-5C1E-4CCA-8539-D0E2186B97D5}"/>
              </a:ext>
            </a:extLst>
          </p:cNvPr>
          <p:cNvCxnSpPr>
            <a:stCxn id="8" idx="6"/>
          </p:cNvCxnSpPr>
          <p:nvPr/>
        </p:nvCxnSpPr>
        <p:spPr>
          <a:xfrm flipV="1">
            <a:off x="1670179" y="3021790"/>
            <a:ext cx="0" cy="467129"/>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5D7A99A4-0711-46BB-B0FC-23DF5606EC9A}"/>
              </a:ext>
            </a:extLst>
          </p:cNvPr>
          <p:cNvSpPr/>
          <p:nvPr/>
        </p:nvSpPr>
        <p:spPr>
          <a:xfrm>
            <a:off x="1303175" y="3008151"/>
            <a:ext cx="36699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矩形 12">
            <a:extLst>
              <a:ext uri="{FF2B5EF4-FFF2-40B4-BE49-F238E27FC236}">
                <a16:creationId xmlns:a16="http://schemas.microsoft.com/office/drawing/2014/main" id="{EFF68C3E-EA02-41EB-A79C-DF26EA3C07B8}"/>
              </a:ext>
            </a:extLst>
          </p:cNvPr>
          <p:cNvSpPr/>
          <p:nvPr/>
        </p:nvSpPr>
        <p:spPr>
          <a:xfrm>
            <a:off x="1303175" y="3143088"/>
            <a:ext cx="36699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思想气泡: 云 13">
            <a:extLst>
              <a:ext uri="{FF2B5EF4-FFF2-40B4-BE49-F238E27FC236}">
                <a16:creationId xmlns:a16="http://schemas.microsoft.com/office/drawing/2014/main" id="{3EC75005-DA4A-425E-A949-11DF1676DFFC}"/>
              </a:ext>
            </a:extLst>
          </p:cNvPr>
          <p:cNvSpPr/>
          <p:nvPr/>
        </p:nvSpPr>
        <p:spPr>
          <a:xfrm>
            <a:off x="5421086" y="2433961"/>
            <a:ext cx="1203647" cy="754846"/>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文本框 16">
            <a:extLst>
              <a:ext uri="{FF2B5EF4-FFF2-40B4-BE49-F238E27FC236}">
                <a16:creationId xmlns:a16="http://schemas.microsoft.com/office/drawing/2014/main" id="{FA1E1E7D-3EE2-4E99-84E7-F650F82A8ACD}"/>
              </a:ext>
            </a:extLst>
          </p:cNvPr>
          <p:cNvSpPr txBox="1"/>
          <p:nvPr/>
        </p:nvSpPr>
        <p:spPr>
          <a:xfrm>
            <a:off x="5524635" y="2522310"/>
            <a:ext cx="1048916"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Arial" panose="020B0604020202020204" pitchFamily="34" charset="0"/>
                <a:cs typeface="Arial" panose="020B0604020202020204" pitchFamily="34" charset="0"/>
              </a:rPr>
              <a:t>math</a:t>
            </a:r>
            <a:endParaRPr lang="zh-CN" altLang="en-US" sz="2800" dirty="0">
              <a:latin typeface="Arial" panose="020B0604020202020204" pitchFamily="34" charset="0"/>
              <a:cs typeface="Arial" panose="020B0604020202020204" pitchFamily="34" charset="0"/>
            </a:endParaRPr>
          </a:p>
        </p:txBody>
      </p:sp>
      <p:sp>
        <p:nvSpPr>
          <p:cNvPr id="16" name="圆: 空心 15">
            <a:extLst>
              <a:ext uri="{FF2B5EF4-FFF2-40B4-BE49-F238E27FC236}">
                <a16:creationId xmlns:a16="http://schemas.microsoft.com/office/drawing/2014/main" id="{E09B184D-28DF-4725-B2E7-432E24694EDA}"/>
              </a:ext>
            </a:extLst>
          </p:cNvPr>
          <p:cNvSpPr/>
          <p:nvPr/>
        </p:nvSpPr>
        <p:spPr>
          <a:xfrm>
            <a:off x="8934060" y="2811384"/>
            <a:ext cx="1558213" cy="450011"/>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20" name="乘号 19">
            <a:extLst>
              <a:ext uri="{FF2B5EF4-FFF2-40B4-BE49-F238E27FC236}">
                <a16:creationId xmlns:a16="http://schemas.microsoft.com/office/drawing/2014/main" id="{220CF584-73B4-4182-B027-94B421D2C475}"/>
              </a:ext>
            </a:extLst>
          </p:cNvPr>
          <p:cNvSpPr/>
          <p:nvPr/>
        </p:nvSpPr>
        <p:spPr>
          <a:xfrm>
            <a:off x="526401" y="2526499"/>
            <a:ext cx="4173894" cy="3500516"/>
          </a:xfrm>
          <a:prstGeom prst="mathMultipl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9FE16AF7-B805-45A8-A70C-DEC9AC36DEB6}"/>
              </a:ext>
            </a:extLst>
          </p:cNvPr>
          <p:cNvSpPr txBox="1"/>
          <p:nvPr/>
        </p:nvSpPr>
        <p:spPr>
          <a:xfrm>
            <a:off x="1718000" y="4015147"/>
            <a:ext cx="1878563"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No music</a:t>
            </a:r>
            <a:endParaRPr lang="zh-CN" altLang="en-US" sz="2800" dirty="0">
              <a:latin typeface="Arial" panose="020B0604020202020204" pitchFamily="34" charset="0"/>
              <a:cs typeface="Arial" panose="020B0604020202020204" pitchFamily="34" charset="0"/>
            </a:endParaRPr>
          </a:p>
        </p:txBody>
      </p:sp>
      <p:pic>
        <p:nvPicPr>
          <p:cNvPr id="42" name="图片 41">
            <a:extLst>
              <a:ext uri="{FF2B5EF4-FFF2-40B4-BE49-F238E27FC236}">
                <a16:creationId xmlns:a16="http://schemas.microsoft.com/office/drawing/2014/main" id="{DAC123A3-F670-46EF-ACE8-107CF7545677}"/>
              </a:ext>
            </a:extLst>
          </p:cNvPr>
          <p:cNvPicPr>
            <a:picLocks noChangeAspect="1"/>
          </p:cNvPicPr>
          <p:nvPr/>
        </p:nvPicPr>
        <p:blipFill>
          <a:blip r:embed="rId3"/>
          <a:stretch>
            <a:fillRect/>
          </a:stretch>
        </p:blipFill>
        <p:spPr>
          <a:xfrm>
            <a:off x="4007152" y="803989"/>
            <a:ext cx="1725655" cy="1779580"/>
          </a:xfrm>
          <a:prstGeom prst="rect">
            <a:avLst/>
          </a:prstGeom>
        </p:spPr>
      </p:pic>
      <p:sp>
        <p:nvSpPr>
          <p:cNvPr id="43" name="加号 42">
            <a:extLst>
              <a:ext uri="{FF2B5EF4-FFF2-40B4-BE49-F238E27FC236}">
                <a16:creationId xmlns:a16="http://schemas.microsoft.com/office/drawing/2014/main" id="{03AFAE93-E0FF-4A2A-AA77-BFE0B4FFA46C}"/>
              </a:ext>
            </a:extLst>
          </p:cNvPr>
          <p:cNvSpPr/>
          <p:nvPr/>
        </p:nvSpPr>
        <p:spPr>
          <a:xfrm>
            <a:off x="5786534" y="1409280"/>
            <a:ext cx="384110" cy="45130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4" name="图片 43">
            <a:extLst>
              <a:ext uri="{FF2B5EF4-FFF2-40B4-BE49-F238E27FC236}">
                <a16:creationId xmlns:a16="http://schemas.microsoft.com/office/drawing/2014/main" id="{DAC123A3-F670-46EF-ACE8-107CF7545677}"/>
              </a:ext>
            </a:extLst>
          </p:cNvPr>
          <p:cNvPicPr>
            <a:picLocks noChangeAspect="1"/>
          </p:cNvPicPr>
          <p:nvPr/>
        </p:nvPicPr>
        <p:blipFill>
          <a:blip r:embed="rId3"/>
          <a:stretch>
            <a:fillRect/>
          </a:stretch>
        </p:blipFill>
        <p:spPr>
          <a:xfrm>
            <a:off x="8243455" y="1137394"/>
            <a:ext cx="857248" cy="884036"/>
          </a:xfrm>
          <a:prstGeom prst="rect">
            <a:avLst/>
          </a:prstGeom>
        </p:spPr>
      </p:pic>
      <p:pic>
        <p:nvPicPr>
          <p:cNvPr id="47" name="图片 46">
            <a:extLst>
              <a:ext uri="{FF2B5EF4-FFF2-40B4-BE49-F238E27FC236}">
                <a16:creationId xmlns:a16="http://schemas.microsoft.com/office/drawing/2014/main" id="{70C93415-3C59-4039-B8BA-0FA51899B810}"/>
              </a:ext>
            </a:extLst>
          </p:cNvPr>
          <p:cNvPicPr>
            <a:picLocks noChangeAspect="1"/>
          </p:cNvPicPr>
          <p:nvPr/>
        </p:nvPicPr>
        <p:blipFill>
          <a:blip r:embed="rId4"/>
          <a:stretch>
            <a:fillRect/>
          </a:stretch>
        </p:blipFill>
        <p:spPr>
          <a:xfrm>
            <a:off x="6248202" y="1328084"/>
            <a:ext cx="853691" cy="775389"/>
          </a:xfrm>
          <a:prstGeom prst="rect">
            <a:avLst/>
          </a:prstGeom>
        </p:spPr>
      </p:pic>
      <p:sp>
        <p:nvSpPr>
          <p:cNvPr id="48" name="乘号 47">
            <a:extLst>
              <a:ext uri="{FF2B5EF4-FFF2-40B4-BE49-F238E27FC236}">
                <a16:creationId xmlns:a16="http://schemas.microsoft.com/office/drawing/2014/main" id="{220CF584-73B4-4182-B027-94B421D2C475}"/>
              </a:ext>
            </a:extLst>
          </p:cNvPr>
          <p:cNvSpPr/>
          <p:nvPr/>
        </p:nvSpPr>
        <p:spPr>
          <a:xfrm>
            <a:off x="9153596" y="292219"/>
            <a:ext cx="2810581" cy="2828283"/>
          </a:xfrm>
          <a:prstGeom prst="mathMultiply">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文本框 20">
            <a:extLst>
              <a:ext uri="{FF2B5EF4-FFF2-40B4-BE49-F238E27FC236}">
                <a16:creationId xmlns:a16="http://schemas.microsoft.com/office/drawing/2014/main" id="{9FE16AF7-B805-45A8-A70C-DEC9AC36DEB6}"/>
              </a:ext>
            </a:extLst>
          </p:cNvPr>
          <p:cNvSpPr txBox="1"/>
          <p:nvPr/>
        </p:nvSpPr>
        <p:spPr>
          <a:xfrm>
            <a:off x="9713166" y="1430816"/>
            <a:ext cx="18449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Arial" panose="020B0604020202020204" pitchFamily="34" charset="0"/>
                <a:cs typeface="Arial" panose="020B0604020202020204" pitchFamily="34" charset="0"/>
              </a:rPr>
              <a:t>No music</a:t>
            </a:r>
            <a:endParaRPr lang="zh-CN" altLang="en-US" sz="2800" dirty="0">
              <a:latin typeface="Arial" panose="020B0604020202020204" pitchFamily="34" charset="0"/>
              <a:cs typeface="Arial" panose="020B0604020202020204" pitchFamily="34" charset="0"/>
            </a:endParaRPr>
          </a:p>
        </p:txBody>
      </p:sp>
      <p:sp>
        <p:nvSpPr>
          <p:cNvPr id="50" name="加号 49">
            <a:extLst>
              <a:ext uri="{FF2B5EF4-FFF2-40B4-BE49-F238E27FC236}">
                <a16:creationId xmlns:a16="http://schemas.microsoft.com/office/drawing/2014/main" id="{82D5F07D-B75A-4619-B2BA-04836C48C626}"/>
              </a:ext>
            </a:extLst>
          </p:cNvPr>
          <p:cNvSpPr/>
          <p:nvPr/>
        </p:nvSpPr>
        <p:spPr>
          <a:xfrm>
            <a:off x="9153596" y="1237812"/>
            <a:ext cx="572275" cy="57710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713C3DD6-EF58-4B1B-B847-063E99951CA4}" type="slidenum">
              <a:rPr lang="zh-CN" altLang="en-US" smtClean="0"/>
              <a:t>18</a:t>
            </a:fld>
            <a:endParaRPr lang="zh-CN" altLang="en-US"/>
          </a:p>
        </p:txBody>
      </p:sp>
      <p:sp>
        <p:nvSpPr>
          <p:cNvPr id="29" name="文本框 28">
            <a:extLst>
              <a:ext uri="{FF2B5EF4-FFF2-40B4-BE49-F238E27FC236}">
                <a16:creationId xmlns:a16="http://schemas.microsoft.com/office/drawing/2014/main" id="{1F85663C-E5F2-4AE3-983D-AA18D205E2FE}"/>
              </a:ext>
            </a:extLst>
          </p:cNvPr>
          <p:cNvSpPr txBox="1"/>
          <p:nvPr/>
        </p:nvSpPr>
        <p:spPr>
          <a:xfrm>
            <a:off x="8144597" y="2316486"/>
            <a:ext cx="3023585" cy="523220"/>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Other participants</a:t>
            </a:r>
            <a:endParaRPr lang="zh-CN" altLang="en-US" sz="2800" dirty="0">
              <a:latin typeface="Arial" panose="020B0604020202020204" pitchFamily="34" charset="0"/>
              <a:cs typeface="Arial" panose="020B0604020202020204" pitchFamily="34" charset="0"/>
            </a:endParaRPr>
          </a:p>
        </p:txBody>
      </p:sp>
      <p:sp>
        <p:nvSpPr>
          <p:cNvPr id="30" name="椭圆 29">
            <a:extLst>
              <a:ext uri="{FF2B5EF4-FFF2-40B4-BE49-F238E27FC236}">
                <a16:creationId xmlns:a16="http://schemas.microsoft.com/office/drawing/2014/main" id="{BA255BB4-44C3-4B3B-8F2A-D6F43D88F031}"/>
              </a:ext>
            </a:extLst>
          </p:cNvPr>
          <p:cNvSpPr/>
          <p:nvPr/>
        </p:nvSpPr>
        <p:spPr>
          <a:xfrm>
            <a:off x="7714084" y="1782785"/>
            <a:ext cx="205273" cy="21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椭圆 30">
            <a:extLst>
              <a:ext uri="{FF2B5EF4-FFF2-40B4-BE49-F238E27FC236}">
                <a16:creationId xmlns:a16="http://schemas.microsoft.com/office/drawing/2014/main" id="{7896E3F8-01F0-4C1A-81BC-389F37C48A94}"/>
              </a:ext>
            </a:extLst>
          </p:cNvPr>
          <p:cNvSpPr/>
          <p:nvPr/>
        </p:nvSpPr>
        <p:spPr>
          <a:xfrm>
            <a:off x="7347080" y="1782785"/>
            <a:ext cx="205273" cy="21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32" name="直接连接符 31">
            <a:extLst>
              <a:ext uri="{FF2B5EF4-FFF2-40B4-BE49-F238E27FC236}">
                <a16:creationId xmlns:a16="http://schemas.microsoft.com/office/drawing/2014/main" id="{D3A3B71B-A60D-41CF-960D-377A27D16A5E}"/>
              </a:ext>
            </a:extLst>
          </p:cNvPr>
          <p:cNvCxnSpPr>
            <a:stCxn id="31" idx="6"/>
          </p:cNvCxnSpPr>
          <p:nvPr/>
        </p:nvCxnSpPr>
        <p:spPr>
          <a:xfrm flipV="1">
            <a:off x="7552353" y="1411473"/>
            <a:ext cx="0" cy="480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381C341C-0D47-4FCC-8C0D-F02DDC0D153A}"/>
              </a:ext>
            </a:extLst>
          </p:cNvPr>
          <p:cNvCxnSpPr>
            <a:stCxn id="30" idx="6"/>
          </p:cNvCxnSpPr>
          <p:nvPr/>
        </p:nvCxnSpPr>
        <p:spPr>
          <a:xfrm flipV="1">
            <a:off x="7919357" y="1425112"/>
            <a:ext cx="0" cy="467129"/>
          </a:xfrm>
          <a:prstGeom prst="line">
            <a:avLst/>
          </a:prstGeom>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852F63C3-F2D1-4AEB-9D6D-4DE7F04C319C}"/>
              </a:ext>
            </a:extLst>
          </p:cNvPr>
          <p:cNvSpPr/>
          <p:nvPr/>
        </p:nvSpPr>
        <p:spPr>
          <a:xfrm>
            <a:off x="7552353" y="1411473"/>
            <a:ext cx="36699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矩形 34">
            <a:extLst>
              <a:ext uri="{FF2B5EF4-FFF2-40B4-BE49-F238E27FC236}">
                <a16:creationId xmlns:a16="http://schemas.microsoft.com/office/drawing/2014/main" id="{D1004827-F225-4D99-9A04-017558519F91}"/>
              </a:ext>
            </a:extLst>
          </p:cNvPr>
          <p:cNvSpPr/>
          <p:nvPr/>
        </p:nvSpPr>
        <p:spPr>
          <a:xfrm>
            <a:off x="7552353" y="1546410"/>
            <a:ext cx="36699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加号 35">
            <a:extLst>
              <a:ext uri="{FF2B5EF4-FFF2-40B4-BE49-F238E27FC236}">
                <a16:creationId xmlns:a16="http://schemas.microsoft.com/office/drawing/2014/main" id="{A2264D5B-8CE1-4862-A965-344A13A654AF}"/>
              </a:ext>
            </a:extLst>
          </p:cNvPr>
          <p:cNvSpPr/>
          <p:nvPr/>
        </p:nvSpPr>
        <p:spPr>
          <a:xfrm>
            <a:off x="7900973" y="1299655"/>
            <a:ext cx="495924" cy="48076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0">
            <a:extLst>
              <a:ext uri="{FF2B5EF4-FFF2-40B4-BE49-F238E27FC236}">
                <a16:creationId xmlns:a16="http://schemas.microsoft.com/office/drawing/2014/main" id="{45D36A1D-6B6D-4E7A-A293-A60211401D67}"/>
              </a:ext>
            </a:extLst>
          </p:cNvPr>
          <p:cNvSpPr txBox="1"/>
          <p:nvPr/>
        </p:nvSpPr>
        <p:spPr>
          <a:xfrm>
            <a:off x="4498627" y="1410849"/>
            <a:ext cx="18449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Arial" panose="020B0604020202020204" pitchFamily="34" charset="0"/>
                <a:cs typeface="Arial" panose="020B0604020202020204" pitchFamily="34" charset="0"/>
              </a:rPr>
              <a:t>Mozart</a:t>
            </a:r>
            <a:endParaRPr lang="zh-CN" altLang="en-US" sz="2800" dirty="0">
              <a:latin typeface="Arial" panose="020B0604020202020204" pitchFamily="34" charset="0"/>
              <a:cs typeface="Arial" panose="020B0604020202020204" pitchFamily="34" charset="0"/>
            </a:endParaRPr>
          </a:p>
        </p:txBody>
      </p:sp>
      <p:sp>
        <p:nvSpPr>
          <p:cNvPr id="38" name="文本框 20">
            <a:extLst>
              <a:ext uri="{FF2B5EF4-FFF2-40B4-BE49-F238E27FC236}">
                <a16:creationId xmlns:a16="http://schemas.microsoft.com/office/drawing/2014/main" id="{63F938D2-D620-4E07-A206-BAF760ABFE23}"/>
              </a:ext>
            </a:extLst>
          </p:cNvPr>
          <p:cNvSpPr txBox="1"/>
          <p:nvPr/>
        </p:nvSpPr>
        <p:spPr>
          <a:xfrm>
            <a:off x="8243455" y="741597"/>
            <a:ext cx="184491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Arial" panose="020B0604020202020204" pitchFamily="34" charset="0"/>
                <a:cs typeface="Arial" panose="020B0604020202020204" pitchFamily="34" charset="0"/>
              </a:rPr>
              <a:t>Mozart</a:t>
            </a: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331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43" grpId="0" animBg="1"/>
      <p:bldP spid="48" grpId="0" animBg="1"/>
      <p:bldP spid="49" grpId="0"/>
      <p:bldP spid="50" grpId="0" animBg="1"/>
      <p:bldP spid="30" grpId="0" animBg="1"/>
      <p:bldP spid="31" grpId="0" animBg="1"/>
      <p:bldP spid="34" grpId="0" animBg="1"/>
      <p:bldP spid="35" grpId="0" animBg="1"/>
      <p:bldP spid="36" grpId="0" animBg="1"/>
      <p:bldP spid="37" grpId="0"/>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3E833-7838-4D98-B619-A4D0A97275E4}"/>
              </a:ext>
            </a:extLst>
          </p:cNvPr>
          <p:cNvSpPr>
            <a:spLocks noGrp="1"/>
          </p:cNvSpPr>
          <p:nvPr>
            <p:ph type="title"/>
          </p:nvPr>
        </p:nvSpPr>
        <p:spPr>
          <a:xfrm>
            <a:off x="838200" y="1064383"/>
            <a:ext cx="10515600" cy="1325563"/>
          </a:xfrm>
        </p:spPr>
        <p:txBody>
          <a:bodyPr/>
          <a:lstStyle/>
          <a:p>
            <a:r>
              <a:rPr lang="en-US" altLang="zh-CN" dirty="0">
                <a:latin typeface="Arial" panose="020B0604020202020204" pitchFamily="34" charset="0"/>
                <a:cs typeface="Arial" panose="020B0604020202020204" pitchFamily="34" charset="0"/>
              </a:rPr>
              <a:t>Limitations</a:t>
            </a:r>
            <a:endParaRPr lang="zh-CN" altLang="en-US" dirty="0">
              <a:latin typeface="Arial" panose="020B0604020202020204" pitchFamily="34" charset="0"/>
              <a:cs typeface="Arial" panose="020B0604020202020204" pitchFamily="34" charset="0"/>
            </a:endParaRPr>
          </a:p>
        </p:txBody>
      </p:sp>
      <p:sp>
        <p:nvSpPr>
          <p:cNvPr id="6" name="灯片编号占位符 5"/>
          <p:cNvSpPr>
            <a:spLocks noGrp="1"/>
          </p:cNvSpPr>
          <p:nvPr>
            <p:ph type="sldNum" sz="quarter" idx="12"/>
          </p:nvPr>
        </p:nvSpPr>
        <p:spPr/>
        <p:txBody>
          <a:bodyPr/>
          <a:lstStyle/>
          <a:p>
            <a:fld id="{713C3DD6-EF58-4B1B-B847-063E99951CA4}" type="slidenum">
              <a:rPr lang="zh-CN" altLang="en-US" smtClean="0"/>
              <a:t>19</a:t>
            </a:fld>
            <a:endParaRPr lang="zh-CN" altLang="en-US"/>
          </a:p>
        </p:txBody>
      </p:sp>
      <p:graphicFrame>
        <p:nvGraphicFramePr>
          <p:cNvPr id="9" name="图示 8">
            <a:extLst>
              <a:ext uri="{FF2B5EF4-FFF2-40B4-BE49-F238E27FC236}">
                <a16:creationId xmlns:a16="http://schemas.microsoft.com/office/drawing/2014/main" id="{A8761073-C05F-42FE-B55E-FC84184D3944}"/>
              </a:ext>
            </a:extLst>
          </p:cNvPr>
          <p:cNvGraphicFramePr/>
          <p:nvPr/>
        </p:nvGraphicFramePr>
        <p:xfrm>
          <a:off x="1107251" y="2659225"/>
          <a:ext cx="9919974" cy="33815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610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ED654-BCD5-4265-AFFD-57BFE0BF24CD}"/>
              </a:ext>
            </a:extLst>
          </p:cNvPr>
          <p:cNvSpPr>
            <a:spLocks noGrp="1"/>
          </p:cNvSpPr>
          <p:nvPr>
            <p:ph type="ctrTitle"/>
          </p:nvPr>
        </p:nvSpPr>
        <p:spPr/>
        <p:txBody>
          <a:bodyPr/>
          <a:lstStyle/>
          <a:p>
            <a:r>
              <a:rPr lang="en-US" altLang="zh-CN" dirty="0">
                <a:latin typeface="Arial" panose="020B0604020202020204" pitchFamily="34" charset="0"/>
                <a:cs typeface="Arial" panose="020B0604020202020204" pitchFamily="34" charset="0"/>
              </a:rPr>
              <a:t>Introduction</a:t>
            </a:r>
            <a:endParaRPr lang="zh-CN" altLang="en-US"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ECF4AE16-4F8C-4FAB-9456-8BB5A2FE416F}"/>
              </a:ext>
            </a:extLst>
          </p:cNvPr>
          <p:cNvSpPr>
            <a:spLocks noGrp="1"/>
          </p:cNvSpPr>
          <p:nvPr>
            <p:ph type="subTitle" idx="1"/>
          </p:nvPr>
        </p:nvSpPr>
        <p:spPr>
          <a:xfrm>
            <a:off x="2692397" y="3757610"/>
            <a:ext cx="6815669" cy="1320802"/>
          </a:xfrm>
        </p:spPr>
        <p:txBody>
          <a:bodyPr>
            <a:normAutofit/>
          </a:bodyPr>
          <a:lstStyle/>
          <a:p>
            <a:r>
              <a:rPr lang="en-US" altLang="zh-CN" sz="2800" dirty="0">
                <a:latin typeface="Arial" panose="020B0604020202020204" pitchFamily="34" charset="0"/>
                <a:cs typeface="Arial" panose="020B0604020202020204" pitchFamily="34" charset="0"/>
              </a:rPr>
              <a:t>Reporter: </a:t>
            </a:r>
            <a:r>
              <a:rPr lang="zh-CN" altLang="en-US" sz="2800" dirty="0">
                <a:latin typeface="黑体" panose="02010609060101010101" pitchFamily="49" charset="-122"/>
                <a:ea typeface="黑体" panose="02010609060101010101" pitchFamily="49" charset="-122"/>
                <a:cs typeface="Arial" panose="020B0604020202020204" pitchFamily="34" charset="0"/>
              </a:rPr>
              <a:t>徐菲</a:t>
            </a:r>
          </a:p>
        </p:txBody>
      </p:sp>
      <p:sp>
        <p:nvSpPr>
          <p:cNvPr id="4" name="灯片编号占位符 3"/>
          <p:cNvSpPr>
            <a:spLocks noGrp="1"/>
          </p:cNvSpPr>
          <p:nvPr>
            <p:ph type="sldNum" sz="quarter" idx="12"/>
          </p:nvPr>
        </p:nvSpPr>
        <p:spPr/>
        <p:txBody>
          <a:bodyPr/>
          <a:lstStyle/>
          <a:p>
            <a:fld id="{713C3DD6-EF58-4B1B-B847-063E99951CA4}" type="slidenum">
              <a:rPr lang="zh-CN" altLang="en-US" smtClean="0"/>
              <a:t>2</a:t>
            </a:fld>
            <a:endParaRPr lang="zh-CN" altLang="en-US"/>
          </a:p>
        </p:txBody>
      </p:sp>
    </p:spTree>
    <p:extLst>
      <p:ext uri="{BB962C8B-B14F-4D97-AF65-F5344CB8AC3E}">
        <p14:creationId xmlns:p14="http://schemas.microsoft.com/office/powerpoint/2010/main" val="1443110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3E833-7838-4D98-B619-A4D0A97275E4}"/>
              </a:ext>
            </a:extLst>
          </p:cNvPr>
          <p:cNvSpPr>
            <a:spLocks noGrp="1"/>
          </p:cNvSpPr>
          <p:nvPr>
            <p:ph type="title"/>
          </p:nvPr>
        </p:nvSpPr>
        <p:spPr>
          <a:xfrm>
            <a:off x="838200" y="1064383"/>
            <a:ext cx="10515600" cy="1325563"/>
          </a:xfrm>
        </p:spPr>
        <p:txBody>
          <a:bodyPr/>
          <a:lstStyle/>
          <a:p>
            <a:r>
              <a:rPr lang="en-US" altLang="zh-CN" dirty="0">
                <a:latin typeface="Arial" panose="020B0604020202020204" pitchFamily="34" charset="0"/>
                <a:cs typeface="Arial" panose="020B0604020202020204" pitchFamily="34" charset="0"/>
              </a:rPr>
              <a:t>Further study</a:t>
            </a:r>
            <a:endParaRPr lang="zh-CN" altLang="en-US" dirty="0">
              <a:latin typeface="Arial" panose="020B0604020202020204" pitchFamily="34" charset="0"/>
              <a:cs typeface="Arial" panose="020B0604020202020204" pitchFamily="34" charset="0"/>
            </a:endParaRPr>
          </a:p>
        </p:txBody>
      </p:sp>
      <p:sp>
        <p:nvSpPr>
          <p:cNvPr id="6" name="灯片编号占位符 5"/>
          <p:cNvSpPr>
            <a:spLocks noGrp="1"/>
          </p:cNvSpPr>
          <p:nvPr>
            <p:ph type="sldNum" sz="quarter" idx="12"/>
          </p:nvPr>
        </p:nvSpPr>
        <p:spPr/>
        <p:txBody>
          <a:bodyPr/>
          <a:lstStyle/>
          <a:p>
            <a:fld id="{713C3DD6-EF58-4B1B-B847-063E99951CA4}" type="slidenum">
              <a:rPr lang="zh-CN" altLang="en-US" smtClean="0"/>
              <a:t>20</a:t>
            </a:fld>
            <a:endParaRPr lang="zh-CN" altLang="en-US"/>
          </a:p>
        </p:txBody>
      </p:sp>
      <p:graphicFrame>
        <p:nvGraphicFramePr>
          <p:cNvPr id="9" name="图示 8">
            <a:extLst>
              <a:ext uri="{FF2B5EF4-FFF2-40B4-BE49-F238E27FC236}">
                <a16:creationId xmlns:a16="http://schemas.microsoft.com/office/drawing/2014/main" id="{A8761073-C05F-42FE-B55E-FC84184D3944}"/>
              </a:ext>
            </a:extLst>
          </p:cNvPr>
          <p:cNvGraphicFramePr/>
          <p:nvPr/>
        </p:nvGraphicFramePr>
        <p:xfrm>
          <a:off x="1107251" y="2659225"/>
          <a:ext cx="9919974" cy="33815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663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13C3DD6-EF58-4B1B-B847-063E99951CA4}" type="slidenum">
              <a:rPr lang="zh-CN" altLang="en-US" smtClean="0"/>
              <a:pPr/>
              <a:t>21</a:t>
            </a:fld>
            <a:endParaRPr lang="zh-CN" altLang="en-US" dirty="0"/>
          </a:p>
        </p:txBody>
      </p:sp>
      <p:sp>
        <p:nvSpPr>
          <p:cNvPr id="3" name="标题 2"/>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Review &amp; Summary</a:t>
            </a:r>
            <a:endParaRPr lang="zh-CN" altLang="en-US" dirty="0">
              <a:latin typeface="Arial" panose="020B0604020202020204" pitchFamily="34" charset="0"/>
              <a:cs typeface="Arial" panose="020B0604020202020204" pitchFamily="34" charset="0"/>
            </a:endParaRPr>
          </a:p>
        </p:txBody>
      </p:sp>
      <p:sp>
        <p:nvSpPr>
          <p:cNvPr id="4" name="文本框 3"/>
          <p:cNvSpPr txBox="1"/>
          <p:nvPr/>
        </p:nvSpPr>
        <p:spPr>
          <a:xfrm>
            <a:off x="3612292" y="2580671"/>
            <a:ext cx="6993924" cy="1754326"/>
          </a:xfrm>
          <a:prstGeom prst="rect">
            <a:avLst/>
          </a:prstGeom>
          <a:noFill/>
        </p:spPr>
        <p:txBody>
          <a:bodyPr wrap="square" rtlCol="0">
            <a:spAutoFit/>
          </a:bodyPr>
          <a:lstStyle/>
          <a:p>
            <a:pPr marL="571500" indent="-571500">
              <a:buFontTx/>
              <a:buChar char="-"/>
            </a:pPr>
            <a:r>
              <a:rPr lang="en-US" altLang="zh-CN" sz="3600" dirty="0">
                <a:latin typeface="Arial" panose="020B0604020202020204" pitchFamily="34" charset="0"/>
                <a:cs typeface="Arial" panose="020B0604020202020204" pitchFamily="34" charset="0"/>
              </a:rPr>
              <a:t>Investigating the effects of </a:t>
            </a:r>
            <a:r>
              <a:rPr lang="en-US" altLang="zh-CN" sz="3600" dirty="0">
                <a:solidFill>
                  <a:schemeClr val="accent1"/>
                </a:solidFill>
                <a:latin typeface="Arial" panose="020B0604020202020204" pitchFamily="34" charset="0"/>
                <a:cs typeface="Arial" panose="020B0604020202020204" pitchFamily="34" charset="0"/>
              </a:rPr>
              <a:t>background music</a:t>
            </a:r>
          </a:p>
          <a:p>
            <a:pPr marL="571500" indent="-571500">
              <a:buFontTx/>
              <a:buChar char="-"/>
            </a:pPr>
            <a:r>
              <a:rPr lang="en-US" altLang="zh-CN" sz="3600" dirty="0">
                <a:latin typeface="Arial" panose="020B0604020202020204" pitchFamily="34" charset="0"/>
                <a:cs typeface="Arial" panose="020B0604020202020204" pitchFamily="34" charset="0"/>
              </a:rPr>
              <a:t>Offering </a:t>
            </a:r>
            <a:r>
              <a:rPr lang="en-US" altLang="zh-CN" sz="3600" dirty="0">
                <a:solidFill>
                  <a:schemeClr val="accent1"/>
                </a:solidFill>
                <a:latin typeface="Arial" panose="020B0604020202020204" pitchFamily="34" charset="0"/>
                <a:cs typeface="Arial" panose="020B0604020202020204" pitchFamily="34" charset="0"/>
              </a:rPr>
              <a:t>applicable</a:t>
            </a:r>
            <a:r>
              <a:rPr lang="en-US" altLang="zh-CN" sz="3600" dirty="0">
                <a:latin typeface="Arial" panose="020B0604020202020204" pitchFamily="34" charset="0"/>
                <a:cs typeface="Arial" panose="020B0604020202020204" pitchFamily="34" charset="0"/>
              </a:rPr>
              <a:t> advice</a:t>
            </a:r>
            <a:endParaRPr lang="zh-CN" altLang="en-US" sz="3600" dirty="0">
              <a:latin typeface="Arial" panose="020B0604020202020204" pitchFamily="34" charset="0"/>
              <a:cs typeface="Arial" panose="020B0604020202020204" pitchFamily="34" charset="0"/>
            </a:endParaRPr>
          </a:p>
        </p:txBody>
      </p:sp>
      <p:sp>
        <p:nvSpPr>
          <p:cNvPr id="5" name="文本框 4"/>
          <p:cNvSpPr txBox="1"/>
          <p:nvPr/>
        </p:nvSpPr>
        <p:spPr>
          <a:xfrm>
            <a:off x="1408670" y="2580671"/>
            <a:ext cx="1964724" cy="646331"/>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Aim:</a:t>
            </a:r>
            <a:endParaRPr lang="zh-CN" altLang="en-US" sz="3600" dirty="0">
              <a:latin typeface="Arial" panose="020B0604020202020204" pitchFamily="34" charset="0"/>
              <a:cs typeface="Arial" panose="020B0604020202020204" pitchFamily="34" charset="0"/>
            </a:endParaRPr>
          </a:p>
        </p:txBody>
      </p:sp>
      <p:sp>
        <p:nvSpPr>
          <p:cNvPr id="7" name="文本框 6"/>
          <p:cNvSpPr txBox="1"/>
          <p:nvPr/>
        </p:nvSpPr>
        <p:spPr>
          <a:xfrm>
            <a:off x="1408670" y="4985788"/>
            <a:ext cx="1964724" cy="646331"/>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Design:</a:t>
            </a:r>
            <a:endParaRPr lang="zh-CN" altLang="en-US" sz="3600" dirty="0">
              <a:latin typeface="Arial" panose="020B0604020202020204" pitchFamily="34" charset="0"/>
              <a:cs typeface="Arial" panose="020B0604020202020204" pitchFamily="34" charset="0"/>
            </a:endParaRPr>
          </a:p>
        </p:txBody>
      </p:sp>
      <p:sp>
        <p:nvSpPr>
          <p:cNvPr id="8" name="文本框 7"/>
          <p:cNvSpPr txBox="1"/>
          <p:nvPr/>
        </p:nvSpPr>
        <p:spPr>
          <a:xfrm>
            <a:off x="3612292" y="5028873"/>
            <a:ext cx="5964194" cy="1200329"/>
          </a:xfrm>
          <a:prstGeom prst="rect">
            <a:avLst/>
          </a:prstGeom>
          <a:noFill/>
        </p:spPr>
        <p:txBody>
          <a:bodyPr wrap="square" rtlCol="0">
            <a:spAutoFit/>
          </a:bodyPr>
          <a:lstStyle/>
          <a:p>
            <a:pPr marL="571500" indent="-571500">
              <a:buFontTx/>
              <a:buChar char="-"/>
            </a:pPr>
            <a:r>
              <a:rPr lang="en-US" altLang="zh-CN" sz="3600" dirty="0">
                <a:latin typeface="Arial" panose="020B0604020202020204" pitchFamily="34" charset="0"/>
                <a:cs typeface="Arial" panose="020B0604020202020204" pitchFamily="34" charset="0"/>
              </a:rPr>
              <a:t>Brown-Peterson Task</a:t>
            </a:r>
          </a:p>
          <a:p>
            <a:endParaRPr lang="zh-CN" alt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793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13C3DD6-EF58-4B1B-B847-063E99951CA4}" type="slidenum">
              <a:rPr lang="zh-CN" altLang="en-US" smtClean="0"/>
              <a:pPr/>
              <a:t>22</a:t>
            </a:fld>
            <a:endParaRPr lang="zh-CN" altLang="en-US" dirty="0"/>
          </a:p>
        </p:txBody>
      </p:sp>
      <p:sp>
        <p:nvSpPr>
          <p:cNvPr id="3" name="标题 2"/>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Review &amp; Summary</a:t>
            </a:r>
            <a:endParaRPr lang="zh-CN" altLang="en-US" dirty="0">
              <a:latin typeface="Arial" panose="020B0604020202020204" pitchFamily="34" charset="0"/>
              <a:cs typeface="Arial" panose="020B0604020202020204" pitchFamily="34" charset="0"/>
            </a:endParaRPr>
          </a:p>
        </p:txBody>
      </p:sp>
      <p:sp>
        <p:nvSpPr>
          <p:cNvPr id="4" name="文本框 3"/>
          <p:cNvSpPr txBox="1"/>
          <p:nvPr/>
        </p:nvSpPr>
        <p:spPr>
          <a:xfrm>
            <a:off x="3612291" y="2580671"/>
            <a:ext cx="7743567" cy="1200329"/>
          </a:xfrm>
          <a:prstGeom prst="rect">
            <a:avLst/>
          </a:prstGeom>
          <a:noFill/>
        </p:spPr>
        <p:txBody>
          <a:bodyPr wrap="square" rtlCol="0">
            <a:spAutoFit/>
          </a:bodyPr>
          <a:lstStyle/>
          <a:p>
            <a:pPr marL="571500" indent="-571500">
              <a:buFontTx/>
              <a:buChar char="-"/>
            </a:pPr>
            <a:r>
              <a:rPr lang="en-US" altLang="zh-CN" sz="3600" dirty="0">
                <a:solidFill>
                  <a:schemeClr val="accent1"/>
                </a:solidFill>
                <a:latin typeface="Arial" panose="020B0604020202020204" pitchFamily="34" charset="0"/>
                <a:cs typeface="Arial" panose="020B0604020202020204" pitchFamily="34" charset="0"/>
              </a:rPr>
              <a:t>Three</a:t>
            </a:r>
            <a:r>
              <a:rPr lang="en-US" altLang="zh-CN" sz="3600" dirty="0">
                <a:latin typeface="Arial" panose="020B0604020202020204" pitchFamily="34" charset="0"/>
                <a:cs typeface="Arial" panose="020B0604020202020204" pitchFamily="34" charset="0"/>
              </a:rPr>
              <a:t> patterns of how BGM would impact on </a:t>
            </a:r>
            <a:r>
              <a:rPr lang="en-US" altLang="zh-CN" sz="3600" dirty="0">
                <a:solidFill>
                  <a:schemeClr val="accent1"/>
                </a:solidFill>
                <a:latin typeface="Arial" panose="020B0604020202020204" pitchFamily="34" charset="0"/>
                <a:cs typeface="Arial" panose="020B0604020202020204" pitchFamily="34" charset="0"/>
              </a:rPr>
              <a:t>working efficiency</a:t>
            </a:r>
            <a:endParaRPr lang="zh-CN" altLang="en-US" sz="3600" dirty="0">
              <a:solidFill>
                <a:schemeClr val="accent1"/>
              </a:solidFill>
              <a:latin typeface="Arial" panose="020B0604020202020204" pitchFamily="34" charset="0"/>
              <a:cs typeface="Arial" panose="020B0604020202020204" pitchFamily="34" charset="0"/>
            </a:endParaRPr>
          </a:p>
        </p:txBody>
      </p:sp>
      <p:sp>
        <p:nvSpPr>
          <p:cNvPr id="5" name="文本框 4"/>
          <p:cNvSpPr txBox="1"/>
          <p:nvPr/>
        </p:nvSpPr>
        <p:spPr>
          <a:xfrm>
            <a:off x="1408670" y="2580671"/>
            <a:ext cx="1964724" cy="646331"/>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Result:</a:t>
            </a:r>
            <a:endParaRPr lang="zh-CN" altLang="en-US" sz="3600" dirty="0">
              <a:latin typeface="Arial" panose="020B0604020202020204" pitchFamily="34" charset="0"/>
              <a:cs typeface="Arial" panose="020B0604020202020204" pitchFamily="34" charset="0"/>
            </a:endParaRPr>
          </a:p>
        </p:txBody>
      </p:sp>
      <p:sp>
        <p:nvSpPr>
          <p:cNvPr id="7" name="文本框 6"/>
          <p:cNvSpPr txBox="1"/>
          <p:nvPr/>
        </p:nvSpPr>
        <p:spPr>
          <a:xfrm>
            <a:off x="1408670" y="3754209"/>
            <a:ext cx="1964724" cy="646331"/>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Theory:</a:t>
            </a:r>
            <a:endParaRPr lang="zh-CN" altLang="en-US" sz="3600" dirty="0">
              <a:latin typeface="Arial" panose="020B0604020202020204" pitchFamily="34" charset="0"/>
              <a:cs typeface="Arial" panose="020B0604020202020204" pitchFamily="34" charset="0"/>
            </a:endParaRPr>
          </a:p>
        </p:txBody>
      </p:sp>
      <p:sp>
        <p:nvSpPr>
          <p:cNvPr id="8" name="文本框 7"/>
          <p:cNvSpPr txBox="1"/>
          <p:nvPr/>
        </p:nvSpPr>
        <p:spPr>
          <a:xfrm>
            <a:off x="3612291" y="3754209"/>
            <a:ext cx="6198974" cy="1200329"/>
          </a:xfrm>
          <a:prstGeom prst="rect">
            <a:avLst/>
          </a:prstGeom>
          <a:noFill/>
        </p:spPr>
        <p:txBody>
          <a:bodyPr wrap="square" rtlCol="0">
            <a:spAutoFit/>
          </a:bodyPr>
          <a:lstStyle/>
          <a:p>
            <a:pPr marL="571500" indent="-571500">
              <a:buFontTx/>
              <a:buChar char="-"/>
            </a:pPr>
            <a:r>
              <a:rPr lang="en-US" altLang="zh-CN" sz="3600" dirty="0">
                <a:latin typeface="Arial" panose="020B0604020202020204" pitchFamily="34" charset="0"/>
                <a:cs typeface="Arial" panose="020B0604020202020204" pitchFamily="34" charset="0"/>
              </a:rPr>
              <a:t>Miller’s law(Miller, 1956)</a:t>
            </a:r>
          </a:p>
          <a:p>
            <a:endParaRPr lang="zh-CN" altLang="en-US" sz="3600" dirty="0">
              <a:latin typeface="Arial" panose="020B0604020202020204" pitchFamily="34" charset="0"/>
              <a:cs typeface="Arial" panose="020B0604020202020204" pitchFamily="34" charset="0"/>
            </a:endParaRPr>
          </a:p>
        </p:txBody>
      </p:sp>
      <p:sp>
        <p:nvSpPr>
          <p:cNvPr id="10" name="文本框 9"/>
          <p:cNvSpPr txBox="1"/>
          <p:nvPr/>
        </p:nvSpPr>
        <p:spPr>
          <a:xfrm>
            <a:off x="1408670" y="4706916"/>
            <a:ext cx="2767914" cy="646331"/>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Significance:</a:t>
            </a:r>
            <a:endParaRPr lang="zh-CN" altLang="en-US" sz="3600" dirty="0">
              <a:latin typeface="Arial" panose="020B0604020202020204" pitchFamily="34" charset="0"/>
              <a:cs typeface="Arial" panose="020B0604020202020204" pitchFamily="34" charset="0"/>
            </a:endParaRPr>
          </a:p>
        </p:txBody>
      </p:sp>
      <p:sp>
        <p:nvSpPr>
          <p:cNvPr id="11" name="文本框 10"/>
          <p:cNvSpPr txBox="1"/>
          <p:nvPr/>
        </p:nvSpPr>
        <p:spPr>
          <a:xfrm>
            <a:off x="4176584" y="4354374"/>
            <a:ext cx="6400800" cy="1754326"/>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some </a:t>
            </a:r>
            <a:r>
              <a:rPr lang="en-US" altLang="zh-CN" sz="3600" dirty="0">
                <a:solidFill>
                  <a:schemeClr val="accent1"/>
                </a:solidFill>
                <a:latin typeface="Arial" panose="020B0604020202020204" pitchFamily="34" charset="0"/>
                <a:cs typeface="Arial" panose="020B0604020202020204" pitchFamily="34" charset="0"/>
              </a:rPr>
              <a:t>applicable approaches </a:t>
            </a:r>
            <a:r>
              <a:rPr lang="en-US" altLang="zh-CN" sz="3600" dirty="0">
                <a:latin typeface="Arial" panose="020B0604020202020204" pitchFamily="34" charset="0"/>
                <a:cs typeface="Arial" panose="020B0604020202020204" pitchFamily="34" charset="0"/>
              </a:rPr>
              <a:t>to boosting working efficiency are proposed accordingly</a:t>
            </a:r>
            <a:endParaRPr lang="zh-CN" alt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736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13C3DD6-EF58-4B1B-B847-063E99951CA4}" type="slidenum">
              <a:rPr lang="zh-CN" altLang="en-US" smtClean="0"/>
              <a:pPr/>
              <a:t>23</a:t>
            </a:fld>
            <a:endParaRPr lang="zh-CN" altLang="en-US" dirty="0"/>
          </a:p>
        </p:txBody>
      </p:sp>
      <p:sp>
        <p:nvSpPr>
          <p:cNvPr id="3" name="标题 2"/>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Reference</a:t>
            </a:r>
            <a:endParaRPr lang="zh-CN" altLang="en-US" dirty="0">
              <a:latin typeface="Arial" panose="020B0604020202020204" pitchFamily="34" charset="0"/>
              <a:cs typeface="Arial" panose="020B0604020202020204" pitchFamily="34" charset="0"/>
            </a:endParaRPr>
          </a:p>
        </p:txBody>
      </p:sp>
      <p:sp>
        <p:nvSpPr>
          <p:cNvPr id="4" name="文本框 3"/>
          <p:cNvSpPr txBox="1"/>
          <p:nvPr/>
        </p:nvSpPr>
        <p:spPr>
          <a:xfrm>
            <a:off x="1397314" y="2502242"/>
            <a:ext cx="9629911" cy="830997"/>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Brown, J. (1958). "Some Tests of the Decay Theory of Immediate Memory." Quarterly Journal of Experimental Psychology 10(1): 12-21.</a:t>
            </a:r>
            <a:endParaRPr lang="zh-CN" altLang="en-US" sz="2400" dirty="0">
              <a:latin typeface="Arial" panose="020B0604020202020204" pitchFamily="34" charset="0"/>
              <a:cs typeface="Arial" panose="020B0604020202020204" pitchFamily="34" charset="0"/>
            </a:endParaRPr>
          </a:p>
        </p:txBody>
      </p:sp>
      <p:sp>
        <p:nvSpPr>
          <p:cNvPr id="5" name="文本框 4"/>
          <p:cNvSpPr txBox="1"/>
          <p:nvPr/>
        </p:nvSpPr>
        <p:spPr>
          <a:xfrm>
            <a:off x="1397314" y="3333239"/>
            <a:ext cx="9847335" cy="1938992"/>
          </a:xfrm>
          <a:prstGeom prst="rect">
            <a:avLst/>
          </a:prstGeom>
          <a:noFill/>
        </p:spPr>
        <p:txBody>
          <a:bodyPr wrap="square" rtlCol="0">
            <a:spAutoFit/>
          </a:bodyPr>
          <a:lstStyle/>
          <a:p>
            <a:r>
              <a:rPr lang="en-US" altLang="zh-CN" sz="2400" dirty="0" err="1">
                <a:latin typeface="Arial" panose="020B0604020202020204" pitchFamily="34" charset="0"/>
                <a:cs typeface="Arial" panose="020B0604020202020204" pitchFamily="34" charset="0"/>
              </a:rPr>
              <a:t>Furnham</a:t>
            </a:r>
            <a:r>
              <a:rPr lang="en-US" altLang="zh-CN" sz="2400" dirty="0">
                <a:latin typeface="Arial" panose="020B0604020202020204" pitchFamily="34" charset="0"/>
                <a:cs typeface="Arial" panose="020B0604020202020204" pitchFamily="34" charset="0"/>
              </a:rPr>
              <a:t>, A., &amp; Bradley, A. (1997). Music while you work: The differential distraction of background music on the cognitive test performance of introverts and extraverts. Applied Cognitive Psychology, 11(5), 445-455.</a:t>
            </a:r>
            <a:endParaRPr lang="zh-CN" altLang="zh-CN" sz="2400" dirty="0">
              <a:latin typeface="Arial" panose="020B0604020202020204" pitchFamily="34" charset="0"/>
              <a:cs typeface="Arial" panose="020B0604020202020204" pitchFamily="34" charset="0"/>
            </a:endParaRPr>
          </a:p>
          <a:p>
            <a:endParaRPr lang="zh-CN" altLang="en-US" sz="2400" dirty="0">
              <a:latin typeface="Arial" panose="020B0604020202020204" pitchFamily="34" charset="0"/>
              <a:cs typeface="Arial" panose="020B0604020202020204" pitchFamily="34" charset="0"/>
            </a:endParaRPr>
          </a:p>
        </p:txBody>
      </p:sp>
      <p:sp>
        <p:nvSpPr>
          <p:cNvPr id="6" name="文本框 5"/>
          <p:cNvSpPr txBox="1"/>
          <p:nvPr/>
        </p:nvSpPr>
        <p:spPr>
          <a:xfrm>
            <a:off x="1397314" y="4835786"/>
            <a:ext cx="9294211" cy="1569660"/>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Miller, G. A. (1956). "The magical number seven, plus or minus two</a:t>
            </a:r>
          </a:p>
          <a:p>
            <a:r>
              <a:rPr lang="en-US" altLang="zh-CN" sz="2400" dirty="0">
                <a:latin typeface="Arial" panose="020B0604020202020204" pitchFamily="34" charset="0"/>
                <a:cs typeface="Arial" panose="020B0604020202020204" pitchFamily="34" charset="0"/>
              </a:rPr>
              <a:t>: some limits on our capacity for processing information." </a:t>
            </a:r>
          </a:p>
          <a:p>
            <a:r>
              <a:rPr lang="en-US" altLang="zh-CN" sz="2400" dirty="0">
                <a:latin typeface="Arial" panose="020B0604020202020204" pitchFamily="34" charset="0"/>
                <a:cs typeface="Arial" panose="020B0604020202020204" pitchFamily="34" charset="0"/>
              </a:rPr>
              <a:t>Psychological Review 63(2): 81-97.</a:t>
            </a:r>
            <a:endParaRPr lang="zh-CN" altLang="zh-CN" sz="2400" dirty="0">
              <a:latin typeface="Arial" panose="020B0604020202020204" pitchFamily="34" charset="0"/>
              <a:cs typeface="Arial" panose="020B0604020202020204" pitchFamily="34" charset="0"/>
            </a:endParaRPr>
          </a:p>
          <a:p>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533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13C3DD6-EF58-4B1B-B847-063E99951CA4}" type="slidenum">
              <a:rPr lang="zh-CN" altLang="en-US" smtClean="0"/>
              <a:pPr/>
              <a:t>24</a:t>
            </a:fld>
            <a:endParaRPr lang="zh-CN" altLang="en-US" dirty="0"/>
          </a:p>
        </p:txBody>
      </p:sp>
      <p:sp>
        <p:nvSpPr>
          <p:cNvPr id="3" name="标题 2"/>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Question Time</a:t>
            </a:r>
            <a:endParaRPr lang="zh-CN" altLang="en-US" dirty="0">
              <a:latin typeface="Arial" panose="020B0604020202020204" pitchFamily="34" charset="0"/>
              <a:cs typeface="Arial" panose="020B0604020202020204" pitchFamily="34" charset="0"/>
            </a:endParaRPr>
          </a:p>
        </p:txBody>
      </p:sp>
      <p:sp>
        <p:nvSpPr>
          <p:cNvPr id="5" name="文本框 4"/>
          <p:cNvSpPr txBox="1"/>
          <p:nvPr/>
        </p:nvSpPr>
        <p:spPr>
          <a:xfrm>
            <a:off x="3580245" y="3519054"/>
            <a:ext cx="6326909" cy="769441"/>
          </a:xfrm>
          <a:prstGeom prst="rect">
            <a:avLst/>
          </a:prstGeom>
          <a:noFill/>
        </p:spPr>
        <p:txBody>
          <a:bodyPr wrap="square" rtlCol="0">
            <a:spAutoFit/>
          </a:bodyPr>
          <a:lstStyle/>
          <a:p>
            <a:r>
              <a:rPr lang="en-US" altLang="zh-CN" sz="4400" dirty="0">
                <a:latin typeface="Arial" panose="020B0604020202020204" pitchFamily="34" charset="0"/>
                <a:cs typeface="Arial" panose="020B0604020202020204" pitchFamily="34" charset="0"/>
              </a:rPr>
              <a:t>Thanks for listening!</a:t>
            </a:r>
            <a:endParaRPr lang="zh-CN" alt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58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FB96F-949C-4101-A8E1-DD2CC34DC7F3}"/>
              </a:ext>
            </a:extLst>
          </p:cNvPr>
          <p:cNvSpPr>
            <a:spLocks noGrp="1"/>
          </p:cNvSpPr>
          <p:nvPr>
            <p:ph type="title"/>
          </p:nvPr>
        </p:nvSpPr>
        <p:spPr>
          <a:xfrm>
            <a:off x="-1176337" y="804886"/>
            <a:ext cx="9601196" cy="1303867"/>
          </a:xfrm>
        </p:spPr>
        <p:txBody>
          <a:bodyPr>
            <a:normAutofit/>
          </a:bodyPr>
          <a:lstStyle/>
          <a:p>
            <a:r>
              <a:rPr lang="en-US" altLang="zh-CN" dirty="0">
                <a:latin typeface="Arial" panose="020B0604020202020204" pitchFamily="34" charset="0"/>
                <a:cs typeface="Arial" panose="020B0604020202020204" pitchFamily="34" charset="0"/>
              </a:rPr>
              <a:t>Memory</a:t>
            </a:r>
            <a:endParaRPr lang="zh-CN" altLang="en-US" dirty="0">
              <a:latin typeface="Arial" panose="020B0604020202020204" pitchFamily="34" charset="0"/>
              <a:cs typeface="Arial" panose="020B0604020202020204" pitchFamily="34" charset="0"/>
            </a:endParaRPr>
          </a:p>
        </p:txBody>
      </p:sp>
      <p:pic>
        <p:nvPicPr>
          <p:cNvPr id="11" name="图片 10"/>
          <p:cNvPicPr/>
          <p:nvPr/>
        </p:nvPicPr>
        <p:blipFill>
          <a:blip r:embed="rId3"/>
          <a:stretch>
            <a:fillRect/>
          </a:stretch>
        </p:blipFill>
        <p:spPr>
          <a:xfrm>
            <a:off x="2722330" y="2475347"/>
            <a:ext cx="6747338" cy="3482108"/>
          </a:xfrm>
          <a:prstGeom prst="rect">
            <a:avLst/>
          </a:prstGeom>
          <a:noFill/>
          <a:ln w="9525">
            <a:noFill/>
          </a:ln>
        </p:spPr>
      </p:pic>
      <p:sp>
        <p:nvSpPr>
          <p:cNvPr id="3" name="文本框 2"/>
          <p:cNvSpPr txBox="1"/>
          <p:nvPr/>
        </p:nvSpPr>
        <p:spPr>
          <a:xfrm>
            <a:off x="4838698" y="804886"/>
            <a:ext cx="1957387"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Encoded</a:t>
            </a:r>
            <a:endParaRPr lang="zh-CN" altLang="en-US" sz="2800" dirty="0">
              <a:latin typeface="Arial" panose="020B0604020202020204" pitchFamily="34" charset="0"/>
              <a:cs typeface="Arial" panose="020B0604020202020204" pitchFamily="34" charset="0"/>
            </a:endParaRPr>
          </a:p>
        </p:txBody>
      </p:sp>
      <p:sp>
        <p:nvSpPr>
          <p:cNvPr id="13" name="文本框 12"/>
          <p:cNvSpPr txBox="1"/>
          <p:nvPr/>
        </p:nvSpPr>
        <p:spPr>
          <a:xfrm>
            <a:off x="5005390" y="1294776"/>
            <a:ext cx="1457325"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Stored</a:t>
            </a:r>
            <a:endParaRPr lang="zh-CN" altLang="en-US" sz="2800" dirty="0">
              <a:latin typeface="Arial" panose="020B0604020202020204" pitchFamily="34" charset="0"/>
              <a:cs typeface="Arial" panose="020B0604020202020204" pitchFamily="34" charset="0"/>
            </a:endParaRPr>
          </a:p>
        </p:txBody>
      </p:sp>
      <p:sp>
        <p:nvSpPr>
          <p:cNvPr id="14" name="文本框 13"/>
          <p:cNvSpPr txBox="1"/>
          <p:nvPr/>
        </p:nvSpPr>
        <p:spPr>
          <a:xfrm>
            <a:off x="4471989" y="1775503"/>
            <a:ext cx="1990726"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Retrieved</a:t>
            </a:r>
            <a:endParaRPr lang="zh-CN" altLang="en-US" sz="28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713C3DD6-EF58-4B1B-B847-063E99951CA4}" type="slidenum">
              <a:rPr lang="zh-CN" altLang="en-US" smtClean="0"/>
              <a:t>3</a:t>
            </a:fld>
            <a:endParaRPr lang="zh-CN" altLang="en-US"/>
          </a:p>
        </p:txBody>
      </p:sp>
    </p:spTree>
    <p:extLst>
      <p:ext uri="{BB962C8B-B14F-4D97-AF65-F5344CB8AC3E}">
        <p14:creationId xmlns:p14="http://schemas.microsoft.com/office/powerpoint/2010/main" val="95660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Short-term memory</a:t>
            </a:r>
            <a:endParaRPr lang="zh-CN" altLang="en-US" dirty="0">
              <a:latin typeface="Arial" panose="020B0604020202020204" pitchFamily="34" charset="0"/>
              <a:cs typeface="Arial" panose="020B0604020202020204" pitchFamily="34" charset="0"/>
            </a:endParaRPr>
          </a:p>
        </p:txBody>
      </p:sp>
      <p:pic>
        <p:nvPicPr>
          <p:cNvPr id="25" name="图片 24"/>
          <p:cNvPicPr/>
          <p:nvPr/>
        </p:nvPicPr>
        <p:blipFill>
          <a:blip r:embed="rId3"/>
          <a:stretch>
            <a:fillRect/>
          </a:stretch>
        </p:blipFill>
        <p:spPr>
          <a:xfrm>
            <a:off x="8030053" y="2560074"/>
            <a:ext cx="2132647" cy="2483167"/>
          </a:xfrm>
          <a:prstGeom prst="rect">
            <a:avLst/>
          </a:prstGeom>
          <a:noFill/>
          <a:ln w="9525">
            <a:noFill/>
          </a:ln>
        </p:spPr>
      </p:pic>
      <p:sp>
        <p:nvSpPr>
          <p:cNvPr id="2" name="文本框 1"/>
          <p:cNvSpPr txBox="1"/>
          <p:nvPr/>
        </p:nvSpPr>
        <p:spPr>
          <a:xfrm>
            <a:off x="1295402" y="2973608"/>
            <a:ext cx="2780984" cy="769441"/>
          </a:xfrm>
          <a:prstGeom prst="rect">
            <a:avLst/>
          </a:prstGeom>
          <a:noFill/>
        </p:spPr>
        <p:txBody>
          <a:bodyPr wrap="square" rtlCol="0">
            <a:spAutoFit/>
          </a:bodyPr>
          <a:lstStyle/>
          <a:p>
            <a:r>
              <a:rPr lang="en-US" altLang="zh-CN" sz="4400" dirty="0">
                <a:latin typeface="Arial" panose="020B0604020202020204" pitchFamily="34" charset="0"/>
                <a:cs typeface="Arial" panose="020B0604020202020204" pitchFamily="34" charset="0"/>
              </a:rPr>
              <a:t>Chunking</a:t>
            </a:r>
            <a:endParaRPr lang="zh-CN" altLang="en-US" sz="4400" dirty="0">
              <a:latin typeface="Arial" panose="020B0604020202020204" pitchFamily="34" charset="0"/>
              <a:cs typeface="Arial" panose="020B0604020202020204" pitchFamily="34" charset="0"/>
            </a:endParaRPr>
          </a:p>
        </p:txBody>
      </p:sp>
      <p:sp>
        <p:nvSpPr>
          <p:cNvPr id="3" name="文本框 2"/>
          <p:cNvSpPr txBox="1"/>
          <p:nvPr/>
        </p:nvSpPr>
        <p:spPr>
          <a:xfrm>
            <a:off x="4120178" y="2676038"/>
            <a:ext cx="1823481"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- 123</a:t>
            </a:r>
            <a:endParaRPr lang="zh-CN" altLang="en-US" sz="2800" dirty="0">
              <a:latin typeface="Arial" panose="020B0604020202020204" pitchFamily="34" charset="0"/>
              <a:cs typeface="Arial" panose="020B0604020202020204" pitchFamily="34" charset="0"/>
            </a:endParaRPr>
          </a:p>
        </p:txBody>
      </p:sp>
      <p:sp>
        <p:nvSpPr>
          <p:cNvPr id="26" name="文本框 25"/>
          <p:cNvSpPr txBox="1"/>
          <p:nvPr/>
        </p:nvSpPr>
        <p:spPr>
          <a:xfrm>
            <a:off x="4122843" y="3453835"/>
            <a:ext cx="1823481"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- 4567</a:t>
            </a:r>
            <a:endParaRPr lang="zh-CN" altLang="en-US" sz="2800" dirty="0">
              <a:latin typeface="Arial" panose="020B0604020202020204" pitchFamily="34" charset="0"/>
              <a:cs typeface="Arial" panose="020B0604020202020204" pitchFamily="34" charset="0"/>
            </a:endParaRPr>
          </a:p>
        </p:txBody>
      </p:sp>
      <p:sp>
        <p:nvSpPr>
          <p:cNvPr id="27" name="文本框 26"/>
          <p:cNvSpPr txBox="1"/>
          <p:nvPr/>
        </p:nvSpPr>
        <p:spPr>
          <a:xfrm>
            <a:off x="4120179" y="4231632"/>
            <a:ext cx="1823481"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- 8910</a:t>
            </a:r>
            <a:endParaRPr lang="zh-CN" altLang="en-US" sz="2800" dirty="0">
              <a:latin typeface="Arial" panose="020B0604020202020204" pitchFamily="34" charset="0"/>
              <a:cs typeface="Arial" panose="020B0604020202020204" pitchFamily="34" charset="0"/>
            </a:endParaRPr>
          </a:p>
        </p:txBody>
      </p:sp>
      <p:sp>
        <p:nvSpPr>
          <p:cNvPr id="5" name="文本框 4"/>
          <p:cNvSpPr txBox="1"/>
          <p:nvPr/>
        </p:nvSpPr>
        <p:spPr>
          <a:xfrm>
            <a:off x="1322706" y="3913924"/>
            <a:ext cx="2519361"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12345678910</a:t>
            </a:r>
            <a:endParaRPr lang="zh-CN" altLang="en-US" sz="2800" dirty="0">
              <a:latin typeface="Arial" panose="020B0604020202020204" pitchFamily="34" charset="0"/>
              <a:cs typeface="Arial" panose="020B0604020202020204" pitchFamily="34" charset="0"/>
            </a:endParaRPr>
          </a:p>
        </p:txBody>
      </p:sp>
      <p:sp>
        <p:nvSpPr>
          <p:cNvPr id="7" name="虚尾箭头 6"/>
          <p:cNvSpPr/>
          <p:nvPr/>
        </p:nvSpPr>
        <p:spPr>
          <a:xfrm>
            <a:off x="6096000" y="3453835"/>
            <a:ext cx="1285875" cy="523220"/>
          </a:xfrm>
          <a:prstGeom prst="strip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185920" y="5239614"/>
            <a:ext cx="4543425" cy="769441"/>
          </a:xfrm>
          <a:prstGeom prst="rect">
            <a:avLst/>
          </a:prstGeom>
          <a:noFill/>
        </p:spPr>
        <p:txBody>
          <a:bodyPr wrap="square" rtlCol="0">
            <a:spAutoFit/>
          </a:bodyPr>
          <a:lstStyle/>
          <a:p>
            <a:r>
              <a:rPr lang="en-US" altLang="zh-CN" sz="4400" dirty="0">
                <a:latin typeface="Arial" panose="020B0604020202020204" pitchFamily="34" charset="0"/>
                <a:cs typeface="Arial" panose="020B0604020202020204" pitchFamily="34" charset="0"/>
              </a:rPr>
              <a:t>Acoustic Code</a:t>
            </a:r>
            <a:endParaRPr lang="zh-CN" altLang="en-US" sz="4400" dirty="0">
              <a:latin typeface="Arial" panose="020B0604020202020204" pitchFamily="34" charset="0"/>
              <a:cs typeface="Arial" panose="020B0604020202020204" pitchFamily="34" charset="0"/>
            </a:endParaRPr>
          </a:p>
        </p:txBody>
      </p:sp>
      <p:pic>
        <p:nvPicPr>
          <p:cNvPr id="29" name="图片 28"/>
          <p:cNvPicPr/>
          <p:nvPr/>
        </p:nvPicPr>
        <p:blipFill>
          <a:blip r:embed="rId4"/>
          <a:stretch>
            <a:fillRect/>
          </a:stretch>
        </p:blipFill>
        <p:spPr>
          <a:xfrm>
            <a:off x="3419875" y="2584442"/>
            <a:ext cx="5266690" cy="3294380"/>
          </a:xfrm>
          <a:prstGeom prst="rect">
            <a:avLst/>
          </a:prstGeom>
          <a:noFill/>
          <a:ln w="9525">
            <a:noFill/>
          </a:ln>
        </p:spPr>
      </p:pic>
      <p:sp>
        <p:nvSpPr>
          <p:cNvPr id="6" name="灯片编号占位符 5"/>
          <p:cNvSpPr>
            <a:spLocks noGrp="1"/>
          </p:cNvSpPr>
          <p:nvPr>
            <p:ph type="sldNum" sz="quarter" idx="12"/>
          </p:nvPr>
        </p:nvSpPr>
        <p:spPr/>
        <p:txBody>
          <a:bodyPr/>
          <a:lstStyle/>
          <a:p>
            <a:fld id="{713C3DD6-EF58-4B1B-B847-063E99951CA4}" type="slidenum">
              <a:rPr lang="zh-CN" altLang="en-US" smtClean="0"/>
              <a:t>4</a:t>
            </a:fld>
            <a:endParaRPr lang="zh-CN" altLang="en-US"/>
          </a:p>
        </p:txBody>
      </p:sp>
    </p:spTree>
    <p:extLst>
      <p:ext uri="{BB962C8B-B14F-4D97-AF65-F5344CB8AC3E}">
        <p14:creationId xmlns:p14="http://schemas.microsoft.com/office/powerpoint/2010/main" val="67112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9"/>
                                        </p:tgtEl>
                                      </p:cBhvr>
                                    </p:animEffect>
                                    <p:set>
                                      <p:cBhvr>
                                        <p:cTn id="17" dur="1" fill="hold">
                                          <p:stCondLst>
                                            <p:cond delay="499"/>
                                          </p:stCondLst>
                                        </p:cTn>
                                        <p:tgtEl>
                                          <p:spTgt spid="2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26" grpId="0"/>
      <p:bldP spid="27" grpId="0"/>
      <p:bldP spid="5" grpId="0"/>
      <p:bldP spid="7"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557F4-23DB-4819-806E-67F0794AFD14}"/>
              </a:ext>
            </a:extLst>
          </p:cNvPr>
          <p:cNvSpPr>
            <a:spLocks noGrp="1"/>
          </p:cNvSpPr>
          <p:nvPr>
            <p:ph type="title"/>
          </p:nvPr>
        </p:nvSpPr>
        <p:spPr/>
        <p:txBody>
          <a:bodyPr>
            <a:normAutofit fontScale="90000"/>
          </a:bodyPr>
          <a:lstStyle/>
          <a:p>
            <a:r>
              <a:rPr lang="en-US" altLang="zh-CN" b="1" dirty="0">
                <a:latin typeface="Arial" panose="020B0604020202020204" pitchFamily="34" charset="0"/>
                <a:cs typeface="Arial" panose="020B0604020202020204" pitchFamily="34" charset="0"/>
              </a:rPr>
              <a:t>Short-term memory and background</a:t>
            </a:r>
            <a:endParaRPr lang="zh-CN" altLang="en-US" dirty="0">
              <a:latin typeface="Arial" panose="020B0604020202020204" pitchFamily="34" charset="0"/>
              <a:cs typeface="Arial" panose="020B0604020202020204" pitchFamily="34" charset="0"/>
            </a:endParaRPr>
          </a:p>
        </p:txBody>
      </p:sp>
      <p:pic>
        <p:nvPicPr>
          <p:cNvPr id="5" name="图片 4"/>
          <p:cNvPicPr/>
          <p:nvPr/>
        </p:nvPicPr>
        <p:blipFill>
          <a:blip r:embed="rId3"/>
          <a:stretch>
            <a:fillRect/>
          </a:stretch>
        </p:blipFill>
        <p:spPr>
          <a:xfrm>
            <a:off x="4022407" y="2771776"/>
            <a:ext cx="4147185" cy="2918460"/>
          </a:xfrm>
          <a:prstGeom prst="rect">
            <a:avLst/>
          </a:prstGeom>
          <a:noFill/>
          <a:ln w="9525">
            <a:noFill/>
          </a:ln>
        </p:spPr>
      </p:pic>
      <p:sp>
        <p:nvSpPr>
          <p:cNvPr id="6" name="文本框 5"/>
          <p:cNvSpPr txBox="1"/>
          <p:nvPr/>
        </p:nvSpPr>
        <p:spPr>
          <a:xfrm>
            <a:off x="1771649" y="3660548"/>
            <a:ext cx="5100637" cy="707886"/>
          </a:xfrm>
          <a:prstGeom prst="rect">
            <a:avLst/>
          </a:prstGeom>
          <a:noFill/>
        </p:spPr>
        <p:txBody>
          <a:bodyPr wrap="square" rtlCol="0">
            <a:spAutoFit/>
          </a:bodyPr>
          <a:lstStyle/>
          <a:p>
            <a:r>
              <a:rPr lang="en-US" altLang="zh-CN" sz="4000" dirty="0">
                <a:latin typeface="Arial" panose="020B0604020202020204" pitchFamily="34" charset="0"/>
                <a:cs typeface="Arial" panose="020B0604020202020204" pitchFamily="34" charset="0"/>
              </a:rPr>
              <a:t>The episodic buffer </a:t>
            </a:r>
            <a:endParaRPr lang="zh-CN" altLang="en-US" sz="4000" dirty="0">
              <a:latin typeface="Arial" panose="020B0604020202020204" pitchFamily="34" charset="0"/>
              <a:cs typeface="Arial" panose="020B0604020202020204" pitchFamily="34" charset="0"/>
            </a:endParaRPr>
          </a:p>
        </p:txBody>
      </p:sp>
      <p:sp>
        <p:nvSpPr>
          <p:cNvPr id="7" name="文本框 6"/>
          <p:cNvSpPr txBox="1"/>
          <p:nvPr/>
        </p:nvSpPr>
        <p:spPr>
          <a:xfrm>
            <a:off x="6262211" y="3629770"/>
            <a:ext cx="2728912" cy="769441"/>
          </a:xfrm>
          <a:prstGeom prst="rect">
            <a:avLst/>
          </a:prstGeom>
          <a:noFill/>
        </p:spPr>
        <p:txBody>
          <a:bodyPr wrap="square" rtlCol="0">
            <a:spAutoFit/>
          </a:bodyPr>
          <a:lstStyle/>
          <a:p>
            <a:r>
              <a:rPr lang="en-US" altLang="zh-CN" sz="4400" dirty="0">
                <a:latin typeface="Arial" panose="020B0604020202020204" pitchFamily="34" charset="0"/>
                <a:cs typeface="Arial" panose="020B0604020202020204" pitchFamily="34" charset="0"/>
              </a:rPr>
              <a:t>link</a:t>
            </a:r>
            <a:endParaRPr lang="zh-CN" altLang="en-US" sz="4400" dirty="0">
              <a:latin typeface="Arial" panose="020B0604020202020204" pitchFamily="34" charset="0"/>
              <a:cs typeface="Arial" panose="020B0604020202020204" pitchFamily="34" charset="0"/>
            </a:endParaRPr>
          </a:p>
        </p:txBody>
      </p:sp>
      <p:sp>
        <p:nvSpPr>
          <p:cNvPr id="8" name="文本框 7"/>
          <p:cNvSpPr txBox="1"/>
          <p:nvPr/>
        </p:nvSpPr>
        <p:spPr>
          <a:xfrm>
            <a:off x="7394733" y="2492068"/>
            <a:ext cx="4292441" cy="3477875"/>
          </a:xfrm>
          <a:prstGeom prst="rect">
            <a:avLst/>
          </a:prstGeom>
          <a:noFill/>
        </p:spPr>
        <p:txBody>
          <a:bodyPr wrap="square" rtlCol="0">
            <a:spAutoFit/>
          </a:bodyPr>
          <a:lstStyle/>
          <a:p>
            <a:pPr marL="285750" indent="-285750">
              <a:buFontTx/>
              <a:buChar char="-"/>
            </a:pPr>
            <a:r>
              <a:rPr lang="en-US" altLang="zh-CN" sz="4400" dirty="0">
                <a:latin typeface="Arial" panose="020B0604020202020204" pitchFamily="34" charset="0"/>
                <a:cs typeface="Arial" panose="020B0604020202020204" pitchFamily="34" charset="0"/>
              </a:rPr>
              <a:t>Visual</a:t>
            </a:r>
          </a:p>
          <a:p>
            <a:pPr marL="285750" indent="-285750">
              <a:buFontTx/>
              <a:buChar char="-"/>
            </a:pPr>
            <a:r>
              <a:rPr lang="en-US" altLang="zh-CN" sz="4400" dirty="0">
                <a:latin typeface="Arial" panose="020B0604020202020204" pitchFamily="34" charset="0"/>
                <a:cs typeface="Arial" panose="020B0604020202020204" pitchFamily="34" charset="0"/>
              </a:rPr>
              <a:t>Spatial</a:t>
            </a:r>
          </a:p>
          <a:p>
            <a:pPr marL="285750" indent="-285750">
              <a:buFontTx/>
              <a:buChar char="-"/>
            </a:pPr>
            <a:r>
              <a:rPr lang="en-US" altLang="zh-CN" sz="4400" dirty="0">
                <a:latin typeface="Arial" panose="020B0604020202020204" pitchFamily="34" charset="0"/>
                <a:cs typeface="Arial" panose="020B0604020202020204" pitchFamily="34" charset="0"/>
              </a:rPr>
              <a:t>Verbal</a:t>
            </a:r>
          </a:p>
          <a:p>
            <a:pPr marL="285750" indent="-285750">
              <a:buFontTx/>
              <a:buChar char="-"/>
            </a:pPr>
            <a:r>
              <a:rPr lang="en-US" altLang="zh-CN" sz="4400" dirty="0">
                <a:latin typeface="Arial" panose="020B0604020202020204" pitchFamily="34" charset="0"/>
                <a:cs typeface="Arial" panose="020B0604020202020204" pitchFamily="34" charset="0"/>
              </a:rPr>
              <a:t>Chronological ordering</a:t>
            </a:r>
            <a:endParaRPr lang="zh-CN" altLang="en-US" sz="4400"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713C3DD6-EF58-4B1B-B847-063E99951CA4}" type="slidenum">
              <a:rPr lang="zh-CN" altLang="en-US" smtClean="0"/>
              <a:t>5</a:t>
            </a:fld>
            <a:endParaRPr lang="zh-CN" altLang="en-US"/>
          </a:p>
        </p:txBody>
      </p:sp>
    </p:spTree>
    <p:extLst>
      <p:ext uri="{BB962C8B-B14F-4D97-AF65-F5344CB8AC3E}">
        <p14:creationId xmlns:p14="http://schemas.microsoft.com/office/powerpoint/2010/main" val="416546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61C52-1E6A-416B-8D9B-2C4497B495D8}"/>
              </a:ext>
            </a:extLst>
          </p:cNvPr>
          <p:cNvSpPr>
            <a:spLocks noGrp="1"/>
          </p:cNvSpPr>
          <p:nvPr>
            <p:ph type="title"/>
          </p:nvPr>
        </p:nvSpPr>
        <p:spPr/>
        <p:txBody>
          <a:bodyPr>
            <a:normAutofit/>
          </a:bodyPr>
          <a:lstStyle/>
          <a:p>
            <a:r>
              <a:rPr lang="en-US" altLang="zh-CN" b="1" dirty="0">
                <a:latin typeface="Arial" panose="020B0604020202020204" pitchFamily="34" charset="0"/>
                <a:cs typeface="Arial" panose="020B0604020202020204" pitchFamily="34" charset="0"/>
              </a:rPr>
              <a:t>Research purpose</a:t>
            </a:r>
            <a:endParaRPr lang="zh-CN" altLang="en-US" dirty="0">
              <a:latin typeface="Arial" panose="020B0604020202020204" pitchFamily="34" charset="0"/>
              <a:cs typeface="Arial" panose="020B0604020202020204" pitchFamily="34" charset="0"/>
            </a:endParaRPr>
          </a:p>
        </p:txBody>
      </p:sp>
      <p:sp>
        <p:nvSpPr>
          <p:cNvPr id="5" name="文本框 4"/>
          <p:cNvSpPr txBox="1"/>
          <p:nvPr/>
        </p:nvSpPr>
        <p:spPr>
          <a:xfrm>
            <a:off x="2314576" y="3683525"/>
            <a:ext cx="1328738" cy="646331"/>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Gap:</a:t>
            </a:r>
            <a:endParaRPr lang="zh-CN" altLang="en-US" sz="3600" dirty="0">
              <a:latin typeface="Arial" panose="020B0604020202020204" pitchFamily="34" charset="0"/>
              <a:cs typeface="Arial" panose="020B0604020202020204" pitchFamily="34" charset="0"/>
            </a:endParaRPr>
          </a:p>
        </p:txBody>
      </p:sp>
      <p:sp>
        <p:nvSpPr>
          <p:cNvPr id="6" name="文本框 5"/>
          <p:cNvSpPr txBox="1"/>
          <p:nvPr/>
        </p:nvSpPr>
        <p:spPr>
          <a:xfrm>
            <a:off x="4171950" y="2555408"/>
            <a:ext cx="4772025" cy="646331"/>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Previous research</a:t>
            </a:r>
            <a:endParaRPr lang="zh-CN" altLang="en-US" sz="3600" dirty="0">
              <a:latin typeface="Arial" panose="020B0604020202020204" pitchFamily="34" charset="0"/>
              <a:cs typeface="Arial" panose="020B0604020202020204" pitchFamily="34" charset="0"/>
            </a:endParaRPr>
          </a:p>
        </p:txBody>
      </p:sp>
      <p:sp>
        <p:nvSpPr>
          <p:cNvPr id="7" name="文本框 6"/>
          <p:cNvSpPr txBox="1"/>
          <p:nvPr/>
        </p:nvSpPr>
        <p:spPr>
          <a:xfrm>
            <a:off x="2314576" y="4954995"/>
            <a:ext cx="1328738" cy="646331"/>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Aim:</a:t>
            </a:r>
            <a:endParaRPr lang="zh-CN" altLang="en-US" sz="3600" dirty="0">
              <a:latin typeface="Arial" panose="020B0604020202020204" pitchFamily="34" charset="0"/>
              <a:cs typeface="Arial" panose="020B0604020202020204" pitchFamily="34" charset="0"/>
            </a:endParaRPr>
          </a:p>
        </p:txBody>
      </p:sp>
      <p:sp>
        <p:nvSpPr>
          <p:cNvPr id="8" name="矩形 7"/>
          <p:cNvSpPr/>
          <p:nvPr/>
        </p:nvSpPr>
        <p:spPr>
          <a:xfrm>
            <a:off x="3819525" y="4763810"/>
            <a:ext cx="6096000" cy="1384995"/>
          </a:xfrm>
          <a:prstGeom prst="rect">
            <a:avLst/>
          </a:prstGeom>
        </p:spPr>
        <p:txBody>
          <a:bodyPr>
            <a:spAutoFit/>
          </a:bodyPr>
          <a:lstStyle/>
          <a:p>
            <a:r>
              <a:rPr lang="en-US" altLang="zh-CN" sz="2800" dirty="0">
                <a:latin typeface="Arial" panose="020B0604020202020204" pitchFamily="34" charset="0"/>
                <a:cs typeface="Arial" panose="020B0604020202020204" pitchFamily="34" charset="0"/>
              </a:rPr>
              <a:t>explore the effects of background music on short-memory of college students</a:t>
            </a:r>
            <a:endParaRPr lang="zh-CN" altLang="en-US" sz="2800" dirty="0">
              <a:latin typeface="Arial" panose="020B0604020202020204" pitchFamily="34" charset="0"/>
              <a:cs typeface="Arial" panose="020B0604020202020204" pitchFamily="34" charset="0"/>
            </a:endParaRPr>
          </a:p>
        </p:txBody>
      </p:sp>
      <p:sp>
        <p:nvSpPr>
          <p:cNvPr id="9" name="文本框 8"/>
          <p:cNvSpPr txBox="1"/>
          <p:nvPr/>
        </p:nvSpPr>
        <p:spPr>
          <a:xfrm>
            <a:off x="3819525" y="3378815"/>
            <a:ext cx="6667500" cy="1384995"/>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their memory materials are usually not </a:t>
            </a:r>
            <a:r>
              <a:rPr lang="en-US" altLang="zh-CN" sz="2800" b="1" dirty="0">
                <a:latin typeface="Arial" panose="020B0604020202020204" pitchFamily="34" charset="0"/>
                <a:cs typeface="Arial" panose="020B0604020202020204" pitchFamily="34" charset="0"/>
              </a:rPr>
              <a:t>suitable for short-term memory </a:t>
            </a:r>
            <a:r>
              <a:rPr lang="en-US" altLang="zh-CN" sz="2800" dirty="0">
                <a:latin typeface="Arial" panose="020B0604020202020204" pitchFamily="34" charset="0"/>
                <a:cs typeface="Arial" panose="020B0604020202020204" pitchFamily="34" charset="0"/>
              </a:rPr>
              <a:t>and subjects are </a:t>
            </a:r>
            <a:r>
              <a:rPr lang="en-US" altLang="zh-CN" sz="2800" b="1" dirty="0">
                <a:latin typeface="Arial" panose="020B0604020202020204" pitchFamily="34" charset="0"/>
                <a:cs typeface="Arial" panose="020B0604020202020204" pitchFamily="34" charset="0"/>
              </a:rPr>
              <a:t>various</a:t>
            </a:r>
            <a:endParaRPr lang="zh-CN" altLang="en-US" sz="2800" b="1" dirty="0">
              <a:latin typeface="Arial" panose="020B0604020202020204" pitchFamily="34" charset="0"/>
              <a:cs typeface="Arial" panose="020B0604020202020204" pitchFamily="34" charset="0"/>
            </a:endParaRPr>
          </a:p>
        </p:txBody>
      </p:sp>
      <p:sp>
        <p:nvSpPr>
          <p:cNvPr id="10" name="矩形 9"/>
          <p:cNvSpPr/>
          <p:nvPr/>
        </p:nvSpPr>
        <p:spPr>
          <a:xfrm>
            <a:off x="2636045" y="2463075"/>
            <a:ext cx="7279480" cy="954107"/>
          </a:xfrm>
          <a:prstGeom prst="rect">
            <a:avLst/>
          </a:prstGeom>
        </p:spPr>
        <p:txBody>
          <a:bodyPr wrap="square">
            <a:spAutoFit/>
          </a:bodyPr>
          <a:lstStyle/>
          <a:p>
            <a:r>
              <a:rPr lang="en-US" altLang="zh-CN" sz="2800" dirty="0">
                <a:latin typeface="Arial" panose="020B0604020202020204" pitchFamily="34" charset="0"/>
                <a:cs typeface="Arial" panose="020B0604020202020204" pitchFamily="34" charset="0"/>
              </a:rPr>
              <a:t>Some studies have used background music to explore the effect of irrelevant speech</a:t>
            </a:r>
            <a:endParaRPr lang="zh-CN" altLang="en-US" sz="2800"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12"/>
          </p:nvPr>
        </p:nvSpPr>
        <p:spPr/>
        <p:txBody>
          <a:bodyPr/>
          <a:lstStyle/>
          <a:p>
            <a:fld id="{713C3DD6-EF58-4B1B-B847-063E99951CA4}" type="slidenum">
              <a:rPr lang="zh-CN" altLang="en-US" smtClean="0"/>
              <a:t>6</a:t>
            </a:fld>
            <a:endParaRPr lang="zh-CN" altLang="en-US"/>
          </a:p>
        </p:txBody>
      </p:sp>
    </p:spTree>
    <p:extLst>
      <p:ext uri="{BB962C8B-B14F-4D97-AF65-F5344CB8AC3E}">
        <p14:creationId xmlns:p14="http://schemas.microsoft.com/office/powerpoint/2010/main" val="56545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6" grpId="1"/>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ED654-BCD5-4265-AFFD-57BFE0BF24CD}"/>
              </a:ext>
            </a:extLst>
          </p:cNvPr>
          <p:cNvSpPr>
            <a:spLocks noGrp="1"/>
          </p:cNvSpPr>
          <p:nvPr>
            <p:ph type="ctrTitle"/>
          </p:nvPr>
        </p:nvSpPr>
        <p:spPr/>
        <p:txBody>
          <a:bodyPr/>
          <a:lstStyle/>
          <a:p>
            <a:r>
              <a:rPr lang="en-US" altLang="zh-CN" dirty="0">
                <a:latin typeface="Arial" panose="020B0604020202020204" pitchFamily="34" charset="0"/>
                <a:cs typeface="Arial" panose="020B0604020202020204" pitchFamily="34" charset="0"/>
              </a:rPr>
              <a:t>Method</a:t>
            </a:r>
            <a:endParaRPr lang="zh-CN" altLang="en-US"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ECF4AE16-4F8C-4FAB-9456-8BB5A2FE416F}"/>
              </a:ext>
            </a:extLst>
          </p:cNvPr>
          <p:cNvSpPr>
            <a:spLocks noGrp="1"/>
          </p:cNvSpPr>
          <p:nvPr>
            <p:ph type="subTitle" idx="1"/>
          </p:nvPr>
        </p:nvSpPr>
        <p:spPr>
          <a:xfrm>
            <a:off x="2692397" y="3757610"/>
            <a:ext cx="6815669" cy="1320802"/>
          </a:xfrm>
        </p:spPr>
        <p:txBody>
          <a:bodyPr>
            <a:normAutofit/>
          </a:bodyPr>
          <a:lstStyle/>
          <a:p>
            <a:r>
              <a:rPr lang="en-US" altLang="zh-CN" sz="2800" dirty="0">
                <a:latin typeface="Arial" panose="020B0604020202020204" pitchFamily="34" charset="0"/>
                <a:cs typeface="Arial" panose="020B0604020202020204" pitchFamily="34" charset="0"/>
              </a:rPr>
              <a:t>Reporter: </a:t>
            </a:r>
            <a:r>
              <a:rPr lang="zh-CN" altLang="en-US" sz="2800" dirty="0">
                <a:latin typeface="黑体" panose="02010609060101010101" pitchFamily="49" charset="-122"/>
                <a:ea typeface="黑体" panose="02010609060101010101" pitchFamily="49" charset="-122"/>
                <a:cs typeface="Arial" panose="020B0604020202020204" pitchFamily="34" charset="0"/>
              </a:rPr>
              <a:t>于沛钰</a:t>
            </a:r>
          </a:p>
        </p:txBody>
      </p:sp>
      <p:sp>
        <p:nvSpPr>
          <p:cNvPr id="4" name="灯片编号占位符 3"/>
          <p:cNvSpPr>
            <a:spLocks noGrp="1"/>
          </p:cNvSpPr>
          <p:nvPr>
            <p:ph type="sldNum" sz="quarter" idx="12"/>
          </p:nvPr>
        </p:nvSpPr>
        <p:spPr/>
        <p:txBody>
          <a:bodyPr/>
          <a:lstStyle/>
          <a:p>
            <a:fld id="{713C3DD6-EF58-4B1B-B847-063E99951CA4}" type="slidenum">
              <a:rPr lang="zh-CN" altLang="en-US" smtClean="0"/>
              <a:t>7</a:t>
            </a:fld>
            <a:endParaRPr lang="zh-CN" altLang="en-US"/>
          </a:p>
        </p:txBody>
      </p:sp>
    </p:spTree>
    <p:extLst>
      <p:ext uri="{BB962C8B-B14F-4D97-AF65-F5344CB8AC3E}">
        <p14:creationId xmlns:p14="http://schemas.microsoft.com/office/powerpoint/2010/main" val="103925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FB96F-949C-4101-A8E1-DD2CC34DC7F3}"/>
              </a:ext>
            </a:extLst>
          </p:cNvPr>
          <p:cNvSpPr>
            <a:spLocks noGrp="1"/>
          </p:cNvSpPr>
          <p:nvPr>
            <p:ph type="title"/>
          </p:nvPr>
        </p:nvSpPr>
        <p:spPr>
          <a:xfrm>
            <a:off x="-2290761" y="794894"/>
            <a:ext cx="9601196" cy="1303867"/>
          </a:xfrm>
        </p:spPr>
        <p:txBody>
          <a:bodyPr>
            <a:normAutofit/>
          </a:bodyPr>
          <a:lstStyle/>
          <a:p>
            <a:r>
              <a:rPr lang="en-US" altLang="zh-CN" dirty="0">
                <a:latin typeface="Arial" panose="020B0604020202020204" pitchFamily="34" charset="0"/>
                <a:cs typeface="Arial" panose="020B0604020202020204" pitchFamily="34" charset="0"/>
              </a:rPr>
              <a:t>Participants</a:t>
            </a:r>
            <a:endParaRPr lang="zh-CN" altLang="en-US" dirty="0">
              <a:latin typeface="Arial" panose="020B0604020202020204" pitchFamily="34" charset="0"/>
              <a:cs typeface="Arial" panose="020B0604020202020204" pitchFamily="34" charset="0"/>
            </a:endParaRPr>
          </a:p>
        </p:txBody>
      </p:sp>
      <p:sp>
        <p:nvSpPr>
          <p:cNvPr id="3" name="文本框 2"/>
          <p:cNvSpPr txBox="1"/>
          <p:nvPr/>
        </p:nvSpPr>
        <p:spPr>
          <a:xfrm>
            <a:off x="4271959" y="683244"/>
            <a:ext cx="6076952"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Department of Automation (DA)</a:t>
            </a:r>
            <a:endParaRPr lang="zh-CN" altLang="en-US" sz="2800" dirty="0">
              <a:latin typeface="Arial" panose="020B0604020202020204" pitchFamily="34" charset="0"/>
              <a:cs typeface="Arial" panose="020B0604020202020204" pitchFamily="34" charset="0"/>
            </a:endParaRPr>
          </a:p>
        </p:txBody>
      </p:sp>
      <p:sp>
        <p:nvSpPr>
          <p:cNvPr id="13" name="文本框 12"/>
          <p:cNvSpPr txBox="1"/>
          <p:nvPr/>
        </p:nvSpPr>
        <p:spPr>
          <a:xfrm>
            <a:off x="4062411" y="1211005"/>
            <a:ext cx="7610473"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Department of Biomedical Engineering (DBE)</a:t>
            </a:r>
            <a:endParaRPr lang="zh-CN" altLang="en-US" sz="2800" dirty="0">
              <a:latin typeface="Arial" panose="020B0604020202020204" pitchFamily="34" charset="0"/>
              <a:cs typeface="Arial" panose="020B0604020202020204" pitchFamily="34" charset="0"/>
            </a:endParaRPr>
          </a:p>
        </p:txBody>
      </p:sp>
      <p:sp>
        <p:nvSpPr>
          <p:cNvPr id="14" name="文本框 13"/>
          <p:cNvSpPr txBox="1"/>
          <p:nvPr/>
        </p:nvSpPr>
        <p:spPr>
          <a:xfrm>
            <a:off x="4062411" y="1775503"/>
            <a:ext cx="6738940"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School of Aerospace Engineering (SAE)</a:t>
            </a:r>
            <a:endParaRPr lang="zh-CN" altLang="en-US" sz="2800" dirty="0">
              <a:latin typeface="Arial" panose="020B0604020202020204" pitchFamily="34" charset="0"/>
              <a:cs typeface="Arial" panose="020B0604020202020204" pitchFamily="34" charset="0"/>
            </a:endParaRPr>
          </a:p>
        </p:txBody>
      </p:sp>
      <p:pic>
        <p:nvPicPr>
          <p:cNvPr id="7" name="图片 6" descr="E:\Data\SOPHOMORE_SECOND_HALF\Reading &amp; Writing Academic Paper\introduction &amp; method\table_1.png"/>
          <p:cNvPicPr/>
          <p:nvPr/>
        </p:nvPicPr>
        <p:blipFill>
          <a:blip r:embed="rId3">
            <a:extLst>
              <a:ext uri="{28A0092B-C50C-407E-A947-70E740481C1C}">
                <a14:useLocalDpi xmlns:a14="http://schemas.microsoft.com/office/drawing/2010/main" val="0"/>
              </a:ext>
            </a:extLst>
          </a:blip>
          <a:srcRect/>
          <a:stretch>
            <a:fillRect/>
          </a:stretch>
        </p:blipFill>
        <p:spPr bwMode="auto">
          <a:xfrm>
            <a:off x="1671638" y="2774252"/>
            <a:ext cx="9029700" cy="2704920"/>
          </a:xfrm>
          <a:prstGeom prst="rect">
            <a:avLst/>
          </a:prstGeom>
          <a:noFill/>
          <a:ln>
            <a:noFill/>
          </a:ln>
        </p:spPr>
      </p:pic>
      <p:sp>
        <p:nvSpPr>
          <p:cNvPr id="4" name="文本框 3"/>
          <p:cNvSpPr txBox="1"/>
          <p:nvPr/>
        </p:nvSpPr>
        <p:spPr>
          <a:xfrm>
            <a:off x="4231481" y="937574"/>
            <a:ext cx="6400800" cy="1200329"/>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in their second year of study (mean age: 20.5, </a:t>
            </a:r>
            <a:r>
              <a:rPr lang="en-US" altLang="zh-CN" sz="3600" dirty="0" err="1">
                <a:latin typeface="Arial" panose="020B0604020202020204" pitchFamily="34" charset="0"/>
                <a:cs typeface="Arial" panose="020B0604020202020204" pitchFamily="34" charset="0"/>
              </a:rPr>
              <a:t>sd</a:t>
            </a:r>
            <a:r>
              <a:rPr lang="en-US" altLang="zh-CN" sz="3600" dirty="0">
                <a:latin typeface="Arial" panose="020B0604020202020204" pitchFamily="34" charset="0"/>
                <a:cs typeface="Arial" panose="020B0604020202020204" pitchFamily="34" charset="0"/>
              </a:rPr>
              <a:t>: 0.3)</a:t>
            </a:r>
            <a:endParaRPr lang="zh-CN" altLang="en-US" sz="3600" dirty="0">
              <a:latin typeface="Arial" panose="020B0604020202020204" pitchFamily="34" charset="0"/>
              <a:cs typeface="Arial" panose="020B0604020202020204" pitchFamily="34" charset="0"/>
            </a:endParaRPr>
          </a:p>
        </p:txBody>
      </p:sp>
      <p:sp>
        <p:nvSpPr>
          <p:cNvPr id="5" name="灯片编号占位符 4"/>
          <p:cNvSpPr>
            <a:spLocks noGrp="1"/>
          </p:cNvSpPr>
          <p:nvPr>
            <p:ph type="sldNum" sz="quarter" idx="12"/>
          </p:nvPr>
        </p:nvSpPr>
        <p:spPr/>
        <p:txBody>
          <a:bodyPr/>
          <a:lstStyle/>
          <a:p>
            <a:fld id="{713C3DD6-EF58-4B1B-B847-063E99951CA4}" type="slidenum">
              <a:rPr lang="zh-CN" altLang="en-US" smtClean="0"/>
              <a:t>8</a:t>
            </a:fld>
            <a:endParaRPr lang="zh-CN" altLang="en-US"/>
          </a:p>
        </p:txBody>
      </p:sp>
    </p:spTree>
    <p:extLst>
      <p:ext uri="{BB962C8B-B14F-4D97-AF65-F5344CB8AC3E}">
        <p14:creationId xmlns:p14="http://schemas.microsoft.com/office/powerpoint/2010/main" val="151690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13" grpId="0"/>
      <p:bldP spid="13" grpId="1"/>
      <p:bldP spid="14" grpId="0"/>
      <p:bldP spid="14" grpId="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Design</a:t>
            </a:r>
            <a:endParaRPr lang="zh-CN" altLang="en-US" dirty="0">
              <a:latin typeface="Arial" panose="020B0604020202020204" pitchFamily="34" charset="0"/>
              <a:cs typeface="Arial" panose="020B0604020202020204" pitchFamily="34" charset="0"/>
            </a:endParaRPr>
          </a:p>
        </p:txBody>
      </p:sp>
      <p:sp>
        <p:nvSpPr>
          <p:cNvPr id="2" name="文本框 1"/>
          <p:cNvSpPr txBox="1"/>
          <p:nvPr/>
        </p:nvSpPr>
        <p:spPr>
          <a:xfrm>
            <a:off x="1109435" y="2544325"/>
            <a:ext cx="4648257" cy="769441"/>
          </a:xfrm>
          <a:prstGeom prst="rect">
            <a:avLst/>
          </a:prstGeom>
          <a:noFill/>
        </p:spPr>
        <p:txBody>
          <a:bodyPr wrap="square" rtlCol="0">
            <a:spAutoFit/>
          </a:bodyPr>
          <a:lstStyle/>
          <a:p>
            <a:r>
              <a:rPr lang="en-US" altLang="zh-CN" sz="4400" dirty="0">
                <a:latin typeface="Arial" panose="020B0604020202020204" pitchFamily="34" charset="0"/>
                <a:cs typeface="Arial" panose="020B0604020202020204" pitchFamily="34" charset="0"/>
              </a:rPr>
              <a:t>Self-control study</a:t>
            </a:r>
            <a:endParaRPr lang="zh-CN" altLang="en-US" sz="4400" dirty="0">
              <a:latin typeface="Arial" panose="020B0604020202020204" pitchFamily="34" charset="0"/>
              <a:cs typeface="Arial" panose="020B0604020202020204" pitchFamily="34" charset="0"/>
            </a:endParaRPr>
          </a:p>
        </p:txBody>
      </p:sp>
      <p:sp>
        <p:nvSpPr>
          <p:cNvPr id="3" name="文本框 2"/>
          <p:cNvSpPr txBox="1"/>
          <p:nvPr/>
        </p:nvSpPr>
        <p:spPr>
          <a:xfrm>
            <a:off x="6457632" y="4391552"/>
            <a:ext cx="5040298" cy="1323439"/>
          </a:xfrm>
          <a:prstGeom prst="rect">
            <a:avLst/>
          </a:prstGeom>
          <a:noFill/>
        </p:spPr>
        <p:txBody>
          <a:bodyPr wrap="square" rtlCol="0">
            <a:spAutoFit/>
          </a:bodyPr>
          <a:lstStyle/>
          <a:p>
            <a:r>
              <a:rPr lang="en-US" altLang="zh-CN" sz="4000" dirty="0">
                <a:latin typeface="Arial" panose="020B0604020202020204" pitchFamily="34" charset="0"/>
                <a:cs typeface="Arial" panose="020B0604020202020204" pitchFamily="34" charset="0"/>
              </a:rPr>
              <a:t>Brown-Peterson task</a:t>
            </a:r>
          </a:p>
          <a:p>
            <a:r>
              <a:rPr lang="en-US" altLang="zh-CN" sz="4000" dirty="0">
                <a:latin typeface="Arial" panose="020B0604020202020204" pitchFamily="34" charset="0"/>
                <a:cs typeface="Arial" panose="020B0604020202020204" pitchFamily="34" charset="0"/>
              </a:rPr>
              <a:t>(Brown, 1958)</a:t>
            </a:r>
            <a:endParaRPr lang="zh-CN" altLang="en-US" sz="4000" dirty="0">
              <a:latin typeface="Arial" panose="020B0604020202020204" pitchFamily="34" charset="0"/>
              <a:cs typeface="Arial" panose="020B0604020202020204" pitchFamily="34" charset="0"/>
            </a:endParaRPr>
          </a:p>
        </p:txBody>
      </p:sp>
      <p:sp>
        <p:nvSpPr>
          <p:cNvPr id="26" name="文本框 25"/>
          <p:cNvSpPr txBox="1"/>
          <p:nvPr/>
        </p:nvSpPr>
        <p:spPr>
          <a:xfrm>
            <a:off x="1809320" y="3624106"/>
            <a:ext cx="2311317" cy="1200329"/>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Control Section</a:t>
            </a:r>
            <a:endParaRPr lang="zh-CN" altLang="en-US" sz="3600" dirty="0">
              <a:latin typeface="Arial" panose="020B0604020202020204" pitchFamily="34" charset="0"/>
              <a:cs typeface="Arial" panose="020B0604020202020204" pitchFamily="34" charset="0"/>
            </a:endParaRPr>
          </a:p>
        </p:txBody>
      </p:sp>
      <p:sp>
        <p:nvSpPr>
          <p:cNvPr id="27" name="文本框 26"/>
          <p:cNvSpPr txBox="1"/>
          <p:nvPr/>
        </p:nvSpPr>
        <p:spPr>
          <a:xfrm>
            <a:off x="4094959" y="3624107"/>
            <a:ext cx="3618406" cy="1200329"/>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Treatment 1  Mozart’s Sonata</a:t>
            </a:r>
            <a:endParaRPr lang="zh-CN" altLang="en-US" sz="3600" dirty="0">
              <a:latin typeface="Arial" panose="020B0604020202020204" pitchFamily="34" charset="0"/>
              <a:cs typeface="Arial" panose="020B0604020202020204" pitchFamily="34" charset="0"/>
            </a:endParaRPr>
          </a:p>
        </p:txBody>
      </p:sp>
      <p:sp>
        <p:nvSpPr>
          <p:cNvPr id="5" name="文本框 4"/>
          <p:cNvSpPr txBox="1"/>
          <p:nvPr/>
        </p:nvSpPr>
        <p:spPr>
          <a:xfrm>
            <a:off x="4094959" y="3462191"/>
            <a:ext cx="3935094" cy="769441"/>
          </a:xfrm>
          <a:prstGeom prst="rect">
            <a:avLst/>
          </a:prstGeom>
          <a:noFill/>
        </p:spPr>
        <p:txBody>
          <a:bodyPr wrap="square" rtlCol="0">
            <a:spAutoFit/>
          </a:bodyPr>
          <a:lstStyle/>
          <a:p>
            <a:r>
              <a:rPr lang="en-US" altLang="zh-CN" sz="4400" dirty="0">
                <a:latin typeface="Arial" panose="020B0604020202020204" pitchFamily="34" charset="0"/>
                <a:cs typeface="Arial" panose="020B0604020202020204" pitchFamily="34" charset="0"/>
              </a:rPr>
              <a:t>immediate test</a:t>
            </a:r>
            <a:endParaRPr lang="zh-CN" altLang="en-US" sz="4400" dirty="0">
              <a:latin typeface="Arial" panose="020B0604020202020204" pitchFamily="34" charset="0"/>
              <a:cs typeface="Arial" panose="020B0604020202020204" pitchFamily="34" charset="0"/>
            </a:endParaRPr>
          </a:p>
        </p:txBody>
      </p:sp>
      <p:sp>
        <p:nvSpPr>
          <p:cNvPr id="12" name="文本框 11"/>
          <p:cNvSpPr txBox="1"/>
          <p:nvPr/>
        </p:nvSpPr>
        <p:spPr>
          <a:xfrm>
            <a:off x="7713365" y="3624106"/>
            <a:ext cx="3261696" cy="1200329"/>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Treatment 2  self-selected </a:t>
            </a:r>
            <a:endParaRPr lang="zh-CN" altLang="en-US" sz="3600" dirty="0">
              <a:latin typeface="Arial" panose="020B0604020202020204" pitchFamily="34" charset="0"/>
              <a:cs typeface="Arial" panose="020B0604020202020204" pitchFamily="34" charset="0"/>
            </a:endParaRPr>
          </a:p>
        </p:txBody>
      </p:sp>
      <p:sp>
        <p:nvSpPr>
          <p:cNvPr id="6" name="文本框 5"/>
          <p:cNvSpPr txBox="1"/>
          <p:nvPr/>
        </p:nvSpPr>
        <p:spPr>
          <a:xfrm>
            <a:off x="2964978" y="5340468"/>
            <a:ext cx="6503073" cy="646331"/>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Random 2-bit decimal integers</a:t>
            </a:r>
            <a:endParaRPr lang="zh-CN" altLang="en-US" sz="3600" dirty="0">
              <a:latin typeface="Arial" panose="020B0604020202020204" pitchFamily="34" charset="0"/>
              <a:cs typeface="Arial" panose="020B0604020202020204" pitchFamily="34" charset="0"/>
            </a:endParaRPr>
          </a:p>
        </p:txBody>
      </p:sp>
      <p:sp>
        <p:nvSpPr>
          <p:cNvPr id="7" name="灯片编号占位符 6"/>
          <p:cNvSpPr>
            <a:spLocks noGrp="1"/>
          </p:cNvSpPr>
          <p:nvPr>
            <p:ph type="sldNum" sz="quarter" idx="12"/>
          </p:nvPr>
        </p:nvSpPr>
        <p:spPr/>
        <p:txBody>
          <a:bodyPr/>
          <a:lstStyle/>
          <a:p>
            <a:fld id="{713C3DD6-EF58-4B1B-B847-063E99951CA4}" type="slidenum">
              <a:rPr lang="zh-CN" altLang="en-US" smtClean="0"/>
              <a:t>9</a:t>
            </a:fld>
            <a:endParaRPr lang="zh-CN" altLang="en-US"/>
          </a:p>
        </p:txBody>
      </p:sp>
      <p:cxnSp>
        <p:nvCxnSpPr>
          <p:cNvPr id="14" name="直接箭头连接符 13"/>
          <p:cNvCxnSpPr/>
          <p:nvPr/>
        </p:nvCxnSpPr>
        <p:spPr>
          <a:xfrm>
            <a:off x="2088292" y="3462191"/>
            <a:ext cx="80195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stretch>
            <a:fillRect/>
          </a:stretch>
        </p:blipFill>
        <p:spPr>
          <a:xfrm>
            <a:off x="1089219" y="2142527"/>
            <a:ext cx="10209354" cy="3826473"/>
          </a:xfrm>
          <a:prstGeom prst="rect">
            <a:avLst/>
          </a:prstGeom>
        </p:spPr>
      </p:pic>
    </p:spTree>
    <p:extLst>
      <p:ext uri="{BB962C8B-B14F-4D97-AF65-F5344CB8AC3E}">
        <p14:creationId xmlns:p14="http://schemas.microsoft.com/office/powerpoint/2010/main" val="273085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2" grpId="1"/>
      <p:bldP spid="3" grpId="0"/>
      <p:bldP spid="3" grpId="1"/>
      <p:bldP spid="26" grpId="0"/>
      <p:bldP spid="27" grpId="0"/>
      <p:bldP spid="5" grpId="0"/>
      <p:bldP spid="5" grpId="1"/>
      <p:bldP spid="12" grpId="0"/>
      <p:bldP spid="6"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488</TotalTime>
  <Words>3115</Words>
  <Application>Microsoft Office PowerPoint</Application>
  <PresentationFormat>宽屏</PresentationFormat>
  <Paragraphs>224</Paragraphs>
  <Slides>24</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等线</vt:lpstr>
      <vt:lpstr>方正舒体</vt:lpstr>
      <vt:lpstr>黑体</vt:lpstr>
      <vt:lpstr>微软雅黑</vt:lpstr>
      <vt:lpstr>Arial</vt:lpstr>
      <vt:lpstr>Cambria Math</vt:lpstr>
      <vt:lpstr>Garamond</vt:lpstr>
      <vt:lpstr>环保</vt:lpstr>
      <vt:lpstr>Group 5</vt:lpstr>
      <vt:lpstr>Introduction</vt:lpstr>
      <vt:lpstr>Memory</vt:lpstr>
      <vt:lpstr>Short-term memory</vt:lpstr>
      <vt:lpstr>Short-term memory and background</vt:lpstr>
      <vt:lpstr>Research purpose</vt:lpstr>
      <vt:lpstr>Method</vt:lpstr>
      <vt:lpstr>Participants</vt:lpstr>
      <vt:lpstr>Design</vt:lpstr>
      <vt:lpstr>Whole procedure</vt:lpstr>
      <vt:lpstr>Materials</vt:lpstr>
      <vt:lpstr>Data Analysis</vt:lpstr>
      <vt:lpstr>Data Analysis</vt:lpstr>
      <vt:lpstr>Discussion</vt:lpstr>
      <vt:lpstr>Higher basic attention and immediate memory level (AIML)  </vt:lpstr>
      <vt:lpstr>Improvement ? Distraction?</vt:lpstr>
      <vt:lpstr>Why？</vt:lpstr>
      <vt:lpstr> Our suggestions</vt:lpstr>
      <vt:lpstr>Limitations</vt:lpstr>
      <vt:lpstr>Further study</vt:lpstr>
      <vt:lpstr>Review &amp; Summary</vt:lpstr>
      <vt:lpstr>Review &amp; Summary</vt:lpstr>
      <vt:lpstr>Reference</vt:lpstr>
      <vt:lpstr>Question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dc:title>
  <dc:creator>Fiona</dc:creator>
  <cp:lastModifiedBy>Fiona</cp:lastModifiedBy>
  <cp:revision>56</cp:revision>
  <dcterms:created xsi:type="dcterms:W3CDTF">2018-06-07T10:55:14Z</dcterms:created>
  <dcterms:modified xsi:type="dcterms:W3CDTF">2018-06-12T00:37:36Z</dcterms:modified>
</cp:coreProperties>
</file>