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72969c29f_1_1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72969c29f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72969c29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72969c29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72969c29f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72969c29f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72969c29f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72969c29f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72969c29f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72969c29f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72969c29f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72969c29f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72969c29f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72969c29f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72969c29f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72969c29f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72969c29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72969c29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72969c29f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72969c29f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fiona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273800"/>
            <a:ext cx="5017500" cy="19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Surveillance Tracking System using IoT</a:t>
            </a:r>
            <a:endParaRPr/>
          </a:p>
        </p:txBody>
      </p:sp>
      <p:sp>
        <p:nvSpPr>
          <p:cNvPr id="135" name="Google Shape;135;p13"/>
          <p:cNvSpPr txBox="1"/>
          <p:nvPr>
            <p:ph idx="1" type="subTitle"/>
          </p:nvPr>
        </p:nvSpPr>
        <p:spPr>
          <a:xfrm>
            <a:off x="5083950" y="3568100"/>
            <a:ext cx="3575700" cy="10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Internet of Talents</a:t>
            </a:r>
            <a:endParaRPr sz="1200"/>
          </a:p>
          <a:p>
            <a:pPr indent="-304800" lvl="0" marL="457200" rtl="0" algn="l">
              <a:spcBef>
                <a:spcPts val="1000"/>
              </a:spcBef>
              <a:spcAft>
                <a:spcPts val="0"/>
              </a:spcAft>
              <a:buSzPts val="1200"/>
              <a:buChar char="●"/>
            </a:pPr>
            <a:r>
              <a:rPr lang="en" sz="1200"/>
              <a:t>Christopher Beckett (CB)</a:t>
            </a:r>
            <a:endParaRPr sz="1200"/>
          </a:p>
          <a:p>
            <a:pPr indent="-304800" lvl="0" marL="457200" rtl="0" algn="l">
              <a:spcBef>
                <a:spcPts val="0"/>
              </a:spcBef>
              <a:spcAft>
                <a:spcPts val="0"/>
              </a:spcAft>
              <a:buSzPts val="1200"/>
              <a:buChar char="●"/>
            </a:pPr>
            <a:r>
              <a:rPr lang="en" sz="1200"/>
              <a:t>Fiona Lin (FL)</a:t>
            </a:r>
            <a:endParaRPr sz="1200"/>
          </a:p>
          <a:p>
            <a:pPr indent="-292100" lvl="0" marL="457200" rtl="0" algn="l">
              <a:spcBef>
                <a:spcPts val="0"/>
              </a:spcBef>
              <a:spcAft>
                <a:spcPts val="0"/>
              </a:spcAft>
              <a:buSzPts val="1000"/>
              <a:buChar char="●"/>
            </a:pPr>
            <a:r>
              <a:rPr lang="en" sz="1200"/>
              <a:t>Truong  Xuan Nguyen (TN</a:t>
            </a:r>
            <a:r>
              <a:rPr lang="en" sz="1000"/>
              <a:t>)</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7200"/>
              <a:t>Q&amp;A</a:t>
            </a:r>
            <a:endParaRPr sz="7200">
              <a:latin typeface="Lato"/>
              <a:ea typeface="Lato"/>
              <a:cs typeface="Lato"/>
              <a:sym typeface="Lato"/>
            </a:endParaRPr>
          </a:p>
          <a:p>
            <a:pPr indent="0" lvl="0" marL="0" rtl="0" algn="l">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Background</a:t>
            </a:r>
            <a:r>
              <a:rPr lang="en"/>
              <a:t> | Scenario</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1297500" y="1194625"/>
            <a:ext cx="7302600" cy="34806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800">
                <a:solidFill>
                  <a:srgbClr val="EFEFEF"/>
                </a:solidFill>
              </a:rPr>
              <a:t>ACME events is hosting a large scale outdoor art exhibit, at multiple locations throughout Australia.</a:t>
            </a:r>
            <a:endParaRPr sz="1800">
              <a:solidFill>
                <a:srgbClr val="EFEFEF"/>
              </a:solidFill>
            </a:endParaRPr>
          </a:p>
          <a:p>
            <a:pPr indent="0" lvl="0" marL="0" rtl="0" algn="l">
              <a:lnSpc>
                <a:spcPct val="114000"/>
              </a:lnSpc>
              <a:spcBef>
                <a:spcPts val="1500"/>
              </a:spcBef>
              <a:spcAft>
                <a:spcPts val="0"/>
              </a:spcAft>
              <a:buNone/>
            </a:pPr>
            <a:r>
              <a:rPr lang="en" sz="1800">
                <a:solidFill>
                  <a:srgbClr val="EFEFEF"/>
                </a:solidFill>
              </a:rPr>
              <a:t>At each location 15 art installations are set up on beaches approximately 50-100m apart from each other. Each art installation is quite expensive and fragile, requiring supervision throughout the night.</a:t>
            </a:r>
            <a:endParaRPr sz="1800">
              <a:solidFill>
                <a:srgbClr val="EFEFEF"/>
              </a:solidFill>
            </a:endParaRPr>
          </a:p>
          <a:p>
            <a:pPr indent="0" lvl="0" marL="0" rtl="0" algn="l">
              <a:lnSpc>
                <a:spcPct val="114000"/>
              </a:lnSpc>
              <a:spcBef>
                <a:spcPts val="1500"/>
              </a:spcBef>
              <a:spcAft>
                <a:spcPts val="0"/>
              </a:spcAft>
              <a:buNone/>
            </a:pPr>
            <a:r>
              <a:rPr lang="en" sz="1800">
                <a:solidFill>
                  <a:srgbClr val="EFEFEF"/>
                </a:solidFill>
              </a:rPr>
              <a:t>Due to the distance, several private security officers would be required to maintain adequate coverage of the installations. Conventional alarm and surveillance systems would require laborious and costly installation and setup at each new location.</a:t>
            </a:r>
            <a:endParaRPr sz="1800">
              <a:solidFill>
                <a:srgbClr val="EFEFEF"/>
              </a:solidFill>
            </a:endParaRPr>
          </a:p>
          <a:p>
            <a:pPr indent="0" lvl="0" marL="457200" rtl="0" algn="l">
              <a:spcBef>
                <a:spcPts val="15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668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Background</a:t>
            </a:r>
            <a:r>
              <a:rPr lang="en"/>
              <a:t> | Benefits of IoT Approach</a:t>
            </a:r>
            <a:endParaRPr/>
          </a:p>
          <a:p>
            <a:pPr indent="0" lvl="0" marL="0" rtl="0" algn="l">
              <a:spcBef>
                <a:spcPts val="0"/>
              </a:spcBef>
              <a:spcAft>
                <a:spcPts val="0"/>
              </a:spcAft>
              <a:buNone/>
            </a:pPr>
            <a:r>
              <a:t/>
            </a:r>
            <a:endParaRPr/>
          </a:p>
        </p:txBody>
      </p:sp>
      <p:sp>
        <p:nvSpPr>
          <p:cNvPr id="147" name="Google Shape;147;p15"/>
          <p:cNvSpPr txBox="1"/>
          <p:nvPr>
            <p:ph idx="1" type="body"/>
          </p:nvPr>
        </p:nvSpPr>
        <p:spPr>
          <a:xfrm>
            <a:off x="5133875" y="1504750"/>
            <a:ext cx="3933000" cy="2956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EFEFEF"/>
                </a:solidFill>
              </a:rPr>
              <a:t>A surveillance tracking system using IoT aims to be:</a:t>
            </a:r>
            <a:endParaRPr sz="1800">
              <a:solidFill>
                <a:srgbClr val="EFEFEF"/>
              </a:solidFill>
            </a:endParaRPr>
          </a:p>
          <a:p>
            <a:pPr indent="-342900" lvl="0" marL="457200" rtl="0" algn="l">
              <a:spcBef>
                <a:spcPts val="1600"/>
              </a:spcBef>
              <a:spcAft>
                <a:spcPts val="0"/>
              </a:spcAft>
              <a:buClr>
                <a:srgbClr val="EFEFEF"/>
              </a:buClr>
              <a:buSzPts val="1800"/>
              <a:buChar char="●"/>
            </a:pPr>
            <a:r>
              <a:rPr lang="en" sz="1800">
                <a:solidFill>
                  <a:srgbClr val="EFEFEF"/>
                </a:solidFill>
              </a:rPr>
              <a:t>Highly accurate, allowing less human oversight</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Portable, allowing it to monitor changing locations</a:t>
            </a:r>
            <a:endParaRPr sz="1800">
              <a:solidFill>
                <a:srgbClr val="EFEFEF"/>
              </a:solidFill>
            </a:endParaRPr>
          </a:p>
          <a:p>
            <a:pPr indent="-342900" lvl="0" marL="457200" rtl="0" algn="l">
              <a:spcBef>
                <a:spcPts val="0"/>
              </a:spcBef>
              <a:spcAft>
                <a:spcPts val="0"/>
              </a:spcAft>
              <a:buClr>
                <a:srgbClr val="EFEFEF"/>
              </a:buClr>
              <a:buSzPts val="1800"/>
              <a:buChar char="●"/>
            </a:pPr>
            <a:r>
              <a:rPr lang="en" sz="1800">
                <a:solidFill>
                  <a:srgbClr val="EFEFEF"/>
                </a:solidFill>
              </a:rPr>
              <a:t>Without the need for expensive vision systems</a:t>
            </a:r>
            <a:endParaRPr sz="1800">
              <a:solidFill>
                <a:srgbClr val="EFEFEF"/>
              </a:solidFill>
            </a:endParaRPr>
          </a:p>
          <a:p>
            <a:pPr indent="0" lvl="0" marL="457200" rtl="0" algn="l">
              <a:spcBef>
                <a:spcPts val="1600"/>
              </a:spcBef>
              <a:spcAft>
                <a:spcPts val="1600"/>
              </a:spcAft>
              <a:buNone/>
            </a:pPr>
            <a:r>
              <a:t/>
            </a:r>
            <a:endParaRPr/>
          </a:p>
        </p:txBody>
      </p:sp>
      <p:sp>
        <p:nvSpPr>
          <p:cNvPr id="148" name="Google Shape;148;p15"/>
          <p:cNvSpPr txBox="1"/>
          <p:nvPr>
            <p:ph idx="1" type="body"/>
          </p:nvPr>
        </p:nvSpPr>
        <p:spPr>
          <a:xfrm>
            <a:off x="1297500" y="1504750"/>
            <a:ext cx="3933000" cy="290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EFEFEF"/>
                </a:solidFill>
              </a:rPr>
              <a:t>Traditional surveillance systems, suffer from problems:</a:t>
            </a:r>
            <a:endParaRPr sz="1800">
              <a:solidFill>
                <a:srgbClr val="EFEFEF"/>
              </a:solidFill>
            </a:endParaRPr>
          </a:p>
          <a:p>
            <a:pPr indent="-342900" lvl="0" marL="457200" rtl="0" algn="l">
              <a:lnSpc>
                <a:spcPct val="100000"/>
              </a:lnSpc>
              <a:spcBef>
                <a:spcPts val="1600"/>
              </a:spcBef>
              <a:spcAft>
                <a:spcPts val="0"/>
              </a:spcAft>
              <a:buClr>
                <a:srgbClr val="EFEFEF"/>
              </a:buClr>
              <a:buSzPts val="1800"/>
              <a:buChar char="●"/>
            </a:pPr>
            <a:r>
              <a:rPr lang="en" sz="1800">
                <a:solidFill>
                  <a:srgbClr val="EFEFEF"/>
                </a:solidFill>
              </a:rPr>
              <a:t>They are fixed in place.</a:t>
            </a:r>
            <a:endParaRPr sz="1800">
              <a:solidFill>
                <a:srgbClr val="EFEFEF"/>
              </a:solidFill>
            </a:endParaRPr>
          </a:p>
          <a:p>
            <a:pPr indent="-342900" lvl="0" marL="457200" rtl="0" algn="l">
              <a:lnSpc>
                <a:spcPct val="100000"/>
              </a:lnSpc>
              <a:spcBef>
                <a:spcPts val="0"/>
              </a:spcBef>
              <a:spcAft>
                <a:spcPts val="0"/>
              </a:spcAft>
              <a:buClr>
                <a:srgbClr val="EFEFEF"/>
              </a:buClr>
              <a:buSzPts val="1800"/>
              <a:buChar char="●"/>
            </a:pPr>
            <a:r>
              <a:rPr lang="en" sz="1800">
                <a:solidFill>
                  <a:srgbClr val="EFEFEF"/>
                </a:solidFill>
              </a:rPr>
              <a:t>They are resource intensive, requiring:</a:t>
            </a:r>
            <a:endParaRPr sz="1800">
              <a:solidFill>
                <a:srgbClr val="EFEFEF"/>
              </a:solidFill>
            </a:endParaRPr>
          </a:p>
          <a:p>
            <a:pPr indent="-342900" lvl="1" marL="914400" rtl="0" algn="l">
              <a:lnSpc>
                <a:spcPct val="114000"/>
              </a:lnSpc>
              <a:spcBef>
                <a:spcPts val="0"/>
              </a:spcBef>
              <a:spcAft>
                <a:spcPts val="0"/>
              </a:spcAft>
              <a:buClr>
                <a:srgbClr val="EFEFEF"/>
              </a:buClr>
              <a:buSzPts val="1800"/>
              <a:buChar char="○"/>
            </a:pPr>
            <a:r>
              <a:rPr lang="en" sz="1800">
                <a:solidFill>
                  <a:srgbClr val="EFEFEF"/>
                </a:solidFill>
              </a:rPr>
              <a:t>Cameras, including expensive low light sensors</a:t>
            </a:r>
            <a:endParaRPr sz="1800">
              <a:solidFill>
                <a:srgbClr val="EFEFEF"/>
              </a:solidFill>
            </a:endParaRPr>
          </a:p>
          <a:p>
            <a:pPr indent="-342900" lvl="1" marL="914400" rtl="0" algn="l">
              <a:lnSpc>
                <a:spcPct val="114000"/>
              </a:lnSpc>
              <a:spcBef>
                <a:spcPts val="0"/>
              </a:spcBef>
              <a:spcAft>
                <a:spcPts val="0"/>
              </a:spcAft>
              <a:buClr>
                <a:srgbClr val="EFEFEF"/>
              </a:buClr>
              <a:buSzPts val="1800"/>
              <a:buChar char="○"/>
            </a:pPr>
            <a:r>
              <a:rPr lang="en" sz="1800">
                <a:solidFill>
                  <a:srgbClr val="EFEFEF"/>
                </a:solidFill>
              </a:rPr>
              <a:t>Cabling</a:t>
            </a:r>
            <a:endParaRPr sz="1800">
              <a:solidFill>
                <a:srgbClr val="EFEFEF"/>
              </a:solidFill>
            </a:endParaRPr>
          </a:p>
          <a:p>
            <a:pPr indent="0" lvl="0" marL="457200" rtl="0" algn="l">
              <a:spcBef>
                <a:spcPts val="15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Background</a:t>
            </a:r>
            <a:r>
              <a:rPr lang="en"/>
              <a:t> | Problem Statement</a:t>
            </a:r>
            <a:endParaRPr/>
          </a:p>
          <a:p>
            <a:pPr indent="0" lvl="0" marL="0" rtl="0" algn="l">
              <a:spcBef>
                <a:spcPts val="0"/>
              </a:spcBef>
              <a:spcAft>
                <a:spcPts val="0"/>
              </a:spcAft>
              <a:buNone/>
            </a:pPr>
            <a:r>
              <a:t/>
            </a:r>
            <a:endParaRPr/>
          </a:p>
        </p:txBody>
      </p:sp>
      <p:sp>
        <p:nvSpPr>
          <p:cNvPr id="154" name="Google Shape;154;p16"/>
          <p:cNvSpPr txBox="1"/>
          <p:nvPr>
            <p:ph idx="1" type="body"/>
          </p:nvPr>
        </p:nvSpPr>
        <p:spPr>
          <a:xfrm>
            <a:off x="1297500" y="1131475"/>
            <a:ext cx="7302600" cy="3159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800">
                <a:solidFill>
                  <a:srgbClr val="EFEFEF"/>
                </a:solidFill>
              </a:rPr>
              <a:t>The use of private security has been exploding in Australia, with increased demand comes increased cost.</a:t>
            </a:r>
            <a:endParaRPr sz="1800">
              <a:solidFill>
                <a:srgbClr val="EFEFEF"/>
              </a:solidFill>
            </a:endParaRPr>
          </a:p>
          <a:p>
            <a:pPr indent="0" lvl="0" marL="0" rtl="0" algn="l">
              <a:lnSpc>
                <a:spcPct val="114000"/>
              </a:lnSpc>
              <a:spcBef>
                <a:spcPts val="1500"/>
              </a:spcBef>
              <a:spcAft>
                <a:spcPts val="0"/>
              </a:spcAft>
              <a:buNone/>
            </a:pPr>
            <a:r>
              <a:rPr lang="en" sz="1800">
                <a:solidFill>
                  <a:srgbClr val="EFEFEF"/>
                </a:solidFill>
              </a:rPr>
              <a:t>Conventional alarm and surveillance systems are fixed in place, and are not able to adapt to changing environments. This requires the use of private security officers.</a:t>
            </a:r>
            <a:endParaRPr sz="1800">
              <a:solidFill>
                <a:srgbClr val="EFEFEF"/>
              </a:solidFill>
            </a:endParaRPr>
          </a:p>
          <a:p>
            <a:pPr indent="0" lvl="0" marL="0" rtl="0" algn="l">
              <a:lnSpc>
                <a:spcPct val="114000"/>
              </a:lnSpc>
              <a:spcBef>
                <a:spcPts val="1500"/>
              </a:spcBef>
              <a:spcAft>
                <a:spcPts val="0"/>
              </a:spcAft>
              <a:buNone/>
            </a:pPr>
            <a:r>
              <a:rPr lang="en" sz="1800">
                <a:solidFill>
                  <a:srgbClr val="EFEFEF"/>
                </a:solidFill>
              </a:rPr>
              <a:t>With the majority of private security officers paid between $600-799/week </a:t>
            </a:r>
            <a:r>
              <a:rPr baseline="30000" lang="en" sz="1800">
                <a:solidFill>
                  <a:srgbClr val="EFEFEF"/>
                </a:solidFill>
              </a:rPr>
              <a:t>1</a:t>
            </a:r>
            <a:r>
              <a:rPr lang="en" sz="1800">
                <a:solidFill>
                  <a:srgbClr val="EFEFEF"/>
                </a:solidFill>
              </a:rPr>
              <a:t>. Increasing the effective coverage area of each officer stands to drive major savings.</a:t>
            </a:r>
            <a:endParaRPr sz="1800">
              <a:solidFill>
                <a:srgbClr val="EFEFEF"/>
              </a:solidFill>
            </a:endParaRPr>
          </a:p>
          <a:p>
            <a:pPr indent="0" lvl="0" marL="457200" rtl="0" algn="l">
              <a:spcBef>
                <a:spcPts val="1500"/>
              </a:spcBef>
              <a:spcAft>
                <a:spcPts val="1600"/>
              </a:spcAft>
              <a:buNone/>
            </a:pPr>
            <a:r>
              <a:t/>
            </a:r>
            <a:endParaRPr/>
          </a:p>
        </p:txBody>
      </p:sp>
      <p:sp>
        <p:nvSpPr>
          <p:cNvPr id="155" name="Google Shape;155;p16"/>
          <p:cNvSpPr txBox="1"/>
          <p:nvPr/>
        </p:nvSpPr>
        <p:spPr>
          <a:xfrm>
            <a:off x="1297500" y="4563650"/>
            <a:ext cx="5242500" cy="3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1 - Private security in Australia: trends and key characteristics.</a:t>
            </a:r>
            <a:endParaRPr>
              <a:solidFill>
                <a:srgbClr val="EFEFE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Outline</a:t>
            </a:r>
            <a:r>
              <a:rPr lang="en"/>
              <a:t> | Aims</a:t>
            </a:r>
            <a:endParaRPr/>
          </a:p>
        </p:txBody>
      </p:sp>
      <p:sp>
        <p:nvSpPr>
          <p:cNvPr id="161" name="Google Shape;161;p17"/>
          <p:cNvSpPr txBox="1"/>
          <p:nvPr>
            <p:ph idx="1" type="body"/>
          </p:nvPr>
        </p:nvSpPr>
        <p:spPr>
          <a:xfrm>
            <a:off x="1297500" y="1793825"/>
            <a:ext cx="7405200" cy="1568100"/>
          </a:xfrm>
          <a:prstGeom prst="rect">
            <a:avLst/>
          </a:prstGeom>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rPr lang="en" sz="1800"/>
              <a:t>Design and prototype a surveillance system that can passively track a single human moving through its monitored space (a classroom sized space).</a:t>
            </a:r>
            <a:endParaRPr sz="1800"/>
          </a:p>
          <a:p>
            <a:pPr indent="0" lvl="0" marL="0" rtl="0" algn="l">
              <a:spcBef>
                <a:spcPts val="1500"/>
              </a:spcBef>
              <a:spcAft>
                <a:spcPts val="1600"/>
              </a:spcAft>
              <a:buNone/>
            </a:pPr>
            <a:r>
              <a:rPr lang="en" sz="1800"/>
              <a:t>Notify and present the tracking movements vividly to end users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Outline</a:t>
            </a:r>
            <a:r>
              <a:rPr lang="en"/>
              <a:t> | Scenario</a:t>
            </a:r>
            <a:endParaRPr/>
          </a:p>
          <a:p>
            <a:pPr indent="0" lvl="0" marL="0" rtl="0" algn="l">
              <a:spcBef>
                <a:spcPts val="0"/>
              </a:spcBef>
              <a:spcAft>
                <a:spcPts val="0"/>
              </a:spcAft>
              <a:buNone/>
            </a:pPr>
            <a:r>
              <a:t/>
            </a:r>
            <a:endParaRPr/>
          </a:p>
        </p:txBody>
      </p:sp>
      <p:sp>
        <p:nvSpPr>
          <p:cNvPr id="167" name="Google Shape;167;p18"/>
          <p:cNvSpPr txBox="1"/>
          <p:nvPr>
            <p:ph idx="1" type="body"/>
          </p:nvPr>
        </p:nvSpPr>
        <p:spPr>
          <a:xfrm>
            <a:off x="1297500" y="1029275"/>
            <a:ext cx="7302600" cy="3905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800">
                <a:solidFill>
                  <a:srgbClr val="EFEFEF"/>
                </a:solidFill>
              </a:rPr>
              <a:t>A simple wireless surveillance system built on IoT principles would allow for rapid deployment of sensor nodes around each art installation, and centralised monitoring.</a:t>
            </a:r>
            <a:endParaRPr sz="1800">
              <a:solidFill>
                <a:srgbClr val="EFEFEF"/>
              </a:solidFill>
            </a:endParaRPr>
          </a:p>
          <a:p>
            <a:pPr indent="0" lvl="0" marL="0" rtl="0" algn="l">
              <a:lnSpc>
                <a:spcPct val="114000"/>
              </a:lnSpc>
              <a:spcBef>
                <a:spcPts val="1500"/>
              </a:spcBef>
              <a:spcAft>
                <a:spcPts val="0"/>
              </a:spcAft>
              <a:buNone/>
            </a:pPr>
            <a:r>
              <a:rPr lang="en" sz="1800">
                <a:solidFill>
                  <a:srgbClr val="EFEFEF"/>
                </a:solidFill>
              </a:rPr>
              <a:t>Allowing a smaller number of private security officers to monitor the exhibit from commodity cell phones.</a:t>
            </a:r>
            <a:endParaRPr sz="1800">
              <a:solidFill>
                <a:srgbClr val="EFEFEF"/>
              </a:solidFill>
            </a:endParaRPr>
          </a:p>
          <a:p>
            <a:pPr indent="0" lvl="0" marL="0" rtl="0" algn="l">
              <a:lnSpc>
                <a:spcPct val="114000"/>
              </a:lnSpc>
              <a:spcBef>
                <a:spcPts val="1500"/>
              </a:spcBef>
              <a:spcAft>
                <a:spcPts val="0"/>
              </a:spcAft>
              <a:buNone/>
            </a:pPr>
            <a:r>
              <a:rPr lang="en" sz="1800">
                <a:solidFill>
                  <a:srgbClr val="EFEFEF"/>
                </a:solidFill>
              </a:rPr>
              <a:t>Additionally, due the the rapid deployment, the sensor nodes could be removed during the exhibits opening times, allowing better viewing of the installation.</a:t>
            </a:r>
            <a:endParaRPr sz="1800">
              <a:solidFill>
                <a:srgbClr val="EFEFEF"/>
              </a:solidFill>
            </a:endParaRPr>
          </a:p>
          <a:p>
            <a:pPr indent="0" lvl="0" marL="0" rtl="0" algn="l">
              <a:lnSpc>
                <a:spcPct val="114000"/>
              </a:lnSpc>
              <a:spcBef>
                <a:spcPts val="1500"/>
              </a:spcBef>
              <a:spcAft>
                <a:spcPts val="0"/>
              </a:spcAft>
              <a:buNone/>
            </a:pPr>
            <a:r>
              <a:rPr lang="en" sz="1800">
                <a:solidFill>
                  <a:srgbClr val="EFEFEF"/>
                </a:solidFill>
              </a:rPr>
              <a:t>Both of these benefits wouldn’t be possible with a conventional surveillance system.</a:t>
            </a:r>
            <a:endParaRPr sz="1800">
              <a:solidFill>
                <a:srgbClr val="EFEFEF"/>
              </a:solidFill>
            </a:endParaRPr>
          </a:p>
          <a:p>
            <a:pPr indent="0" lvl="0" marL="457200" rtl="0" algn="l">
              <a:spcBef>
                <a:spcPts val="1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Outline </a:t>
            </a:r>
            <a:r>
              <a:rPr lang="en"/>
              <a:t>| Methodology</a:t>
            </a:r>
            <a:endParaRPr/>
          </a:p>
        </p:txBody>
      </p:sp>
      <p:sp>
        <p:nvSpPr>
          <p:cNvPr id="173" name="Google Shape;173;p19"/>
          <p:cNvSpPr txBox="1"/>
          <p:nvPr>
            <p:ph idx="1" type="body"/>
          </p:nvPr>
        </p:nvSpPr>
        <p:spPr>
          <a:xfrm>
            <a:off x="1297500" y="1069800"/>
            <a:ext cx="7426500" cy="37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sensor block detects movement by sensing the infrared radiation received by the PIR sensor. The MCU constantly poll the PIR sensor requesting its latest status.</a:t>
            </a:r>
            <a:endParaRPr sz="1800"/>
          </a:p>
          <a:p>
            <a:pPr indent="0" lvl="0" marL="0" rtl="0" algn="l">
              <a:spcBef>
                <a:spcPts val="1600"/>
              </a:spcBef>
              <a:spcAft>
                <a:spcPts val="0"/>
              </a:spcAft>
              <a:buNone/>
            </a:pPr>
            <a:r>
              <a:rPr lang="en" sz="1800"/>
              <a:t>Upon detecting a change in the environment (when an object starts moving or stops moving), the sensor block would forward a GET request to the central server.</a:t>
            </a:r>
            <a:endParaRPr sz="1800"/>
          </a:p>
          <a:p>
            <a:pPr indent="0" lvl="0" marL="0" rtl="0" algn="l">
              <a:spcBef>
                <a:spcPts val="1600"/>
              </a:spcBef>
              <a:spcAft>
                <a:spcPts val="0"/>
              </a:spcAft>
              <a:buClr>
                <a:srgbClr val="000000"/>
              </a:buClr>
              <a:buSzPts val="1100"/>
              <a:buFont typeface="Arial"/>
              <a:buNone/>
            </a:pPr>
            <a:r>
              <a:rPr lang="en" sz="1800"/>
              <a:t>The central server hosts a GUI allowing the end-users to register/modify/remove the sensor blocks from the environment.</a:t>
            </a:r>
            <a:endParaRPr sz="1800"/>
          </a:p>
          <a:p>
            <a:pPr indent="0" lvl="0" marL="0" rtl="0" algn="l">
              <a:spcBef>
                <a:spcPts val="1600"/>
              </a:spcBef>
              <a:spcAft>
                <a:spcPts val="0"/>
              </a:spcAft>
              <a:buNone/>
            </a:pPr>
            <a:r>
              <a:rPr lang="en" sz="1800"/>
              <a:t>The central server also receives incoming requests from multiple sensor blocks, analyses the input data and update the UI accordingly.</a:t>
            </a:r>
            <a:endParaRPr sz="1800"/>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430900" y="1270950"/>
            <a:ext cx="47760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7200"/>
              <a:t>DEMO</a:t>
            </a:r>
            <a:endParaRPr sz="7200">
              <a:latin typeface="Lato"/>
              <a:ea typeface="Lato"/>
              <a:cs typeface="Lato"/>
              <a:sym typeface="Lato"/>
            </a:endParaRPr>
          </a:p>
          <a:p>
            <a:pPr indent="0" lvl="0" marL="0" rtl="0" algn="l">
              <a:spcBef>
                <a:spcPts val="0"/>
              </a:spcBef>
              <a:spcAft>
                <a:spcPts val="0"/>
              </a:spcAft>
              <a:buNone/>
            </a:pPr>
            <a:r>
              <a:t/>
            </a:r>
            <a:endParaRPr b="1"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t>Conclusion and Future Work</a:t>
            </a:r>
            <a:endParaRPr/>
          </a:p>
        </p:txBody>
      </p:sp>
      <p:sp>
        <p:nvSpPr>
          <p:cNvPr id="184" name="Google Shape;184;p21"/>
          <p:cNvSpPr txBox="1"/>
          <p:nvPr>
            <p:ph idx="1" type="body"/>
          </p:nvPr>
        </p:nvSpPr>
        <p:spPr>
          <a:xfrm>
            <a:off x="1297500" y="1368975"/>
            <a:ext cx="70389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Results</a:t>
            </a:r>
            <a:r>
              <a:rPr lang="en" sz="1800"/>
              <a:t> </a:t>
            </a:r>
            <a:endParaRPr sz="1800"/>
          </a:p>
          <a:p>
            <a:pPr indent="-342900" lvl="0" marL="457200" rtl="0" algn="l">
              <a:spcBef>
                <a:spcPts val="1600"/>
              </a:spcBef>
              <a:spcAft>
                <a:spcPts val="0"/>
              </a:spcAft>
              <a:buSzPts val="1800"/>
              <a:buChar char="●"/>
            </a:pPr>
            <a:r>
              <a:rPr lang="en" sz="1800"/>
              <a:t>A</a:t>
            </a:r>
            <a:r>
              <a:rPr lang="en" sz="1800"/>
              <a:t> fundamental working solution using Arduino boards with in-built WiFi module, PIR sensors and a central server. </a:t>
            </a:r>
            <a:endParaRPr sz="1800"/>
          </a:p>
          <a:p>
            <a:pPr indent="-342900" lvl="0" marL="457200" rtl="0" algn="l">
              <a:spcBef>
                <a:spcPts val="1000"/>
              </a:spcBef>
              <a:spcAft>
                <a:spcPts val="0"/>
              </a:spcAft>
              <a:buSzPts val="1800"/>
              <a:buChar char="●"/>
            </a:pPr>
            <a:r>
              <a:rPr lang="en" sz="1800"/>
              <a:t>A highly accurate, portable and resource independent surveillance tracking system.</a:t>
            </a:r>
            <a:endParaRPr sz="1800"/>
          </a:p>
          <a:p>
            <a:pPr indent="0" lvl="0" marL="0" rtl="0" algn="l">
              <a:spcBef>
                <a:spcPts val="1600"/>
              </a:spcBef>
              <a:spcAft>
                <a:spcPts val="0"/>
              </a:spcAft>
              <a:buNone/>
            </a:pPr>
            <a:r>
              <a:rPr lang="en" sz="1800"/>
              <a:t>Further Works</a:t>
            </a:r>
            <a:endParaRPr sz="1800"/>
          </a:p>
          <a:p>
            <a:pPr indent="-342900" lvl="0" marL="457200" rtl="0" algn="l">
              <a:spcBef>
                <a:spcPts val="1600"/>
              </a:spcBef>
              <a:spcAft>
                <a:spcPts val="0"/>
              </a:spcAft>
              <a:buSzPts val="1800"/>
              <a:buChar char="●"/>
            </a:pPr>
            <a:r>
              <a:rPr lang="en" sz="1800"/>
              <a:t>Moving object characteristics.</a:t>
            </a:r>
            <a:endParaRPr sz="1800"/>
          </a:p>
          <a:p>
            <a:pPr indent="-342900" lvl="0" marL="457200" rtl="0" algn="l">
              <a:spcBef>
                <a:spcPts val="1000"/>
              </a:spcBef>
              <a:spcAft>
                <a:spcPts val="0"/>
              </a:spcAft>
              <a:buSzPts val="1800"/>
              <a:buChar char="●"/>
            </a:pPr>
            <a:r>
              <a:rPr lang="en" sz="1800"/>
              <a:t>Encourage t</a:t>
            </a:r>
            <a:r>
              <a:rPr lang="en" sz="1800"/>
              <a:t>he usage of 6LoWPAN in the WiFi module.</a:t>
            </a:r>
            <a:endParaRPr sz="1800"/>
          </a:p>
          <a:p>
            <a:pPr indent="0" lvl="0" marL="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