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32E60C4-FB61-4335-893A-B940B665B428}">
  <a:tblStyle styleId="{D32E60C4-FB61-4335-893A-B940B665B4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15214ffb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15214ffb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b2e97d2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0b2e97d2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4f7bf29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4f7bf29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14f7bf2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14f7bf2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14f7bf2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14f7bf2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1444105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1444105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1444105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1444105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15214ffb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15214ffb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1444105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1444105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app.teamweek.com/#pg/FO7WceV3qubdca5k1GAMzWMA718yc1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273800"/>
            <a:ext cx="50175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Surveillance Tracking System </a:t>
            </a:r>
            <a:r>
              <a:rPr lang="en"/>
              <a:t>using IoT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568100"/>
            <a:ext cx="35757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Internet of Talents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Christopher Beckett (CB)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Fiona Lin (FL)</a:t>
            </a:r>
            <a:endParaRPr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200"/>
              <a:t>Truong  Xuan Nguyen (TN</a:t>
            </a:r>
            <a:r>
              <a:rPr lang="en" sz="1000"/>
              <a:t>)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Plan</a:t>
            </a:r>
            <a:r>
              <a:rPr lang="en"/>
              <a:t> | Key Milestones</a:t>
            </a:r>
            <a:endParaRPr/>
          </a:p>
        </p:txBody>
      </p:sp>
      <p:graphicFrame>
        <p:nvGraphicFramePr>
          <p:cNvPr id="204" name="Google Shape;204;p22"/>
          <p:cNvGraphicFramePr/>
          <p:nvPr/>
        </p:nvGraphicFramePr>
        <p:xfrm>
          <a:off x="1297500" y="1273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{D32E60C4-FB61-4335-893A-B940B665B428}</a:tableStyleId>
              </a:tblPr>
              <a:tblGrid>
                <a:gridCol w="4541875"/>
                <a:gridCol w="1467700"/>
                <a:gridCol w="14774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Select and obtain</a:t>
                      </a:r>
                      <a:r>
                        <a:rPr lang="en">
                          <a:solidFill>
                            <a:srgbClr val="D9D9D9"/>
                          </a:solidFill>
                        </a:rPr>
                        <a:t> all hardware 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Week 08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TN 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Decide on wireless communications protocol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Week 09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CB + FL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Build first sensor block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Week 09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TN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Server ready to receive, aggregate and present data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Week 10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CB + FL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Backend - Frontend integration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Week 10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TN + CB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First prototype ready for initial deployment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Week 12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TN + FL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Final prototype ready for deployment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Week 15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TN + FL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Deploy final prototype to classroom environment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Week 16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CB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Complete final report and final presentation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Week 18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CB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Background</a:t>
            </a:r>
            <a:r>
              <a:rPr lang="en"/>
              <a:t> | 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31475"/>
            <a:ext cx="7302600" cy="31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The use of private security has been exploding in Australia, with increased demand comes increased cost.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Conventional alarm and surveillance systems are fixed in place, and are not able to adapt to changing environments. This requires the use of private security officers.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With the majority of private security officers paid between $600-799/week </a:t>
            </a:r>
            <a:r>
              <a:rPr baseline="30000" lang="en" sz="1800">
                <a:solidFill>
                  <a:srgbClr val="EFEFEF"/>
                </a:solidFill>
              </a:rPr>
              <a:t>1</a:t>
            </a:r>
            <a:r>
              <a:rPr lang="en" sz="1800">
                <a:solidFill>
                  <a:srgbClr val="EFEFEF"/>
                </a:solidFill>
              </a:rPr>
              <a:t>. Increasing the effective coverage area of each officer stands to drive major savings.</a:t>
            </a:r>
            <a:endParaRPr sz="1800"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1297500" y="4563650"/>
            <a:ext cx="5242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1 - Private security in Australia: trends and key characteristics.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</a:t>
            </a:r>
            <a:r>
              <a:rPr b="1" lang="en"/>
              <a:t>Background</a:t>
            </a:r>
            <a:r>
              <a:rPr lang="en"/>
              <a:t> | S</a:t>
            </a:r>
            <a:r>
              <a:rPr lang="en"/>
              <a:t>cenario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194625"/>
            <a:ext cx="7302600" cy="3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ACME events is hosting a large scale outdoor art exhibit, at multiple locations throughout Australia.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At each location 15 art installations are set up on beaches approximately 50-100m apart from each other. Each art installation is quite expensive and fragile, requiring supervision throughout the night.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Due to the distance, several private security officers would be required to maintain </a:t>
            </a:r>
            <a:r>
              <a:rPr lang="en" sz="1800">
                <a:solidFill>
                  <a:srgbClr val="EFEFEF"/>
                </a:solidFill>
              </a:rPr>
              <a:t>adequate</a:t>
            </a:r>
            <a:r>
              <a:rPr lang="en" sz="1800">
                <a:solidFill>
                  <a:srgbClr val="EFEFEF"/>
                </a:solidFill>
              </a:rPr>
              <a:t> coverage of the installations. Conventional alarm and surveillance systems would require </a:t>
            </a:r>
            <a:r>
              <a:rPr lang="en" sz="1800">
                <a:solidFill>
                  <a:srgbClr val="EFEFEF"/>
                </a:solidFill>
              </a:rPr>
              <a:t>laborious and costly</a:t>
            </a:r>
            <a:r>
              <a:rPr lang="en" sz="1800">
                <a:solidFill>
                  <a:srgbClr val="EFEFEF"/>
                </a:solidFill>
              </a:rPr>
              <a:t> installation and setup at each new location.</a:t>
            </a:r>
            <a:endParaRPr sz="1800"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668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</a:t>
            </a:r>
            <a:r>
              <a:rPr b="1" lang="en"/>
              <a:t>Background</a:t>
            </a:r>
            <a:r>
              <a:rPr lang="en"/>
              <a:t> | Benefits of IoT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5133875" y="1504750"/>
            <a:ext cx="3933000" cy="29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A surveillance tracking system using IoT aims to be: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Highly accurate, allowing less human oversight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Portable, allowing it to monitor changing locations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Without the need for expensive vision systems</a:t>
            </a:r>
            <a:endParaRPr sz="1800"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04750"/>
            <a:ext cx="39330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Traditional surveillance systems, suffer from problems: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They are fixed in place.</a:t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They are resource intensive, requiring:</a:t>
            </a:r>
            <a:endParaRPr sz="1800">
              <a:solidFill>
                <a:srgbClr val="EFEFEF"/>
              </a:solidFill>
            </a:endParaRPr>
          </a:p>
          <a:p>
            <a:pPr indent="-3429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○"/>
            </a:pPr>
            <a:r>
              <a:rPr lang="en" sz="1800">
                <a:solidFill>
                  <a:srgbClr val="EFEFEF"/>
                </a:solidFill>
              </a:rPr>
              <a:t>Cameras, including expensive low light sensors</a:t>
            </a:r>
            <a:endParaRPr sz="1800">
              <a:solidFill>
                <a:srgbClr val="EFEFEF"/>
              </a:solidFill>
            </a:endParaRPr>
          </a:p>
          <a:p>
            <a:pPr indent="-3429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○"/>
            </a:pPr>
            <a:r>
              <a:rPr lang="en" sz="1800">
                <a:solidFill>
                  <a:srgbClr val="EFEFEF"/>
                </a:solidFill>
              </a:rPr>
              <a:t>Cabling</a:t>
            </a:r>
            <a:endParaRPr sz="1800"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Outline</a:t>
            </a:r>
            <a:r>
              <a:rPr lang="en"/>
              <a:t> | Scenario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029275"/>
            <a:ext cx="7302600" cy="3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A simple wireless </a:t>
            </a:r>
            <a:r>
              <a:rPr lang="en" sz="1800">
                <a:solidFill>
                  <a:srgbClr val="EFEFEF"/>
                </a:solidFill>
              </a:rPr>
              <a:t>surveillance system built on IoT principles would allow for rapid deployment of sensor nodes around each art installation, and centralised monitoring.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Allowing a smaller number of private security officers to monitor the exhibit from commodity cell phones.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Additionally, due the the rapid deployment, the sensor nodes could be removed during the exhibits opening times, allowing better viewing of the installation.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Both of these benefits wouldn’t be possible with a conventional surveillance system.</a:t>
            </a:r>
            <a:endParaRPr sz="1800"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</a:t>
            </a:r>
            <a:r>
              <a:rPr b="1" lang="en"/>
              <a:t>Outline</a:t>
            </a:r>
            <a:r>
              <a:rPr lang="en"/>
              <a:t> | Objectives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793825"/>
            <a:ext cx="7405200" cy="24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Design and prototype a surveillance system passively </a:t>
            </a:r>
            <a:r>
              <a:rPr lang="en" sz="1800"/>
              <a:t>track a single human moving through its monitored space (a classroom sized space)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Evaluate the pros and cons in </a:t>
            </a:r>
            <a:r>
              <a:rPr lang="en" sz="1800"/>
              <a:t>comparison</a:t>
            </a:r>
            <a:r>
              <a:rPr lang="en" sz="1800"/>
              <a:t> with other traditional fixed</a:t>
            </a:r>
            <a:r>
              <a:rPr lang="en" sz="1800"/>
              <a:t> active surveillance systems.</a:t>
            </a:r>
            <a:endParaRPr sz="1800"/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rPr lang="en" sz="1800"/>
              <a:t>Notify and present the tracking movements vividly to end users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Outline </a:t>
            </a:r>
            <a:r>
              <a:rPr lang="en"/>
              <a:t>| System Architecture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425" y="1233425"/>
            <a:ext cx="7846500" cy="39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Outline</a:t>
            </a:r>
            <a:r>
              <a:rPr b="1" lang="en"/>
              <a:t> </a:t>
            </a:r>
            <a:r>
              <a:rPr lang="en"/>
              <a:t>| System Testing</a:t>
            </a:r>
            <a:endParaRPr b="1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410700"/>
            <a:ext cx="7465200" cy="3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Unit testing break into process listing below:</a:t>
            </a:r>
            <a:endParaRPr sz="1800">
              <a:solidFill>
                <a:srgbClr val="EFEFEF"/>
              </a:solidFill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Sensor block detecting objects</a:t>
            </a:r>
            <a:endParaRPr sz="1800">
              <a:solidFill>
                <a:srgbClr val="EFEFEF"/>
              </a:solidFill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Local server receive, validate and store sensor data</a:t>
            </a:r>
            <a:endParaRPr sz="1800">
              <a:solidFill>
                <a:srgbClr val="EFEFEF"/>
              </a:solidFill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Central server object detection/location algorithm</a:t>
            </a:r>
            <a:endParaRPr sz="1800">
              <a:solidFill>
                <a:srgbClr val="EFEFEF"/>
              </a:solidFill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C</a:t>
            </a:r>
            <a:r>
              <a:rPr lang="en" sz="1800">
                <a:solidFill>
                  <a:srgbClr val="EFEFEF"/>
                </a:solidFill>
              </a:rPr>
              <a:t>entral server </a:t>
            </a:r>
            <a:r>
              <a:rPr lang="en" sz="1800">
                <a:solidFill>
                  <a:srgbClr val="EFEFEF"/>
                </a:solidFill>
              </a:rPr>
              <a:t>push notification of object detection</a:t>
            </a:r>
            <a:endParaRPr sz="1800">
              <a:solidFill>
                <a:srgbClr val="EFEFEF"/>
              </a:solidFill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Graphical representation showing object location   </a:t>
            </a:r>
            <a:endParaRPr sz="1800">
              <a:solidFill>
                <a:srgbClr val="EFEFE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Integration testing:</a:t>
            </a:r>
            <a:endParaRPr sz="1800">
              <a:solidFill>
                <a:srgbClr val="EFEFEF"/>
              </a:solidFill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Sensor blocks and local server integration</a:t>
            </a:r>
            <a:endParaRPr sz="1800">
              <a:solidFill>
                <a:srgbClr val="EFEFEF"/>
              </a:solidFill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Local server and central server integration</a:t>
            </a:r>
            <a:endParaRPr sz="1800">
              <a:solidFill>
                <a:srgbClr val="EFEFEF"/>
              </a:solidFill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 sz="1800">
                <a:solidFill>
                  <a:srgbClr val="EFEFEF"/>
                </a:solidFill>
              </a:rPr>
              <a:t>Central server push notification and user devices integration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 b="455" l="0" r="0" t="455"/>
          <a:stretch/>
        </p:blipFill>
        <p:spPr>
          <a:xfrm>
            <a:off x="0" y="2014929"/>
            <a:ext cx="9144000" cy="193174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Plan </a:t>
            </a:r>
            <a:r>
              <a:rPr lang="en"/>
              <a:t>|</a:t>
            </a:r>
            <a:r>
              <a:rPr b="1" lang="en"/>
              <a:t> </a:t>
            </a:r>
            <a:r>
              <a:rPr lang="en"/>
              <a:t>Overview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19900"/>
            <a:ext cx="28278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interactive version, click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21"/>
          <p:cNvGrpSpPr/>
          <p:nvPr/>
        </p:nvGrpSpPr>
        <p:grpSpPr>
          <a:xfrm>
            <a:off x="60925" y="3616075"/>
            <a:ext cx="9201250" cy="330600"/>
            <a:chOff x="60925" y="3152825"/>
            <a:chExt cx="9201250" cy="330600"/>
          </a:xfrm>
        </p:grpSpPr>
        <p:sp>
          <p:nvSpPr>
            <p:cNvPr id="188" name="Google Shape;188;p21"/>
            <p:cNvSpPr txBox="1"/>
            <p:nvPr/>
          </p:nvSpPr>
          <p:spPr>
            <a:xfrm>
              <a:off x="60925" y="3152825"/>
              <a:ext cx="6615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Week 7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189" name="Google Shape;189;p21"/>
            <p:cNvSpPr txBox="1"/>
            <p:nvPr/>
          </p:nvSpPr>
          <p:spPr>
            <a:xfrm>
              <a:off x="805125" y="3152825"/>
              <a:ext cx="6615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Week 8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190" name="Google Shape;190;p21"/>
            <p:cNvSpPr txBox="1"/>
            <p:nvPr/>
          </p:nvSpPr>
          <p:spPr>
            <a:xfrm>
              <a:off x="1549325" y="3152825"/>
              <a:ext cx="6615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Week 9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2407100" y="3152825"/>
              <a:ext cx="708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Week 10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3150825" y="3152825"/>
              <a:ext cx="708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Week 11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193" name="Google Shape;193;p21"/>
            <p:cNvSpPr txBox="1"/>
            <p:nvPr/>
          </p:nvSpPr>
          <p:spPr>
            <a:xfrm>
              <a:off x="3962225" y="3152825"/>
              <a:ext cx="708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Week 12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194" name="Google Shape;194;p21"/>
            <p:cNvSpPr txBox="1"/>
            <p:nvPr/>
          </p:nvSpPr>
          <p:spPr>
            <a:xfrm>
              <a:off x="4759825" y="3152825"/>
              <a:ext cx="708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Week 13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195" name="Google Shape;195;p21"/>
            <p:cNvSpPr txBox="1"/>
            <p:nvPr/>
          </p:nvSpPr>
          <p:spPr>
            <a:xfrm>
              <a:off x="5557425" y="3152825"/>
              <a:ext cx="708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Week 14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196" name="Google Shape;196;p21"/>
            <p:cNvSpPr txBox="1"/>
            <p:nvPr/>
          </p:nvSpPr>
          <p:spPr>
            <a:xfrm>
              <a:off x="6341225" y="3152825"/>
              <a:ext cx="708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Week 15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197" name="Google Shape;197;p21"/>
            <p:cNvSpPr txBox="1"/>
            <p:nvPr/>
          </p:nvSpPr>
          <p:spPr>
            <a:xfrm>
              <a:off x="7176325" y="3152825"/>
              <a:ext cx="708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Week 16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198" name="Google Shape;198;p21"/>
            <p:cNvSpPr txBox="1"/>
            <p:nvPr/>
          </p:nvSpPr>
          <p:spPr>
            <a:xfrm>
              <a:off x="8086775" y="3152825"/>
              <a:ext cx="11754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Week 17 + 18</a:t>
              </a:r>
              <a:endParaRPr sz="10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