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9"/>
  </p:notesMasterIdLst>
  <p:handoutMasterIdLst>
    <p:handoutMasterId r:id="rId20"/>
  </p:handoutMasterIdLst>
  <p:sldIdLst>
    <p:sldId id="355" r:id="rId7"/>
    <p:sldId id="356" r:id="rId8"/>
    <p:sldId id="357" r:id="rId9"/>
    <p:sldId id="358" r:id="rId10"/>
    <p:sldId id="359" r:id="rId11"/>
    <p:sldId id="363" r:id="rId12"/>
    <p:sldId id="360" r:id="rId13"/>
    <p:sldId id="361" r:id="rId14"/>
    <p:sldId id="362" r:id="rId15"/>
    <p:sldId id="364" r:id="rId16"/>
    <p:sldId id="366" r:id="rId17"/>
    <p:sldId id="365" r:id="rId18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000000"/>
    <a:srgbClr val="009051"/>
    <a:srgbClr val="005493"/>
    <a:srgbClr val="9420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56" autoAdjust="0"/>
    <p:restoredTop sz="87017" autoAdjust="0"/>
  </p:normalViewPr>
  <p:slideViewPr>
    <p:cSldViewPr snapToGrid="0">
      <p:cViewPr varScale="1">
        <p:scale>
          <a:sx n="111" d="100"/>
          <a:sy n="111" d="100"/>
        </p:scale>
        <p:origin x="208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23/10/2019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23/10/2019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- Welcome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a </a:t>
            </a:r>
            <a:r>
              <a:rPr lang="de-DE" dirty="0" err="1"/>
              <a:t>Lua-based</a:t>
            </a:r>
            <a:r>
              <a:rPr lang="de-DE" dirty="0"/>
              <a:t> Dynamic </a:t>
            </a:r>
            <a:r>
              <a:rPr lang="de-DE" dirty="0" err="1"/>
              <a:t>Local</a:t>
            </a:r>
            <a:r>
              <a:rPr lang="de-DE" dirty="0"/>
              <a:t> Orchestration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Networked</a:t>
            </a:r>
            <a:r>
              <a:rPr lang="de-DE" dirty="0"/>
              <a:t> </a:t>
            </a:r>
            <a:r>
              <a:rPr lang="de-DE" dirty="0" err="1"/>
              <a:t>Microcontrollers</a:t>
            </a:r>
            <a:r>
              <a:rPr lang="de-DE" dirty="0"/>
              <a:t>.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Fiona </a:t>
            </a:r>
            <a:r>
              <a:rPr lang="de-DE" dirty="0" err="1"/>
              <a:t>Guerin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I </a:t>
            </a:r>
            <a:r>
              <a:rPr lang="de-DE" dirty="0" err="1"/>
              <a:t>work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Technical University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Munich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Mobility.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motivation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efforts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pervasive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evaluated how long a client waits for the appliance to respond after sending it a script.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time consists of 70% network delay, 20% execution time, and 10% other delays.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From</a:t>
            </a:r>
            <a:r>
              <a:rPr lang="en-US" baseline="0" dirty="0"/>
              <a:t> that we conclude that an efficient system will need to amortize overheads of larger tasks and will need to pipeline the executions of multiple scripts from a single client.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The execution time depends strongly on the complexity of the script. 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particular, an appliance takes longer to run if it needs to access hardware resources such as sensors and actuators.</a:t>
            </a:r>
          </a:p>
          <a:p>
            <a:pPr marL="171450" indent="-171450">
              <a:buFontTx/>
              <a:buChar char="-"/>
            </a:pPr>
            <a:r>
              <a:rPr lang="en-US" dirty="0"/>
              <a:t>Nevertheless,</a:t>
            </a:r>
            <a:r>
              <a:rPr lang="en-US" baseline="0" dirty="0"/>
              <a:t> our platform can usually serve more than a hundred concurrent clients.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184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</a:t>
            </a:r>
            <a:r>
              <a:rPr lang="en-US" baseline="0" dirty="0"/>
              <a:t> evaluated how the orchestration of multiple appliances performs.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For this, we set up ten microcontrollers whose services are orchestrated by a laptop.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All microcontrollers beacon their SSIDs and their resource capabilities at their most aggressive advertisement interval.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 laptop discovers the microcontrollers by receiving beacons.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 discovery process is near instantaneous but will increase if the beaconing is less aggressive or if there are more devices.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The laptop decides which microcontrollers’ services it will orchestrate.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For this, it associates with every microcontroller one after the other.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 association time can be decreased by using more optimal </a:t>
            </a:r>
            <a:r>
              <a:rPr lang="en-US" baseline="0" dirty="0" err="1"/>
              <a:t>WiFi</a:t>
            </a:r>
            <a:r>
              <a:rPr lang="en-US" baseline="0" dirty="0"/>
              <a:t> control methods such as </a:t>
            </a:r>
            <a:r>
              <a:rPr lang="en-US" baseline="0" dirty="0" err="1"/>
              <a:t>WiFi</a:t>
            </a:r>
            <a:r>
              <a:rPr lang="en-US" baseline="0" dirty="0"/>
              <a:t> Aware.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However, the association time </a:t>
            </a:r>
            <a:r>
              <a:rPr lang="en-US" baseline="0"/>
              <a:t>will always be the limiting factor for device orchestration.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12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&amp; </a:t>
            </a:r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0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 devices in such a pervasive environment orchestrate each other's services.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This means that they offer their own services to other devices and they consume the services of other devices in the network.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Today's networks usually orchestrate services statically, i.e. several dedicated clients request a fixed service from a dedicated server, with client requests and server responses each having a fixed format.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But the devices in a pervasive environment are peer to peer, heterogeneous and temporarily available.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 other words, there is no fixed server. When the devices in the network communicate with each other, they must dynamically adapt their services to each other.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74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Microcontrollers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in smart </a:t>
            </a:r>
            <a:r>
              <a:rPr lang="de-DE" dirty="0" err="1"/>
              <a:t>homes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cars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/>
              <a:t>In </a:t>
            </a:r>
            <a:r>
              <a:rPr lang="de-DE" dirty="0" err="1"/>
              <a:t>recent</a:t>
            </a:r>
            <a:r>
              <a:rPr lang="de-DE" dirty="0"/>
              <a:t> </a:t>
            </a:r>
            <a:r>
              <a:rPr lang="de-DE" dirty="0" err="1"/>
              <a:t>years</a:t>
            </a:r>
            <a:r>
              <a:rPr lang="de-DE" dirty="0"/>
              <a:t>,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significantly</a:t>
            </a:r>
            <a:r>
              <a:rPr lang="de-DE" dirty="0"/>
              <a:t> </a:t>
            </a:r>
            <a:r>
              <a:rPr lang="de-DE" dirty="0" err="1"/>
              <a:t>improved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microcontrollers</a:t>
            </a:r>
            <a:r>
              <a:rPr lang="de-DE" dirty="0"/>
              <a:t>:</a:t>
            </a:r>
          </a:p>
          <a:p>
            <a:pPr marL="354013" lvl="1" indent="-171450">
              <a:buFontTx/>
              <a:buChar char="-"/>
            </a:pP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32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processor</a:t>
            </a:r>
            <a:r>
              <a:rPr lang="de-DE" dirty="0"/>
              <a:t> </a:t>
            </a:r>
            <a:r>
              <a:rPr lang="de-DE" dirty="0" err="1"/>
              <a:t>cores</a:t>
            </a:r>
            <a:r>
              <a:rPr lang="de-DE" dirty="0"/>
              <a:t>.</a:t>
            </a:r>
          </a:p>
          <a:p>
            <a:pPr marL="354013" lvl="1" indent="-171450">
              <a:buFontTx/>
              <a:buChar char="-"/>
            </a:pP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integrate</a:t>
            </a:r>
            <a:r>
              <a:rPr lang="de-DE" dirty="0"/>
              <a:t> </a:t>
            </a:r>
            <a:r>
              <a:rPr lang="de-DE" dirty="0" err="1"/>
              <a:t>wireless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WiFi </a:t>
            </a:r>
            <a:r>
              <a:rPr lang="de-DE" dirty="0" err="1"/>
              <a:t>and</a:t>
            </a:r>
            <a:r>
              <a:rPr lang="de-DE" dirty="0"/>
              <a:t> Bluetooth.</a:t>
            </a:r>
          </a:p>
          <a:p>
            <a:pPr marL="354013" lvl="1" indent="-171450">
              <a:buFontTx/>
              <a:buChar char="-"/>
            </a:pP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, on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$3 per </a:t>
            </a:r>
            <a:r>
              <a:rPr lang="de-DE" dirty="0" err="1"/>
              <a:t>unit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Although</a:t>
            </a:r>
            <a:r>
              <a:rPr lang="de-DE" dirty="0"/>
              <a:t> </a:t>
            </a:r>
            <a:r>
              <a:rPr lang="de-DE" dirty="0" err="1"/>
              <a:t>microcontrollers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offer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days</a:t>
            </a:r>
            <a:r>
              <a:rPr lang="de-DE" dirty="0"/>
              <a:t>, </a:t>
            </a:r>
            <a:r>
              <a:rPr lang="de-DE" dirty="0" err="1"/>
              <a:t>they</a:t>
            </a:r>
            <a:r>
              <a:rPr lang="de-DE" dirty="0"/>
              <a:t> still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, </a:t>
            </a:r>
            <a:r>
              <a:rPr lang="de-DE" dirty="0" err="1"/>
              <a:t>burnt</a:t>
            </a:r>
            <a:r>
              <a:rPr lang="de-DE" dirty="0"/>
              <a:t>-in </a:t>
            </a:r>
            <a:r>
              <a:rPr lang="de-DE" dirty="0" err="1"/>
              <a:t>logic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microcontrollers</a:t>
            </a:r>
            <a:r>
              <a:rPr lang="de-DE" dirty="0"/>
              <a:t>. </a:t>
            </a:r>
          </a:p>
          <a:p>
            <a:pPr marL="171450" indent="-171450">
              <a:buFontTx/>
              <a:buChar char="-"/>
            </a:pPr>
            <a:r>
              <a:rPr lang="de-DE" dirty="0"/>
              <a:t>In </a:t>
            </a:r>
            <a:r>
              <a:rPr lang="de-DE" dirty="0" err="1"/>
              <a:t>particular</a:t>
            </a:r>
            <a:r>
              <a:rPr lang="de-DE" dirty="0"/>
              <a:t>,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capacities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microcontrollers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microcontrollers</a:t>
            </a:r>
            <a:r>
              <a:rPr lang="de-DE" dirty="0"/>
              <a:t> </a:t>
            </a:r>
            <a:r>
              <a:rPr lang="de-DE" dirty="0" err="1"/>
              <a:t>pervasive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offer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consume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, </a:t>
            </a:r>
            <a:r>
              <a:rPr lang="de-DE" dirty="0" err="1"/>
              <a:t>adaptable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. 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096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Common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infrastructures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structured</a:t>
            </a:r>
            <a:r>
              <a:rPr lang="de-DE" dirty="0"/>
              <a:t>:</a:t>
            </a:r>
          </a:p>
          <a:p>
            <a:pPr marL="354013" lvl="1" indent="-171450">
              <a:buFontTx/>
              <a:buChar char="-"/>
            </a:pPr>
            <a:r>
              <a:rPr lang="de-DE" dirty="0"/>
              <a:t>Devices push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edge</a:t>
            </a:r>
            <a:r>
              <a:rPr lang="de-DE" dirty="0"/>
              <a:t>.</a:t>
            </a:r>
          </a:p>
          <a:p>
            <a:pPr marL="354013" lvl="1" indent="-1714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passes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via </a:t>
            </a:r>
            <a:r>
              <a:rPr lang="de-DE" dirty="0" err="1"/>
              <a:t>gateways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.</a:t>
            </a:r>
          </a:p>
          <a:p>
            <a:pPr marL="354013" lvl="1" indent="-171450">
              <a:buFontTx/>
              <a:buChar char="-"/>
            </a:pP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centralized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536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171450" lvl="0" indent="-171450">
              <a:buFontTx/>
              <a:buChar char="-"/>
            </a:pP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pervasive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, in </a:t>
            </a:r>
            <a:r>
              <a:rPr lang="de-DE" dirty="0" err="1"/>
              <a:t>contrast</a:t>
            </a:r>
            <a:r>
              <a:rPr lang="de-DE" dirty="0"/>
              <a:t>,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unstructured</a:t>
            </a:r>
            <a:r>
              <a:rPr lang="de-DE" dirty="0"/>
              <a:t>:</a:t>
            </a:r>
          </a:p>
          <a:p>
            <a:pPr marL="354013" lvl="1" indent="-171450">
              <a:buFontTx/>
              <a:buChar char="-"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organized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multi</a:t>
            </a:r>
            <a:r>
              <a:rPr lang="de-DE" dirty="0"/>
              <a:t> </a:t>
            </a:r>
            <a:r>
              <a:rPr lang="de-DE" dirty="0" err="1"/>
              <a:t>tiered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.</a:t>
            </a:r>
          </a:p>
          <a:p>
            <a:pPr marL="354013" lvl="1" indent="-171450">
              <a:buFontTx/>
              <a:buChar char="-"/>
            </a:pP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centralized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/>
              <a:t>In such an </a:t>
            </a:r>
            <a:r>
              <a:rPr lang="de-DE" dirty="0" err="1"/>
              <a:t>unstructured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, a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coordinator</a:t>
            </a:r>
            <a:r>
              <a:rPr lang="de-DE" dirty="0"/>
              <a:t> </a:t>
            </a:r>
            <a:r>
              <a:rPr lang="de-DE" dirty="0" err="1"/>
              <a:t>controls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/>
              <a:t>Through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coordinator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self-contained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connect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Internet.</a:t>
            </a:r>
          </a:p>
          <a:p>
            <a:pPr marL="171450" indent="-171450">
              <a:buFontTx/>
              <a:buChar char="-"/>
            </a:pPr>
            <a:r>
              <a:rPr lang="de-DE" dirty="0"/>
              <a:t> This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characteristics</a:t>
            </a:r>
            <a:r>
              <a:rPr lang="de-DE" dirty="0"/>
              <a:t>: </a:t>
            </a:r>
            <a:endParaRPr lang="de-DE" sz="16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641350" lvl="2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Our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unstructured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network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has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different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scalability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characteristics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than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a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structured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one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. </a:t>
            </a:r>
          </a:p>
          <a:p>
            <a:pPr marL="1006475" lvl="4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devices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in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our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network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perform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their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own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calculations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and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communicate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their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results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independently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.  </a:t>
            </a:r>
          </a:p>
          <a:p>
            <a:pPr marL="1006475" lvl="4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So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there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is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no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central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server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to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which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devices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send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their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calculation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requests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and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for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whose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response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they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have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to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wait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. </a:t>
            </a:r>
          </a:p>
          <a:p>
            <a:pPr marL="1006475" lvl="4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direct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communication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of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devices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therefore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has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a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lower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latency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than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communication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via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central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instance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and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marL="1006475" lvl="4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avoids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that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central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server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becomes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a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communication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system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bottleneck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641350" lvl="2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network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is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more</a:t>
            </a:r>
            <a:r>
              <a: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open.</a:t>
            </a:r>
          </a:p>
          <a:p>
            <a:pPr marL="1006475" lvl="4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Cloud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architectures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and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edge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architectures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usually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contain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gatekeepers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that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filter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requests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from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endpoints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. </a:t>
            </a:r>
          </a:p>
          <a:p>
            <a:pPr marL="1006475" lvl="4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So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if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a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device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in a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cloud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or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edge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architecture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wants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to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offer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or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consume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a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service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gatekeeper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must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permit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it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to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do so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first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1006475" lvl="4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In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contrast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our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platform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can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be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dynamically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programmed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directly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from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a mobile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phone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without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having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to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obtain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permission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641350" lvl="2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Our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unstructured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network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has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different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security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characteristics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1006475" lvl="4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Since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our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network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does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not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have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a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gateway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that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can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reject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certain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devices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it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is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more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difficult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for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our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network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to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avoid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attack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1006475" lvl="4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However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since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we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do not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need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to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connect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our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network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to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Internet,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it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cannot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be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attacked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600" b="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globally</a:t>
            </a:r>
            <a:r>
              <a: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354013" lvl="1" indent="-171450">
              <a:buFontTx/>
              <a:buChar char="-"/>
            </a:pPr>
            <a:endParaRPr lang="de-DE" dirty="0"/>
          </a:p>
          <a:p>
            <a:pPr marL="171450" lvl="0" indent="-1714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15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Data Collection, Edge Analytics, Industrial/Home Automation, Remote Control, Feedback Control </a:t>
            </a:r>
            <a:r>
              <a:rPr lang="de-DE" dirty="0" err="1"/>
              <a:t>Logic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/>
              <a:t>In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collection</a:t>
            </a:r>
            <a:r>
              <a:rPr lang="de-DE" dirty="0"/>
              <a:t>, an </a:t>
            </a:r>
            <a:r>
              <a:rPr lang="de-DE" dirty="0" err="1"/>
              <a:t>appliance</a:t>
            </a:r>
            <a:r>
              <a:rPr lang="de-DE" dirty="0"/>
              <a:t> </a:t>
            </a:r>
            <a:r>
              <a:rPr lang="de-DE" dirty="0" err="1"/>
              <a:t>continuously</a:t>
            </a:r>
            <a:r>
              <a:rPr lang="de-DE" dirty="0"/>
              <a:t> </a:t>
            </a:r>
            <a:r>
              <a:rPr lang="de-DE" dirty="0" err="1"/>
              <a:t>reads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sends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/>
              <a:t>This also </a:t>
            </a:r>
            <a:r>
              <a:rPr lang="de-DE" dirty="0" err="1"/>
              <a:t>applies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analytics</a:t>
            </a:r>
            <a:r>
              <a:rPr lang="de-DE" dirty="0"/>
              <a:t>, but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appliance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perform</a:t>
            </a:r>
            <a:r>
              <a:rPr lang="de-DE" dirty="0"/>
              <a:t> </a:t>
            </a:r>
            <a:r>
              <a:rPr lang="de-DE" dirty="0" err="1"/>
              <a:t>desired</a:t>
            </a:r>
            <a:r>
              <a:rPr lang="de-DE" dirty="0"/>
              <a:t> </a:t>
            </a:r>
            <a:r>
              <a:rPr lang="de-DE" dirty="0" err="1"/>
              <a:t>analytical</a:t>
            </a:r>
            <a:r>
              <a:rPr lang="de-DE" dirty="0"/>
              <a:t> </a:t>
            </a:r>
            <a:r>
              <a:rPr lang="de-DE" dirty="0" err="1"/>
              <a:t>calculations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/>
              <a:t>In Industrial Automation </a:t>
            </a:r>
            <a:r>
              <a:rPr lang="de-DE" dirty="0" err="1"/>
              <a:t>or</a:t>
            </a:r>
            <a:r>
              <a:rPr lang="de-DE" dirty="0"/>
              <a:t> Home Automation,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appliance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a </a:t>
            </a:r>
            <a:r>
              <a:rPr lang="de-DE" dirty="0" err="1"/>
              <a:t>schedule</a:t>
            </a:r>
            <a:r>
              <a:rPr lang="de-DE" dirty="0"/>
              <a:t> in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. This </a:t>
            </a:r>
            <a:r>
              <a:rPr lang="de-DE" dirty="0" err="1"/>
              <a:t>schedule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trigger</a:t>
            </a:r>
            <a:r>
              <a:rPr lang="de-DE" dirty="0"/>
              <a:t> </a:t>
            </a:r>
            <a:r>
              <a:rPr lang="de-DE" dirty="0" err="1"/>
              <a:t>attached</a:t>
            </a:r>
            <a:r>
              <a:rPr lang="de-DE" dirty="0"/>
              <a:t> </a:t>
            </a:r>
            <a:r>
              <a:rPr lang="de-DE" dirty="0" err="1"/>
              <a:t>actuators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appliance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With</a:t>
            </a:r>
            <a:r>
              <a:rPr lang="de-DE" dirty="0"/>
              <a:t> Remote Control,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appliance</a:t>
            </a:r>
            <a:r>
              <a:rPr lang="de-DE" dirty="0"/>
              <a:t> </a:t>
            </a:r>
            <a:r>
              <a:rPr lang="de-DE" dirty="0" err="1"/>
              <a:t>receives</a:t>
            </a:r>
            <a:r>
              <a:rPr lang="de-DE" dirty="0"/>
              <a:t> </a:t>
            </a:r>
            <a:r>
              <a:rPr lang="de-DE" dirty="0" err="1"/>
              <a:t>commands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triggers</a:t>
            </a:r>
            <a:r>
              <a:rPr lang="de-DE" dirty="0"/>
              <a:t> </a:t>
            </a:r>
            <a:r>
              <a:rPr lang="de-DE" dirty="0" err="1"/>
              <a:t>attached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actuators</a:t>
            </a:r>
            <a:r>
              <a:rPr lang="de-DE" dirty="0"/>
              <a:t>. </a:t>
            </a:r>
          </a:p>
          <a:p>
            <a:pPr marL="171450" indent="-171450">
              <a:buFontTx/>
              <a:buChar char="-"/>
            </a:pPr>
            <a:r>
              <a:rPr lang="de-DE" dirty="0"/>
              <a:t>The Feedback Control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Lua</a:t>
            </a:r>
            <a:r>
              <a:rPr lang="de-DE" dirty="0"/>
              <a:t> Loop. This </a:t>
            </a:r>
            <a:r>
              <a:rPr lang="de-DE" dirty="0" err="1"/>
              <a:t>Lua</a:t>
            </a:r>
            <a:r>
              <a:rPr lang="de-DE" dirty="0"/>
              <a:t> </a:t>
            </a:r>
            <a:r>
              <a:rPr lang="de-DE" dirty="0" err="1"/>
              <a:t>loop</a:t>
            </a:r>
            <a:r>
              <a:rPr lang="de-DE" dirty="0"/>
              <a:t> </a:t>
            </a:r>
            <a:r>
              <a:rPr lang="de-DE" dirty="0" err="1"/>
              <a:t>reads</a:t>
            </a:r>
            <a:r>
              <a:rPr lang="de-DE" dirty="0"/>
              <a:t> a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, </a:t>
            </a:r>
            <a:r>
              <a:rPr lang="de-DE" dirty="0" err="1"/>
              <a:t>calculates</a:t>
            </a:r>
            <a:r>
              <a:rPr lang="de-DE" dirty="0"/>
              <a:t> an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corrects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regulating</a:t>
            </a:r>
            <a:r>
              <a:rPr lang="de-DE" dirty="0"/>
              <a:t> </a:t>
            </a:r>
            <a:r>
              <a:rPr lang="de-DE" dirty="0" err="1"/>
              <a:t>actuators</a:t>
            </a:r>
            <a:r>
              <a:rPr lang="de-DE" dirty="0"/>
              <a:t> </a:t>
            </a:r>
            <a:r>
              <a:rPr lang="de-DE" dirty="0" err="1"/>
              <a:t>accordingly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503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171450" indent="-171450">
              <a:buFontTx/>
              <a:buChar char="-"/>
            </a:pPr>
            <a:r>
              <a:rPr lang="de-DE" dirty="0"/>
              <a:t>Every </a:t>
            </a:r>
            <a:r>
              <a:rPr lang="de-DE" dirty="0" err="1"/>
              <a:t>device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dynamically</a:t>
            </a:r>
            <a:r>
              <a:rPr lang="de-DE" dirty="0"/>
              <a:t> </a:t>
            </a:r>
            <a:r>
              <a:rPr lang="de-DE" dirty="0" err="1"/>
              <a:t>programmed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/>
              <a:t>This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adapts</a:t>
            </a:r>
            <a:r>
              <a:rPr lang="de-DE" dirty="0"/>
              <a:t> at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consumers</a:t>
            </a:r>
            <a:r>
              <a:rPr lang="de-DE" dirty="0"/>
              <a:t>.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consumer</a:t>
            </a:r>
            <a:r>
              <a:rPr lang="de-DE" dirty="0"/>
              <a:t> </a:t>
            </a:r>
            <a:r>
              <a:rPr lang="de-DE" dirty="0" err="1"/>
              <a:t>interprets</a:t>
            </a:r>
            <a:r>
              <a:rPr lang="de-DE" dirty="0"/>
              <a:t> a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producer</a:t>
            </a:r>
            <a:r>
              <a:rPr lang="de-DE" dirty="0"/>
              <a:t>. </a:t>
            </a:r>
          </a:p>
          <a:p>
            <a:pPr marL="171450" indent="-1714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consumer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send </a:t>
            </a:r>
            <a:r>
              <a:rPr lang="de-DE" dirty="0" err="1"/>
              <a:t>requests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 in a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suits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. 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Dynamic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bridge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.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allowing</a:t>
            </a:r>
            <a:r>
              <a:rPr lang="de-DE" dirty="0"/>
              <a:t> </a:t>
            </a:r>
            <a:r>
              <a:rPr lang="de-DE" dirty="0" err="1"/>
              <a:t>consumers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consume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</a:t>
            </a:r>
            <a:r>
              <a:rPr lang="de-DE" dirty="0" err="1"/>
              <a:t>device</a:t>
            </a:r>
            <a:r>
              <a:rPr lang="de-DE" dirty="0"/>
              <a:t>,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bridge</a:t>
            </a:r>
            <a:r>
              <a:rPr lang="de-DE" dirty="0"/>
              <a:t> different </a:t>
            </a:r>
            <a:r>
              <a:rPr lang="de-DE" dirty="0" err="1"/>
              <a:t>availabilities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decided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Lua</a:t>
            </a:r>
            <a:r>
              <a:rPr lang="de-DE" dirty="0"/>
              <a:t>.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Lua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advantages</a:t>
            </a:r>
            <a:r>
              <a:rPr lang="de-DE" dirty="0"/>
              <a:t>:</a:t>
            </a:r>
          </a:p>
          <a:p>
            <a:pPr marL="354013" lvl="1" indent="-171450">
              <a:buFontTx/>
              <a:buChar char="-"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simple </a:t>
            </a:r>
            <a:r>
              <a:rPr lang="de-DE" dirty="0" err="1"/>
              <a:t>language</a:t>
            </a:r>
            <a:r>
              <a:rPr lang="de-DE" dirty="0"/>
              <a:t>.</a:t>
            </a:r>
          </a:p>
          <a:p>
            <a:pPr marL="354013" lvl="1" indent="-171450">
              <a:buFontTx/>
              <a:buChar char="-"/>
            </a:pPr>
            <a:r>
              <a:rPr lang="de-DE" dirty="0" err="1"/>
              <a:t>Instructions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fast.</a:t>
            </a:r>
          </a:p>
          <a:p>
            <a:pPr marL="354013" lvl="1" indent="-171450">
              <a:buFontTx/>
              <a:buChar char="-"/>
            </a:pPr>
            <a:r>
              <a:rPr lang="de-DE" dirty="0" err="1"/>
              <a:t>Lua</a:t>
            </a:r>
            <a:r>
              <a:rPr lang="de-DE" dirty="0"/>
              <a:t> </a:t>
            </a:r>
            <a:r>
              <a:rPr lang="de-DE" dirty="0" err="1"/>
              <a:t>integrates</a:t>
            </a:r>
            <a:r>
              <a:rPr lang="de-DE" dirty="0"/>
              <a:t> C </a:t>
            </a:r>
            <a:r>
              <a:rPr lang="de-DE" dirty="0" err="1"/>
              <a:t>and</a:t>
            </a:r>
            <a:r>
              <a:rPr lang="de-DE" dirty="0"/>
              <a:t> C </a:t>
            </a:r>
            <a:r>
              <a:rPr lang="de-DE" dirty="0" err="1"/>
              <a:t>integrates</a:t>
            </a:r>
            <a:r>
              <a:rPr lang="de-DE" dirty="0"/>
              <a:t> </a:t>
            </a:r>
            <a:r>
              <a:rPr lang="de-DE" dirty="0" err="1"/>
              <a:t>Lua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crucial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microcontrollers</a:t>
            </a:r>
            <a:r>
              <a:rPr lang="de-DE" dirty="0"/>
              <a:t> in C.</a:t>
            </a:r>
          </a:p>
          <a:p>
            <a:pPr marL="354013" lvl="1" indent="-171450">
              <a:buFontTx/>
              <a:buChar char="-"/>
            </a:pPr>
            <a:r>
              <a:rPr lang="de-DE" dirty="0" err="1"/>
              <a:t>Lua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encoded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transfered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Strings.</a:t>
            </a:r>
          </a:p>
          <a:p>
            <a:pPr marL="354013" lvl="1" indent="-171450">
              <a:buFontTx/>
              <a:buChar char="-"/>
            </a:pPr>
            <a:r>
              <a:rPr lang="de-DE" dirty="0" err="1"/>
              <a:t>Interpreting</a:t>
            </a:r>
            <a:r>
              <a:rPr lang="de-DE" dirty="0"/>
              <a:t> a </a:t>
            </a:r>
            <a:r>
              <a:rPr lang="de-DE" dirty="0" err="1"/>
              <a:t>Lua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script</a:t>
            </a:r>
            <a:r>
              <a:rPr lang="de-DE" dirty="0"/>
              <a:t> in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serves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microcontroller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16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To provide dynamic services, an appliance must execute scripts.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this, the system contains an execution environment.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execution environment consists of a loader and a runtime environment.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loader receives scripts, decides on their admission and, if applicable, forwards them to the runtime environment.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runtime environment executes the scripts and accesses their hardware and software resources.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Specifically, the runtime has the resources sensors, actuators, local data storage, and networking.</a:t>
            </a:r>
          </a:p>
          <a:p>
            <a:pPr marL="171450" indent="-171450">
              <a:buFontTx/>
              <a:buChar char="-"/>
            </a:pPr>
            <a:r>
              <a:rPr lang="en-US" dirty="0"/>
              <a:t>It makes these resources</a:t>
            </a:r>
            <a:r>
              <a:rPr lang="en-US" baseline="0" dirty="0"/>
              <a:t> </a:t>
            </a:r>
            <a:r>
              <a:rPr lang="en-US" dirty="0"/>
              <a:t>available to the script via well-defined interfaces.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32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171450" indent="-1714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runtime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receives</a:t>
            </a:r>
            <a:r>
              <a:rPr lang="de-DE" dirty="0"/>
              <a:t> </a:t>
            </a:r>
            <a:r>
              <a:rPr lang="de-DE" dirty="0" err="1"/>
              <a:t>Lua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pushes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buffer</a:t>
            </a:r>
            <a:r>
              <a:rPr lang="de-DE" dirty="0"/>
              <a:t>.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It</a:t>
            </a:r>
            <a:r>
              <a:rPr lang="de-DE" dirty="0"/>
              <a:t> also </a:t>
            </a:r>
            <a:r>
              <a:rPr lang="de-DE" dirty="0" err="1"/>
              <a:t>sends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. </a:t>
            </a:r>
          </a:p>
          <a:p>
            <a:pPr marL="171450" indent="-171450">
              <a:buFontTx/>
              <a:buChar char="-"/>
            </a:pPr>
            <a:r>
              <a:rPr lang="de-DE" dirty="0"/>
              <a:t>More </a:t>
            </a:r>
            <a:r>
              <a:rPr lang="de-DE" dirty="0" err="1"/>
              <a:t>precisely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configures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appliances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WiFi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Bluetooth Low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beacon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SSID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. </a:t>
            </a:r>
          </a:p>
          <a:p>
            <a:pPr marL="171450" indent="-1714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receives</a:t>
            </a:r>
            <a:r>
              <a:rPr lang="de-DE" dirty="0"/>
              <a:t> such </a:t>
            </a:r>
            <a:r>
              <a:rPr lang="de-DE" dirty="0" err="1"/>
              <a:t>beacons</a:t>
            </a:r>
            <a:r>
              <a:rPr lang="de-DE" dirty="0"/>
              <a:t>, </a:t>
            </a:r>
            <a:r>
              <a:rPr lang="de-DE" dirty="0" err="1"/>
              <a:t>selects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Access Point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connects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SSID. </a:t>
            </a:r>
          </a:p>
          <a:p>
            <a:pPr marL="171450" indent="-1714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accepts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requests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receives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. 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concurrently</a:t>
            </a:r>
            <a:r>
              <a:rPr lang="de-DE" dirty="0"/>
              <a:t> </a:t>
            </a:r>
            <a:r>
              <a:rPr lang="de-DE" dirty="0" err="1"/>
              <a:t>pops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buffer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executs</a:t>
            </a:r>
            <a:r>
              <a:rPr lang="de-DE" dirty="0"/>
              <a:t> it.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pops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so on. </a:t>
            </a:r>
          </a:p>
          <a:p>
            <a:pPr marL="171450" indent="-171450">
              <a:buFontTx/>
              <a:buChar char="-"/>
            </a:pPr>
            <a:r>
              <a:rPr lang="de-DE" dirty="0"/>
              <a:t>More </a:t>
            </a:r>
            <a:r>
              <a:rPr lang="de-DE" dirty="0" err="1"/>
              <a:t>precisely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interprets</a:t>
            </a:r>
            <a:r>
              <a:rPr lang="de-DE" dirty="0"/>
              <a:t> a</a:t>
            </a:r>
            <a:r>
              <a:rPr lang="de-DE" baseline="0" dirty="0"/>
              <a:t> </a:t>
            </a:r>
            <a:r>
              <a:rPr lang="de-DE" baseline="0" dirty="0" err="1"/>
              <a:t>script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Lua</a:t>
            </a:r>
            <a:r>
              <a:rPr lang="de-DE" dirty="0"/>
              <a:t>-C API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C </a:t>
            </a:r>
            <a:r>
              <a:rPr lang="de-DE" dirty="0" err="1"/>
              <a:t>environment</a:t>
            </a:r>
            <a:r>
              <a:rPr lang="de-DE" dirty="0"/>
              <a:t>. </a:t>
            </a:r>
          </a:p>
          <a:p>
            <a:pPr marL="171450" indent="-171450">
              <a:buFontTx/>
              <a:buChar char="-"/>
            </a:pPr>
            <a:r>
              <a:rPr lang="de-DE" dirty="0"/>
              <a:t>The C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receives</a:t>
            </a:r>
            <a:r>
              <a:rPr lang="de-DE" dirty="0"/>
              <a:t> </a:t>
            </a:r>
            <a:r>
              <a:rPr lang="de-DE" dirty="0" err="1"/>
              <a:t>Lua</a:t>
            </a:r>
            <a:r>
              <a:rPr lang="de-DE" dirty="0"/>
              <a:t> </a:t>
            </a:r>
            <a:r>
              <a:rPr lang="de-DE" dirty="0" err="1"/>
              <a:t>commands</a:t>
            </a:r>
            <a:r>
              <a:rPr lang="de-DE" dirty="0"/>
              <a:t> via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Lua</a:t>
            </a:r>
            <a:r>
              <a:rPr lang="de-DE" dirty="0"/>
              <a:t>-C-API, </a:t>
            </a:r>
            <a:r>
              <a:rPr lang="de-DE" dirty="0" err="1"/>
              <a:t>interprets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 a </a:t>
            </a:r>
            <a:r>
              <a:rPr lang="de-DE" dirty="0" err="1"/>
              <a:t>Lua</a:t>
            </a:r>
            <a:r>
              <a:rPr lang="de-DE" dirty="0"/>
              <a:t> Virtual </a:t>
            </a:r>
            <a:r>
              <a:rPr lang="de-DE" dirty="0" err="1"/>
              <a:t>Machine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codes</a:t>
            </a:r>
            <a:r>
              <a:rPr lang="de-DE" dirty="0"/>
              <a:t>. </a:t>
            </a:r>
          </a:p>
          <a:p>
            <a:pPr marL="171450" indent="-1714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Lua</a:t>
            </a:r>
            <a:r>
              <a:rPr lang="de-DE" dirty="0"/>
              <a:t> Virtual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executes</a:t>
            </a:r>
            <a:r>
              <a:rPr lang="de-DE" dirty="0"/>
              <a:t> native </a:t>
            </a:r>
            <a:r>
              <a:rPr lang="de-DE" dirty="0" err="1"/>
              <a:t>Lua</a:t>
            </a:r>
            <a:r>
              <a:rPr lang="de-DE" dirty="0"/>
              <a:t> </a:t>
            </a:r>
            <a:r>
              <a:rPr lang="de-DE" dirty="0" err="1"/>
              <a:t>commands</a:t>
            </a:r>
            <a:r>
              <a:rPr lang="de-DE" dirty="0"/>
              <a:t> in a so-</a:t>
            </a:r>
            <a:r>
              <a:rPr lang="de-DE" dirty="0" err="1"/>
              <a:t>called</a:t>
            </a:r>
            <a:r>
              <a:rPr lang="de-DE" dirty="0"/>
              <a:t> native </a:t>
            </a:r>
            <a:r>
              <a:rPr lang="de-DE" dirty="0" err="1"/>
              <a:t>Lua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.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executes</a:t>
            </a:r>
            <a:r>
              <a:rPr lang="de-DE" dirty="0"/>
              <a:t> </a:t>
            </a:r>
            <a:r>
              <a:rPr lang="de-DE" dirty="0" err="1"/>
              <a:t>commands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baseline="0" dirty="0"/>
              <a:t> </a:t>
            </a:r>
            <a:r>
              <a:rPr lang="de-DE" dirty="0" err="1"/>
              <a:t>resources</a:t>
            </a:r>
            <a:r>
              <a:rPr lang="de-DE" dirty="0"/>
              <a:t> in a push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in a pull </a:t>
            </a:r>
            <a:r>
              <a:rPr lang="de-DE" dirty="0" err="1"/>
              <a:t>environment</a:t>
            </a:r>
            <a:r>
              <a:rPr lang="de-DE" dirty="0"/>
              <a:t>.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One</a:t>
            </a:r>
            <a:r>
              <a:rPr lang="de-DE" dirty="0"/>
              <a:t>-time 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accesses</a:t>
            </a:r>
            <a:r>
              <a:rPr lang="de-DE" dirty="0"/>
              <a:t> </a:t>
            </a:r>
            <a:r>
              <a:rPr lang="de-DE" dirty="0" err="1"/>
              <a:t>concern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pull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multiple 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accesses</a:t>
            </a:r>
            <a:r>
              <a:rPr lang="de-DE" dirty="0"/>
              <a:t> </a:t>
            </a:r>
            <a:r>
              <a:rPr lang="de-DE" dirty="0" err="1"/>
              <a:t>concern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push </a:t>
            </a:r>
            <a:r>
              <a:rPr lang="de-DE" dirty="0" err="1"/>
              <a:t>environment</a:t>
            </a:r>
            <a:r>
              <a:rPr lang="de-DE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51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Fiona Guerin | Chair of Connected Mobility | TUM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Fiona Guerin | Chair of Connected Mobility | TUM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Fiona Guerin | Chair of Connected Mobility | TUM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Fiona Guerin | Chair of Connected Mobility | 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Fiona Guerin | Chair of Connected Mobility | TUM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Fiona Guerin | Chair of Connected Mobility | TUM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Fiona Guerin | Chair of Connected Mobility | TUM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Fiona Guerin | Chair of Connected Mobility | TUM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Fiona Guerin | Chair of Connected Mobility | TUM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5" r:id="rId4"/>
    <p:sldLayoutId id="2147483716" r:id="rId5"/>
    <p:sldLayoutId id="2147483717" r:id="rId6"/>
    <p:sldLayoutId id="2147483718" r:id="rId7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Fiona Guerin | Chair of Connected Mobility | TUM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Fiona Guerin | Chair of Connected Mobility | TUM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Fiona Guerin | Chair of Connected Mobility | TUM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1274125"/>
          </a:xfrm>
        </p:spPr>
        <p:txBody>
          <a:bodyPr/>
          <a:lstStyle/>
          <a:p>
            <a:r>
              <a:rPr lang="de-DE" dirty="0"/>
              <a:t>Fiona </a:t>
            </a:r>
            <a:r>
              <a:rPr lang="de-DE" dirty="0" err="1"/>
              <a:t>Guerin</a:t>
            </a:r>
            <a:r>
              <a:rPr lang="de-DE" dirty="0"/>
              <a:t>, </a:t>
            </a:r>
            <a:r>
              <a:rPr lang="de-DE" dirty="0" err="1"/>
              <a:t>Teemu</a:t>
            </a:r>
            <a:r>
              <a:rPr lang="de-DE" dirty="0"/>
              <a:t> </a:t>
            </a:r>
            <a:r>
              <a:rPr lang="de-DE" dirty="0" err="1"/>
              <a:t>Kärkkäinen</a:t>
            </a:r>
            <a:r>
              <a:rPr lang="de-DE" dirty="0"/>
              <a:t>, Jörg Ott</a:t>
            </a:r>
          </a:p>
          <a:p>
            <a:r>
              <a:rPr lang="de-DE" dirty="0"/>
              <a:t>Technical University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Munich</a:t>
            </a:r>
            <a:endParaRPr lang="de-DE" dirty="0"/>
          </a:p>
          <a:p>
            <a:r>
              <a:rPr lang="de-DE" dirty="0"/>
              <a:t>Department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Informatics</a:t>
            </a:r>
            <a:endParaRPr lang="de-DE" dirty="0"/>
          </a:p>
          <a:p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Mobility</a:t>
            </a:r>
          </a:p>
          <a:p>
            <a:endParaRPr lang="de-DE" dirty="0"/>
          </a:p>
          <a:p>
            <a:r>
              <a:rPr lang="de-DE" dirty="0"/>
              <a:t>CHANTS 2019, Los Cabos, Mexico</a:t>
            </a:r>
          </a:p>
          <a:p>
            <a:r>
              <a:rPr lang="de-DE" dirty="0"/>
              <a:t>25. </a:t>
            </a:r>
            <a:r>
              <a:rPr lang="de-DE" dirty="0" err="1"/>
              <a:t>October</a:t>
            </a:r>
            <a:r>
              <a:rPr lang="de-DE" dirty="0"/>
              <a:t> 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 err="1"/>
              <a:t>Lua-based</a:t>
            </a:r>
            <a:r>
              <a:rPr lang="de-DE" dirty="0"/>
              <a:t> Dynamic </a:t>
            </a:r>
            <a:r>
              <a:rPr lang="de-DE" dirty="0" err="1"/>
              <a:t>Local</a:t>
            </a:r>
            <a:r>
              <a:rPr lang="de-DE" dirty="0"/>
              <a:t> Orchestration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Networked</a:t>
            </a:r>
            <a:r>
              <a:rPr lang="de-DE" dirty="0"/>
              <a:t> </a:t>
            </a:r>
            <a:r>
              <a:rPr lang="de-DE" dirty="0" err="1"/>
              <a:t>Microcontrollers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 anchor="ctr"/>
          <a:lstStyle/>
          <a:p>
            <a:r>
              <a:rPr lang="de-DE" sz="1800" dirty="0" err="1"/>
              <a:t>Efficient</a:t>
            </a:r>
            <a:r>
              <a:rPr lang="de-DE" sz="1800" dirty="0"/>
              <a:t> </a:t>
            </a:r>
            <a:r>
              <a:rPr lang="de-DE" sz="1800" dirty="0" err="1"/>
              <a:t>system</a:t>
            </a:r>
            <a:r>
              <a:rPr lang="de-DE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 err="1"/>
              <a:t>Amortize</a:t>
            </a:r>
            <a:r>
              <a:rPr lang="de-DE" sz="1800" b="1" dirty="0"/>
              <a:t> </a:t>
            </a:r>
            <a:r>
              <a:rPr lang="de-DE" sz="1800" dirty="0"/>
              <a:t>overheads of </a:t>
            </a:r>
            <a:r>
              <a:rPr lang="de-DE" sz="1800" b="1" dirty="0"/>
              <a:t>larger </a:t>
            </a:r>
            <a:r>
              <a:rPr lang="de-DE" sz="1800" b="1" dirty="0" err="1"/>
              <a:t>tasks</a:t>
            </a:r>
            <a:endParaRPr lang="de-DE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Pipeline </a:t>
            </a:r>
            <a:r>
              <a:rPr lang="de-DE" sz="1800" dirty="0"/>
              <a:t>executions of </a:t>
            </a:r>
            <a:r>
              <a:rPr lang="de-DE" sz="1800" b="1" dirty="0"/>
              <a:t>multiple scripts from a single client. 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/>
        <p:txBody>
          <a:bodyPr anchor="ctr"/>
          <a:lstStyle/>
          <a:p>
            <a:pPr marL="285750" indent="-285750">
              <a:buFont typeface="Arial" charset="0"/>
              <a:buChar char="•"/>
            </a:pPr>
            <a:r>
              <a:rPr lang="de-DE" sz="1800" b="1" dirty="0" err="1"/>
              <a:t>Complex</a:t>
            </a:r>
            <a:r>
              <a:rPr lang="de-DE" sz="1800" b="1" dirty="0"/>
              <a:t> Lua </a:t>
            </a:r>
            <a:r>
              <a:rPr lang="de-DE" sz="1800" b="1" dirty="0" err="1"/>
              <a:t>script</a:t>
            </a:r>
            <a:r>
              <a:rPr lang="de-DE" sz="1800" b="1" dirty="0"/>
              <a:t> </a:t>
            </a:r>
            <a:r>
              <a:rPr lang="de-DE" sz="1800" b="1" dirty="0" err="1"/>
              <a:t>increases</a:t>
            </a:r>
            <a:r>
              <a:rPr lang="de-DE" sz="1800" b="1" dirty="0"/>
              <a:t> </a:t>
            </a:r>
            <a:r>
              <a:rPr lang="de-DE" sz="1800" dirty="0"/>
              <a:t>execution time 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800" dirty="0" err="1"/>
              <a:t>Platform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b="1" dirty="0" err="1"/>
              <a:t>serve</a:t>
            </a:r>
            <a:r>
              <a:rPr lang="de-DE" sz="1800" b="1" dirty="0"/>
              <a:t> &gt;100 </a:t>
            </a:r>
            <a:r>
              <a:rPr lang="de-DE" sz="1800" b="1" dirty="0" err="1"/>
              <a:t>concurrent</a:t>
            </a:r>
            <a:r>
              <a:rPr lang="de-DE" sz="1800" b="1" dirty="0"/>
              <a:t> </a:t>
            </a:r>
            <a:r>
              <a:rPr lang="de-DE" sz="1800" dirty="0" err="1"/>
              <a:t>clients</a:t>
            </a:r>
            <a:r>
              <a:rPr lang="de-DE" sz="1800" dirty="0"/>
              <a:t>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Micro Tests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259B6-DF2D-9E4C-87C7-989183F1552C}"/>
              </a:ext>
            </a:extLst>
          </p:cNvPr>
          <p:cNvSpPr/>
          <p:nvPr/>
        </p:nvSpPr>
        <p:spPr>
          <a:xfrm>
            <a:off x="237067" y="225778"/>
            <a:ext cx="1898121" cy="598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050" dirty="0" err="1">
                <a:solidFill>
                  <a:srgbClr val="005293"/>
                </a:solidFill>
              </a:rPr>
              <a:t>Chair</a:t>
            </a:r>
            <a:r>
              <a:rPr lang="de-DE" sz="1050" dirty="0">
                <a:solidFill>
                  <a:srgbClr val="005293"/>
                </a:solidFill>
              </a:rPr>
              <a:t> </a:t>
            </a:r>
            <a:r>
              <a:rPr lang="de-DE" sz="1050" dirty="0" err="1">
                <a:solidFill>
                  <a:srgbClr val="005293"/>
                </a:solidFill>
              </a:rPr>
              <a:t>of</a:t>
            </a:r>
            <a:r>
              <a:rPr lang="de-DE" sz="1050" dirty="0">
                <a:solidFill>
                  <a:srgbClr val="005293"/>
                </a:solidFill>
              </a:rPr>
              <a:t> </a:t>
            </a:r>
            <a:r>
              <a:rPr lang="de-DE" sz="1050" dirty="0" err="1">
                <a:solidFill>
                  <a:srgbClr val="005293"/>
                </a:solidFill>
              </a:rPr>
              <a:t>Connected</a:t>
            </a:r>
            <a:r>
              <a:rPr lang="de-DE" sz="1050" dirty="0">
                <a:solidFill>
                  <a:srgbClr val="005293"/>
                </a:solidFill>
              </a:rPr>
              <a:t> Mobility</a:t>
            </a:r>
          </a:p>
          <a:p>
            <a:pPr algn="ctr">
              <a:lnSpc>
                <a:spcPct val="114000"/>
              </a:lnSpc>
            </a:pPr>
            <a:r>
              <a:rPr lang="de-DE" sz="1050" dirty="0">
                <a:solidFill>
                  <a:srgbClr val="005293"/>
                </a:solidFill>
              </a:rPr>
              <a:t>Department </a:t>
            </a:r>
            <a:r>
              <a:rPr lang="de-DE" sz="1050" dirty="0" err="1">
                <a:solidFill>
                  <a:srgbClr val="005293"/>
                </a:solidFill>
              </a:rPr>
              <a:t>of</a:t>
            </a:r>
            <a:r>
              <a:rPr lang="de-DE" sz="1050" dirty="0">
                <a:solidFill>
                  <a:srgbClr val="005293"/>
                </a:solidFill>
              </a:rPr>
              <a:t> </a:t>
            </a:r>
            <a:r>
              <a:rPr lang="de-DE" sz="1050" dirty="0" err="1">
                <a:solidFill>
                  <a:srgbClr val="005293"/>
                </a:solidFill>
              </a:rPr>
              <a:t>Informatics</a:t>
            </a:r>
            <a:endParaRPr lang="de-DE" sz="1050" dirty="0">
              <a:solidFill>
                <a:srgbClr val="005293"/>
              </a:solidFill>
            </a:endParaRPr>
          </a:p>
          <a:p>
            <a:pPr algn="ctr">
              <a:lnSpc>
                <a:spcPct val="114000"/>
              </a:lnSpc>
            </a:pPr>
            <a:r>
              <a:rPr lang="de-DE" sz="1050" dirty="0">
                <a:solidFill>
                  <a:srgbClr val="005293"/>
                </a:solidFill>
              </a:rPr>
              <a:t>Technical University </a:t>
            </a:r>
            <a:r>
              <a:rPr lang="de-DE" sz="1050" dirty="0" err="1">
                <a:solidFill>
                  <a:srgbClr val="005293"/>
                </a:solidFill>
              </a:rPr>
              <a:t>Munich</a:t>
            </a:r>
            <a:endParaRPr lang="de-DE" sz="1050" dirty="0">
              <a:solidFill>
                <a:srgbClr val="0052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5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4"/>
          </p:nvPr>
        </p:nvSpPr>
        <p:spPr/>
        <p:txBody>
          <a:bodyPr anchor="ctr"/>
          <a:lstStyle/>
          <a:p>
            <a:r>
              <a:rPr lang="de-DE" sz="1800" dirty="0"/>
              <a:t>Discovery </a:t>
            </a:r>
            <a:r>
              <a:rPr lang="de-DE" sz="1800" dirty="0" err="1"/>
              <a:t>process</a:t>
            </a:r>
            <a:r>
              <a:rPr lang="de-DE" sz="1800" dirty="0"/>
              <a:t>:</a:t>
            </a:r>
          </a:p>
          <a:p>
            <a:pPr marL="461963" lvl="1" indent="-285750"/>
            <a:r>
              <a:rPr lang="de-DE" sz="1800" dirty="0" err="1"/>
              <a:t>Near</a:t>
            </a:r>
            <a:r>
              <a:rPr lang="de-DE" sz="1800" dirty="0"/>
              <a:t> </a:t>
            </a:r>
            <a:r>
              <a:rPr lang="de-DE" sz="1800" b="1" dirty="0" err="1"/>
              <a:t>instantaneous</a:t>
            </a:r>
            <a:endParaRPr lang="de-DE" sz="1800" b="1" dirty="0"/>
          </a:p>
          <a:p>
            <a:pPr marL="461963" lvl="1" indent="-285750"/>
            <a:r>
              <a:rPr lang="de-DE" sz="1800" b="1" dirty="0" err="1"/>
              <a:t>Increases</a:t>
            </a:r>
            <a:r>
              <a:rPr lang="de-DE" sz="1800" dirty="0"/>
              <a:t> if the </a:t>
            </a:r>
            <a:r>
              <a:rPr lang="de-DE" sz="1800" b="1" dirty="0"/>
              <a:t>beaconing</a:t>
            </a:r>
            <a:r>
              <a:rPr lang="de-DE" sz="1800" dirty="0"/>
              <a:t> </a:t>
            </a:r>
            <a:r>
              <a:rPr lang="de-DE" sz="1800" b="1" dirty="0"/>
              <a:t>is</a:t>
            </a:r>
            <a:r>
              <a:rPr lang="de-DE" sz="1800" dirty="0"/>
              <a:t> </a:t>
            </a:r>
            <a:r>
              <a:rPr lang="de-DE" sz="1800" b="1" dirty="0"/>
              <a:t>less aggressive </a:t>
            </a:r>
          </a:p>
          <a:p>
            <a:pPr marL="461963" lvl="1" indent="-285750"/>
            <a:r>
              <a:rPr lang="de-DE" sz="1800" b="1" dirty="0" err="1"/>
              <a:t>Increases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</a:t>
            </a:r>
            <a:r>
              <a:rPr lang="de-DE" sz="1800" dirty="0" err="1"/>
              <a:t>there</a:t>
            </a:r>
            <a:r>
              <a:rPr lang="de-DE" sz="1800" dirty="0"/>
              <a:t> are </a:t>
            </a:r>
            <a:r>
              <a:rPr lang="de-DE" sz="1800" b="1" dirty="0"/>
              <a:t>more devices</a:t>
            </a:r>
            <a:r>
              <a:rPr lang="de-DE" sz="1800" dirty="0"/>
              <a:t>. 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5"/>
          </p:nvPr>
        </p:nvSpPr>
        <p:spPr/>
        <p:txBody>
          <a:bodyPr anchor="ctr"/>
          <a:lstStyle/>
          <a:p>
            <a:r>
              <a:rPr lang="de-DE" sz="1800" dirty="0" err="1"/>
              <a:t>Association</a:t>
            </a:r>
            <a:r>
              <a:rPr lang="de-DE" sz="1800" dirty="0"/>
              <a:t> time: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800" b="1" dirty="0" err="1"/>
              <a:t>Decreases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</a:t>
            </a:r>
            <a:r>
              <a:rPr lang="de-DE" sz="1800" b="1" dirty="0"/>
              <a:t>WiFi </a:t>
            </a:r>
            <a:r>
              <a:rPr lang="de-DE" sz="1800" b="1" dirty="0" err="1"/>
              <a:t>control</a:t>
            </a:r>
            <a:r>
              <a:rPr lang="de-DE" sz="1800" b="1" dirty="0"/>
              <a:t> </a:t>
            </a:r>
            <a:r>
              <a:rPr lang="de-DE" sz="1800" dirty="0" err="1"/>
              <a:t>methods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b="1" dirty="0" err="1"/>
              <a:t>more</a:t>
            </a:r>
            <a:r>
              <a:rPr lang="de-DE" sz="1800" b="1" dirty="0"/>
              <a:t> optimal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800" b="1" dirty="0" err="1"/>
              <a:t>Limiting</a:t>
            </a:r>
            <a:r>
              <a:rPr lang="de-DE" sz="1800" b="1" dirty="0"/>
              <a:t> </a:t>
            </a:r>
            <a:r>
              <a:rPr lang="de-DE" sz="1800" b="1" dirty="0" err="1"/>
              <a:t>factor</a:t>
            </a:r>
            <a:r>
              <a:rPr lang="de-DE" sz="1800" b="1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device</a:t>
            </a:r>
            <a:r>
              <a:rPr lang="de-DE" sz="1800" dirty="0"/>
              <a:t> </a:t>
            </a:r>
            <a:r>
              <a:rPr lang="de-DE" sz="1800" dirty="0" err="1"/>
              <a:t>orchestration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Macro Tests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B723E-ADCF-B64E-93D4-55CF05A75813}"/>
              </a:ext>
            </a:extLst>
          </p:cNvPr>
          <p:cNvSpPr/>
          <p:nvPr/>
        </p:nvSpPr>
        <p:spPr>
          <a:xfrm>
            <a:off x="237067" y="225778"/>
            <a:ext cx="1898121" cy="598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050" dirty="0" err="1">
                <a:solidFill>
                  <a:srgbClr val="005293"/>
                </a:solidFill>
              </a:rPr>
              <a:t>Chair</a:t>
            </a:r>
            <a:r>
              <a:rPr lang="de-DE" sz="1050" dirty="0">
                <a:solidFill>
                  <a:srgbClr val="005293"/>
                </a:solidFill>
              </a:rPr>
              <a:t> </a:t>
            </a:r>
            <a:r>
              <a:rPr lang="de-DE" sz="1050" dirty="0" err="1">
                <a:solidFill>
                  <a:srgbClr val="005293"/>
                </a:solidFill>
              </a:rPr>
              <a:t>of</a:t>
            </a:r>
            <a:r>
              <a:rPr lang="de-DE" sz="1050" dirty="0">
                <a:solidFill>
                  <a:srgbClr val="005293"/>
                </a:solidFill>
              </a:rPr>
              <a:t> </a:t>
            </a:r>
            <a:r>
              <a:rPr lang="de-DE" sz="1050" dirty="0" err="1">
                <a:solidFill>
                  <a:srgbClr val="005293"/>
                </a:solidFill>
              </a:rPr>
              <a:t>Connected</a:t>
            </a:r>
            <a:r>
              <a:rPr lang="de-DE" sz="1050" dirty="0">
                <a:solidFill>
                  <a:srgbClr val="005293"/>
                </a:solidFill>
              </a:rPr>
              <a:t> Mobility</a:t>
            </a:r>
          </a:p>
          <a:p>
            <a:pPr algn="ctr">
              <a:lnSpc>
                <a:spcPct val="114000"/>
              </a:lnSpc>
            </a:pPr>
            <a:r>
              <a:rPr lang="de-DE" sz="1050" dirty="0">
                <a:solidFill>
                  <a:srgbClr val="005293"/>
                </a:solidFill>
              </a:rPr>
              <a:t>Department </a:t>
            </a:r>
            <a:r>
              <a:rPr lang="de-DE" sz="1050" dirty="0" err="1">
                <a:solidFill>
                  <a:srgbClr val="005293"/>
                </a:solidFill>
              </a:rPr>
              <a:t>of</a:t>
            </a:r>
            <a:r>
              <a:rPr lang="de-DE" sz="1050" dirty="0">
                <a:solidFill>
                  <a:srgbClr val="005293"/>
                </a:solidFill>
              </a:rPr>
              <a:t> </a:t>
            </a:r>
            <a:r>
              <a:rPr lang="de-DE" sz="1050" dirty="0" err="1">
                <a:solidFill>
                  <a:srgbClr val="005293"/>
                </a:solidFill>
              </a:rPr>
              <a:t>Informatics</a:t>
            </a:r>
            <a:endParaRPr lang="de-DE" sz="1050" dirty="0">
              <a:solidFill>
                <a:srgbClr val="005293"/>
              </a:solidFill>
            </a:endParaRPr>
          </a:p>
          <a:p>
            <a:pPr algn="ctr">
              <a:lnSpc>
                <a:spcPct val="114000"/>
              </a:lnSpc>
            </a:pPr>
            <a:r>
              <a:rPr lang="de-DE" sz="1050" dirty="0">
                <a:solidFill>
                  <a:srgbClr val="005293"/>
                </a:solidFill>
              </a:rPr>
              <a:t>Technical University </a:t>
            </a:r>
            <a:r>
              <a:rPr lang="de-DE" sz="1050" dirty="0" err="1">
                <a:solidFill>
                  <a:srgbClr val="005293"/>
                </a:solidFill>
              </a:rPr>
              <a:t>Munich</a:t>
            </a:r>
            <a:endParaRPr lang="de-DE" sz="1050" dirty="0">
              <a:solidFill>
                <a:srgbClr val="0052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20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5210BEC-1495-4E44-96A4-5AB218192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054" y="1509914"/>
            <a:ext cx="5202855" cy="383817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de-DE" dirty="0"/>
          </a:p>
          <a:p>
            <a:r>
              <a:rPr lang="de-DE" sz="2000" dirty="0" err="1"/>
              <a:t>Contact</a:t>
            </a:r>
            <a:r>
              <a:rPr lang="de-DE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err="1"/>
              <a:t>fiona.guerin@tum.de</a:t>
            </a:r>
            <a:endParaRPr lang="de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kaerkkae@in.tum.de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 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D6FFED-3698-194E-BA7E-5C1DF37E3C08}"/>
              </a:ext>
            </a:extLst>
          </p:cNvPr>
          <p:cNvSpPr/>
          <p:nvPr/>
        </p:nvSpPr>
        <p:spPr>
          <a:xfrm>
            <a:off x="237067" y="225778"/>
            <a:ext cx="1898121" cy="598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050" dirty="0" err="1">
                <a:solidFill>
                  <a:srgbClr val="005293"/>
                </a:solidFill>
              </a:rPr>
              <a:t>Chair</a:t>
            </a:r>
            <a:r>
              <a:rPr lang="de-DE" sz="1050" dirty="0">
                <a:solidFill>
                  <a:srgbClr val="005293"/>
                </a:solidFill>
              </a:rPr>
              <a:t> </a:t>
            </a:r>
            <a:r>
              <a:rPr lang="de-DE" sz="1050" dirty="0" err="1">
                <a:solidFill>
                  <a:srgbClr val="005293"/>
                </a:solidFill>
              </a:rPr>
              <a:t>of</a:t>
            </a:r>
            <a:r>
              <a:rPr lang="de-DE" sz="1050" dirty="0">
                <a:solidFill>
                  <a:srgbClr val="005293"/>
                </a:solidFill>
              </a:rPr>
              <a:t> </a:t>
            </a:r>
            <a:r>
              <a:rPr lang="de-DE" sz="1050" dirty="0" err="1">
                <a:solidFill>
                  <a:srgbClr val="005293"/>
                </a:solidFill>
              </a:rPr>
              <a:t>Connected</a:t>
            </a:r>
            <a:r>
              <a:rPr lang="de-DE" sz="1050" dirty="0">
                <a:solidFill>
                  <a:srgbClr val="005293"/>
                </a:solidFill>
              </a:rPr>
              <a:t> Mobility</a:t>
            </a:r>
          </a:p>
          <a:p>
            <a:pPr algn="ctr">
              <a:lnSpc>
                <a:spcPct val="114000"/>
              </a:lnSpc>
            </a:pPr>
            <a:r>
              <a:rPr lang="de-DE" sz="1050" dirty="0">
                <a:solidFill>
                  <a:srgbClr val="005293"/>
                </a:solidFill>
              </a:rPr>
              <a:t>Department </a:t>
            </a:r>
            <a:r>
              <a:rPr lang="de-DE" sz="1050" dirty="0" err="1">
                <a:solidFill>
                  <a:srgbClr val="005293"/>
                </a:solidFill>
              </a:rPr>
              <a:t>of</a:t>
            </a:r>
            <a:r>
              <a:rPr lang="de-DE" sz="1050" dirty="0">
                <a:solidFill>
                  <a:srgbClr val="005293"/>
                </a:solidFill>
              </a:rPr>
              <a:t> </a:t>
            </a:r>
            <a:r>
              <a:rPr lang="de-DE" sz="1050" dirty="0" err="1">
                <a:solidFill>
                  <a:srgbClr val="005293"/>
                </a:solidFill>
              </a:rPr>
              <a:t>Informatics</a:t>
            </a:r>
            <a:endParaRPr lang="de-DE" sz="1050" dirty="0">
              <a:solidFill>
                <a:srgbClr val="005293"/>
              </a:solidFill>
            </a:endParaRPr>
          </a:p>
          <a:p>
            <a:pPr algn="ctr">
              <a:lnSpc>
                <a:spcPct val="114000"/>
              </a:lnSpc>
            </a:pPr>
            <a:r>
              <a:rPr lang="de-DE" sz="1050" dirty="0">
                <a:solidFill>
                  <a:srgbClr val="005293"/>
                </a:solidFill>
              </a:rPr>
              <a:t>Technical University </a:t>
            </a:r>
            <a:r>
              <a:rPr lang="de-DE" sz="1050" dirty="0" err="1">
                <a:solidFill>
                  <a:srgbClr val="005293"/>
                </a:solidFill>
              </a:rPr>
              <a:t>Munich</a:t>
            </a:r>
            <a:endParaRPr lang="de-DE" sz="1050" dirty="0">
              <a:solidFill>
                <a:srgbClr val="005293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F0EB-54F3-1C4D-9408-683081E1CA46}"/>
              </a:ext>
            </a:extLst>
          </p:cNvPr>
          <p:cNvSpPr/>
          <p:nvPr/>
        </p:nvSpPr>
        <p:spPr>
          <a:xfrm>
            <a:off x="319090" y="6520004"/>
            <a:ext cx="3635023" cy="271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solidFill>
                  <a:schemeClr val="tx1"/>
                </a:solidFill>
              </a:rPr>
              <a:t>Fiona </a:t>
            </a:r>
            <a:r>
              <a:rPr lang="de-DE" sz="1200" dirty="0" err="1">
                <a:solidFill>
                  <a:schemeClr val="tx1"/>
                </a:solidFill>
              </a:rPr>
              <a:t>Guerin</a:t>
            </a:r>
            <a:r>
              <a:rPr lang="de-DE" sz="1200" dirty="0">
                <a:solidFill>
                  <a:schemeClr val="tx1"/>
                </a:solidFill>
              </a:rPr>
              <a:t> | </a:t>
            </a:r>
            <a:r>
              <a:rPr lang="de-DE" sz="1200" dirty="0" err="1">
                <a:solidFill>
                  <a:schemeClr val="tx1"/>
                </a:solidFill>
              </a:rPr>
              <a:t>Chair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Connected</a:t>
            </a:r>
            <a:r>
              <a:rPr lang="de-DE" sz="1200" dirty="0">
                <a:solidFill>
                  <a:schemeClr val="tx1"/>
                </a:solidFill>
              </a:rPr>
              <a:t> Mobility | TUM</a:t>
            </a:r>
          </a:p>
        </p:txBody>
      </p:sp>
    </p:spTree>
    <p:extLst>
      <p:ext uri="{BB962C8B-B14F-4D97-AF65-F5344CB8AC3E}">
        <p14:creationId xmlns:p14="http://schemas.microsoft.com/office/powerpoint/2010/main" val="67212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C54A23-43C9-2B44-B852-6A8C6E47E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5188" y="2276475"/>
            <a:ext cx="4876800" cy="36703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92E17B-83AD-D441-A0AA-A8CECFD8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Motivation: </a:t>
            </a:r>
            <a:r>
              <a:rPr lang="de-DE" dirty="0" err="1"/>
              <a:t>Dynamically</a:t>
            </a:r>
            <a:r>
              <a:rPr lang="de-DE" dirty="0"/>
              <a:t> </a:t>
            </a:r>
            <a:r>
              <a:rPr lang="de-DE" dirty="0" err="1"/>
              <a:t>Programmable</a:t>
            </a:r>
            <a:r>
              <a:rPr lang="de-DE" dirty="0"/>
              <a:t> World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CA1D9F-D44D-0246-A3D7-AC2205B4DFCC}"/>
              </a:ext>
            </a:extLst>
          </p:cNvPr>
          <p:cNvSpPr/>
          <p:nvPr/>
        </p:nvSpPr>
        <p:spPr>
          <a:xfrm>
            <a:off x="237067" y="225778"/>
            <a:ext cx="1898121" cy="598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050" dirty="0" err="1">
                <a:solidFill>
                  <a:srgbClr val="005293"/>
                </a:solidFill>
              </a:rPr>
              <a:t>Chair</a:t>
            </a:r>
            <a:r>
              <a:rPr lang="de-DE" sz="1050" dirty="0">
                <a:solidFill>
                  <a:srgbClr val="005293"/>
                </a:solidFill>
              </a:rPr>
              <a:t> </a:t>
            </a:r>
            <a:r>
              <a:rPr lang="de-DE" sz="1050" dirty="0" err="1">
                <a:solidFill>
                  <a:srgbClr val="005293"/>
                </a:solidFill>
              </a:rPr>
              <a:t>of</a:t>
            </a:r>
            <a:r>
              <a:rPr lang="de-DE" sz="1050" dirty="0">
                <a:solidFill>
                  <a:srgbClr val="005293"/>
                </a:solidFill>
              </a:rPr>
              <a:t> </a:t>
            </a:r>
            <a:r>
              <a:rPr lang="de-DE" sz="1050" dirty="0" err="1">
                <a:solidFill>
                  <a:srgbClr val="005293"/>
                </a:solidFill>
              </a:rPr>
              <a:t>Connected</a:t>
            </a:r>
            <a:r>
              <a:rPr lang="de-DE" sz="1050" dirty="0">
                <a:solidFill>
                  <a:srgbClr val="005293"/>
                </a:solidFill>
              </a:rPr>
              <a:t> Mobility</a:t>
            </a:r>
          </a:p>
          <a:p>
            <a:pPr algn="ctr">
              <a:lnSpc>
                <a:spcPct val="114000"/>
              </a:lnSpc>
            </a:pPr>
            <a:r>
              <a:rPr lang="de-DE" sz="1050" dirty="0">
                <a:solidFill>
                  <a:srgbClr val="005293"/>
                </a:solidFill>
              </a:rPr>
              <a:t>Department </a:t>
            </a:r>
            <a:r>
              <a:rPr lang="de-DE" sz="1050" dirty="0" err="1">
                <a:solidFill>
                  <a:srgbClr val="005293"/>
                </a:solidFill>
              </a:rPr>
              <a:t>of</a:t>
            </a:r>
            <a:r>
              <a:rPr lang="de-DE" sz="1050" dirty="0">
                <a:solidFill>
                  <a:srgbClr val="005293"/>
                </a:solidFill>
              </a:rPr>
              <a:t> </a:t>
            </a:r>
            <a:r>
              <a:rPr lang="de-DE" sz="1050" dirty="0" err="1">
                <a:solidFill>
                  <a:srgbClr val="005293"/>
                </a:solidFill>
              </a:rPr>
              <a:t>Informatics</a:t>
            </a:r>
            <a:endParaRPr lang="de-DE" sz="1050" dirty="0">
              <a:solidFill>
                <a:srgbClr val="005293"/>
              </a:solidFill>
            </a:endParaRPr>
          </a:p>
          <a:p>
            <a:pPr algn="ctr">
              <a:lnSpc>
                <a:spcPct val="114000"/>
              </a:lnSpc>
            </a:pPr>
            <a:r>
              <a:rPr lang="de-DE" sz="1050" dirty="0">
                <a:solidFill>
                  <a:srgbClr val="005293"/>
                </a:solidFill>
              </a:rPr>
              <a:t>Technical University </a:t>
            </a:r>
            <a:r>
              <a:rPr lang="de-DE" sz="1050" dirty="0" err="1">
                <a:solidFill>
                  <a:srgbClr val="005293"/>
                </a:solidFill>
              </a:rPr>
              <a:t>Munich</a:t>
            </a:r>
            <a:endParaRPr lang="de-DE" sz="1050" dirty="0">
              <a:solidFill>
                <a:srgbClr val="005293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094E604-AC31-004D-A954-431E0612A0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</p:spPr>
        <p:txBody>
          <a:bodyPr/>
          <a:lstStyle/>
          <a:p>
            <a:r>
              <a:rPr lang="de-DE" dirty="0"/>
              <a:t>Fiona </a:t>
            </a:r>
            <a:r>
              <a:rPr lang="de-DE" dirty="0" err="1"/>
              <a:t>Guerin</a:t>
            </a:r>
            <a:r>
              <a:rPr lang="de-DE" dirty="0"/>
              <a:t> | </a:t>
            </a:r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Mobility | 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7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E71945-5D4F-8840-BC96-4031474FD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2588" y="1933575"/>
            <a:ext cx="5842000" cy="43561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5C0E3C-2F56-8B4D-BEB2-3C3CC360C0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EEA513-ABF6-D849-B4D6-BE4EEAAE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Motivation: </a:t>
            </a:r>
            <a:r>
              <a:rPr lang="de-DE" dirty="0" err="1"/>
              <a:t>Microcontrollers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661967-C32F-DC46-88AE-3817A796A7F9}"/>
              </a:ext>
            </a:extLst>
          </p:cNvPr>
          <p:cNvSpPr/>
          <p:nvPr/>
        </p:nvSpPr>
        <p:spPr>
          <a:xfrm>
            <a:off x="237067" y="225778"/>
            <a:ext cx="1898121" cy="598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050" dirty="0" err="1">
                <a:solidFill>
                  <a:srgbClr val="005293"/>
                </a:solidFill>
              </a:rPr>
              <a:t>Chair</a:t>
            </a:r>
            <a:r>
              <a:rPr lang="de-DE" sz="1050" dirty="0">
                <a:solidFill>
                  <a:srgbClr val="005293"/>
                </a:solidFill>
              </a:rPr>
              <a:t> </a:t>
            </a:r>
            <a:r>
              <a:rPr lang="de-DE" sz="1050" dirty="0" err="1">
                <a:solidFill>
                  <a:srgbClr val="005293"/>
                </a:solidFill>
              </a:rPr>
              <a:t>of</a:t>
            </a:r>
            <a:r>
              <a:rPr lang="de-DE" sz="1050" dirty="0">
                <a:solidFill>
                  <a:srgbClr val="005293"/>
                </a:solidFill>
              </a:rPr>
              <a:t> </a:t>
            </a:r>
            <a:r>
              <a:rPr lang="de-DE" sz="1050" dirty="0" err="1">
                <a:solidFill>
                  <a:srgbClr val="005293"/>
                </a:solidFill>
              </a:rPr>
              <a:t>Connected</a:t>
            </a:r>
            <a:r>
              <a:rPr lang="de-DE" sz="1050" dirty="0">
                <a:solidFill>
                  <a:srgbClr val="005293"/>
                </a:solidFill>
              </a:rPr>
              <a:t> Mobility</a:t>
            </a:r>
          </a:p>
          <a:p>
            <a:pPr algn="ctr">
              <a:lnSpc>
                <a:spcPct val="114000"/>
              </a:lnSpc>
            </a:pPr>
            <a:r>
              <a:rPr lang="de-DE" sz="1050" dirty="0">
                <a:solidFill>
                  <a:srgbClr val="005293"/>
                </a:solidFill>
              </a:rPr>
              <a:t>Department </a:t>
            </a:r>
            <a:r>
              <a:rPr lang="de-DE" sz="1050" dirty="0" err="1">
                <a:solidFill>
                  <a:srgbClr val="005293"/>
                </a:solidFill>
              </a:rPr>
              <a:t>of</a:t>
            </a:r>
            <a:r>
              <a:rPr lang="de-DE" sz="1050" dirty="0">
                <a:solidFill>
                  <a:srgbClr val="005293"/>
                </a:solidFill>
              </a:rPr>
              <a:t> </a:t>
            </a:r>
            <a:r>
              <a:rPr lang="de-DE" sz="1050" dirty="0" err="1">
                <a:solidFill>
                  <a:srgbClr val="005293"/>
                </a:solidFill>
              </a:rPr>
              <a:t>Informatics</a:t>
            </a:r>
            <a:endParaRPr lang="de-DE" sz="1050" dirty="0">
              <a:solidFill>
                <a:srgbClr val="005293"/>
              </a:solidFill>
            </a:endParaRPr>
          </a:p>
          <a:p>
            <a:pPr algn="ctr">
              <a:lnSpc>
                <a:spcPct val="114000"/>
              </a:lnSpc>
            </a:pPr>
            <a:r>
              <a:rPr lang="de-DE" sz="1050" dirty="0">
                <a:solidFill>
                  <a:srgbClr val="005293"/>
                </a:solidFill>
              </a:rPr>
              <a:t>Technical University </a:t>
            </a:r>
            <a:r>
              <a:rPr lang="de-DE" sz="1050" dirty="0" err="1">
                <a:solidFill>
                  <a:srgbClr val="005293"/>
                </a:solidFill>
              </a:rPr>
              <a:t>Munich</a:t>
            </a:r>
            <a:endParaRPr lang="de-DE" sz="1050" dirty="0">
              <a:solidFill>
                <a:srgbClr val="005293"/>
              </a:solidFill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559A14E-9725-DE4D-84A7-E321608104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</p:spPr>
        <p:txBody>
          <a:bodyPr/>
          <a:lstStyle/>
          <a:p>
            <a:r>
              <a:rPr lang="de-DE" dirty="0"/>
              <a:t>Fiona </a:t>
            </a:r>
            <a:r>
              <a:rPr lang="de-DE" dirty="0" err="1"/>
              <a:t>Guerin</a:t>
            </a:r>
            <a:r>
              <a:rPr lang="de-DE" dirty="0"/>
              <a:t> | </a:t>
            </a:r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Mobility | 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6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67373C6-8A48-8046-8A34-1DC23DA43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7210" y="2498725"/>
            <a:ext cx="4632755" cy="39624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8944A9-73BE-2244-9BE5-B28904D48C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D08C6-A0D4-C440-98BA-86354DE51D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Fiona </a:t>
            </a:r>
            <a:r>
              <a:rPr lang="de-DE" dirty="0" err="1"/>
              <a:t>Guerin</a:t>
            </a:r>
            <a:r>
              <a:rPr lang="de-DE" dirty="0"/>
              <a:t> | </a:t>
            </a:r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Mobility | TUM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291033-B489-8043-BB10-CE38B60BB5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dirty="0"/>
              <a:t>Structured Infrastructure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DBA6834-B9DF-8142-90FC-A8DF7896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Design: Structured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Unstructured</a:t>
            </a:r>
            <a:r>
              <a:rPr lang="de-DE" dirty="0"/>
              <a:t> Infrastructure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EC25E-8D5F-8045-9EEA-C2B738587168}"/>
              </a:ext>
            </a:extLst>
          </p:cNvPr>
          <p:cNvSpPr/>
          <p:nvPr/>
        </p:nvSpPr>
        <p:spPr>
          <a:xfrm>
            <a:off x="237067" y="225778"/>
            <a:ext cx="1898121" cy="598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050" dirty="0" err="1">
                <a:solidFill>
                  <a:srgbClr val="005293"/>
                </a:solidFill>
              </a:rPr>
              <a:t>Chair</a:t>
            </a:r>
            <a:r>
              <a:rPr lang="de-DE" sz="1050" dirty="0">
                <a:solidFill>
                  <a:srgbClr val="005293"/>
                </a:solidFill>
              </a:rPr>
              <a:t> </a:t>
            </a:r>
            <a:r>
              <a:rPr lang="de-DE" sz="1050" dirty="0" err="1">
                <a:solidFill>
                  <a:srgbClr val="005293"/>
                </a:solidFill>
              </a:rPr>
              <a:t>of</a:t>
            </a:r>
            <a:r>
              <a:rPr lang="de-DE" sz="1050" dirty="0">
                <a:solidFill>
                  <a:srgbClr val="005293"/>
                </a:solidFill>
              </a:rPr>
              <a:t> </a:t>
            </a:r>
            <a:r>
              <a:rPr lang="de-DE" sz="1050" dirty="0" err="1">
                <a:solidFill>
                  <a:srgbClr val="005293"/>
                </a:solidFill>
              </a:rPr>
              <a:t>Connected</a:t>
            </a:r>
            <a:r>
              <a:rPr lang="de-DE" sz="1050" dirty="0">
                <a:solidFill>
                  <a:srgbClr val="005293"/>
                </a:solidFill>
              </a:rPr>
              <a:t> Mobility</a:t>
            </a:r>
          </a:p>
          <a:p>
            <a:pPr algn="ctr">
              <a:lnSpc>
                <a:spcPct val="114000"/>
              </a:lnSpc>
            </a:pPr>
            <a:r>
              <a:rPr lang="de-DE" sz="1050" dirty="0">
                <a:solidFill>
                  <a:srgbClr val="005293"/>
                </a:solidFill>
              </a:rPr>
              <a:t>Department </a:t>
            </a:r>
            <a:r>
              <a:rPr lang="de-DE" sz="1050" dirty="0" err="1">
                <a:solidFill>
                  <a:srgbClr val="005293"/>
                </a:solidFill>
              </a:rPr>
              <a:t>of</a:t>
            </a:r>
            <a:r>
              <a:rPr lang="de-DE" sz="1050" dirty="0">
                <a:solidFill>
                  <a:srgbClr val="005293"/>
                </a:solidFill>
              </a:rPr>
              <a:t> </a:t>
            </a:r>
            <a:r>
              <a:rPr lang="de-DE" sz="1050" dirty="0" err="1">
                <a:solidFill>
                  <a:srgbClr val="005293"/>
                </a:solidFill>
              </a:rPr>
              <a:t>Informatics</a:t>
            </a:r>
            <a:endParaRPr lang="de-DE" sz="1050" dirty="0">
              <a:solidFill>
                <a:srgbClr val="005293"/>
              </a:solidFill>
            </a:endParaRPr>
          </a:p>
          <a:p>
            <a:pPr algn="ctr">
              <a:lnSpc>
                <a:spcPct val="114000"/>
              </a:lnSpc>
            </a:pPr>
            <a:r>
              <a:rPr lang="de-DE" sz="1050" dirty="0">
                <a:solidFill>
                  <a:srgbClr val="005293"/>
                </a:solidFill>
              </a:rPr>
              <a:t>Technical University </a:t>
            </a:r>
            <a:r>
              <a:rPr lang="de-DE" sz="1050" dirty="0" err="1">
                <a:solidFill>
                  <a:srgbClr val="005293"/>
                </a:solidFill>
              </a:rPr>
              <a:t>Munich</a:t>
            </a:r>
            <a:endParaRPr lang="de-DE" sz="1050" dirty="0">
              <a:solidFill>
                <a:srgbClr val="0052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7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81AEE-149A-CF4F-8066-EF44608C77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dirty="0" err="1"/>
              <a:t>Unstructured</a:t>
            </a:r>
            <a:r>
              <a:rPr lang="de-DE" sz="2400" dirty="0"/>
              <a:t> Infrastructure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2B1985-675F-DA4E-8376-D9CA7257D48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9D1EF-1FF5-BC46-B604-2571460E15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1B5C35-F832-5F4D-A0A9-B442DF5E3155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4572000" y="2481769"/>
            <a:ext cx="4241800" cy="297654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B178B9E-59B5-4E44-A85C-C2A1B6AE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Design: Structured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Unstructured</a:t>
            </a:r>
            <a:r>
              <a:rPr lang="de-DE" dirty="0"/>
              <a:t> Infrastructure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D0385A-D98B-8F40-A8CE-A86C3F0F710C}"/>
              </a:ext>
            </a:extLst>
          </p:cNvPr>
          <p:cNvSpPr txBox="1"/>
          <p:nvPr/>
        </p:nvSpPr>
        <p:spPr>
          <a:xfrm>
            <a:off x="319089" y="2986955"/>
            <a:ext cx="3964153" cy="9210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n-lt"/>
              </a:rPr>
              <a:t>Different </a:t>
            </a:r>
            <a:r>
              <a:rPr lang="de-DE" b="1" dirty="0" err="1">
                <a:latin typeface="Arial" pitchFamily="34" charset="0"/>
                <a:cs typeface="Arial" pitchFamily="34" charset="0"/>
              </a:rPr>
              <a:t>scalability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characteristics</a:t>
            </a:r>
            <a:endParaRPr lang="de-DE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b="1" dirty="0" err="1">
                <a:latin typeface="+mn-lt"/>
              </a:rPr>
              <a:t>Openness</a:t>
            </a:r>
            <a:endParaRPr lang="de-DE" b="1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n-lt"/>
              </a:rPr>
              <a:t>Different </a:t>
            </a:r>
            <a:r>
              <a:rPr lang="de-DE" b="1" dirty="0" err="1">
                <a:latin typeface="+mn-lt"/>
              </a:rPr>
              <a:t>security</a:t>
            </a:r>
            <a:r>
              <a:rPr lang="de-DE" b="1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characteristics</a:t>
            </a:r>
            <a:endParaRPr lang="de-DE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6B4106-E164-D543-B458-5FD63DDE0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24" y="4316224"/>
            <a:ext cx="2549398" cy="18522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E4C03C-F339-7F4E-A33E-D51E6262C6CC}"/>
              </a:ext>
            </a:extLst>
          </p:cNvPr>
          <p:cNvSpPr/>
          <p:nvPr/>
        </p:nvSpPr>
        <p:spPr>
          <a:xfrm>
            <a:off x="237067" y="225778"/>
            <a:ext cx="1898121" cy="598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050" dirty="0" err="1">
                <a:solidFill>
                  <a:srgbClr val="005293"/>
                </a:solidFill>
              </a:rPr>
              <a:t>Chair</a:t>
            </a:r>
            <a:r>
              <a:rPr lang="de-DE" sz="1050" dirty="0">
                <a:solidFill>
                  <a:srgbClr val="005293"/>
                </a:solidFill>
              </a:rPr>
              <a:t> </a:t>
            </a:r>
            <a:r>
              <a:rPr lang="de-DE" sz="1050" dirty="0" err="1">
                <a:solidFill>
                  <a:srgbClr val="005293"/>
                </a:solidFill>
              </a:rPr>
              <a:t>of</a:t>
            </a:r>
            <a:r>
              <a:rPr lang="de-DE" sz="1050" dirty="0">
                <a:solidFill>
                  <a:srgbClr val="005293"/>
                </a:solidFill>
              </a:rPr>
              <a:t> </a:t>
            </a:r>
            <a:r>
              <a:rPr lang="de-DE" sz="1050" dirty="0" err="1">
                <a:solidFill>
                  <a:srgbClr val="005293"/>
                </a:solidFill>
              </a:rPr>
              <a:t>Connected</a:t>
            </a:r>
            <a:r>
              <a:rPr lang="de-DE" sz="1050" dirty="0">
                <a:solidFill>
                  <a:srgbClr val="005293"/>
                </a:solidFill>
              </a:rPr>
              <a:t> Mobility</a:t>
            </a:r>
          </a:p>
          <a:p>
            <a:pPr algn="ctr">
              <a:lnSpc>
                <a:spcPct val="114000"/>
              </a:lnSpc>
            </a:pPr>
            <a:r>
              <a:rPr lang="de-DE" sz="1050" dirty="0">
                <a:solidFill>
                  <a:srgbClr val="005293"/>
                </a:solidFill>
              </a:rPr>
              <a:t>Department </a:t>
            </a:r>
            <a:r>
              <a:rPr lang="de-DE" sz="1050" dirty="0" err="1">
                <a:solidFill>
                  <a:srgbClr val="005293"/>
                </a:solidFill>
              </a:rPr>
              <a:t>of</a:t>
            </a:r>
            <a:r>
              <a:rPr lang="de-DE" sz="1050" dirty="0">
                <a:solidFill>
                  <a:srgbClr val="005293"/>
                </a:solidFill>
              </a:rPr>
              <a:t> </a:t>
            </a:r>
            <a:r>
              <a:rPr lang="de-DE" sz="1050" dirty="0" err="1">
                <a:solidFill>
                  <a:srgbClr val="005293"/>
                </a:solidFill>
              </a:rPr>
              <a:t>Informatics</a:t>
            </a:r>
            <a:endParaRPr lang="de-DE" sz="1050" dirty="0">
              <a:solidFill>
                <a:srgbClr val="005293"/>
              </a:solidFill>
            </a:endParaRPr>
          </a:p>
          <a:p>
            <a:pPr algn="ctr">
              <a:lnSpc>
                <a:spcPct val="114000"/>
              </a:lnSpc>
            </a:pPr>
            <a:r>
              <a:rPr lang="de-DE" sz="1050" dirty="0">
                <a:solidFill>
                  <a:srgbClr val="005293"/>
                </a:solidFill>
              </a:rPr>
              <a:t>Technical University </a:t>
            </a:r>
            <a:r>
              <a:rPr lang="de-DE" sz="1050" dirty="0" err="1">
                <a:solidFill>
                  <a:srgbClr val="005293"/>
                </a:solidFill>
              </a:rPr>
              <a:t>Munich</a:t>
            </a:r>
            <a:endParaRPr lang="de-DE" sz="1050" dirty="0">
              <a:solidFill>
                <a:srgbClr val="0052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9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6CF8B8-D304-674A-A628-CB677CD47CB2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319090" y="1348013"/>
            <a:ext cx="4181476" cy="2338388"/>
          </a:xfrm>
          <a:ln>
            <a:solidFill>
              <a:schemeClr val="tx1"/>
            </a:solidFill>
          </a:ln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364C374-E346-4D43-A863-092F9F59B541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4"/>
          <a:stretch>
            <a:fillRect/>
          </a:stretch>
        </p:blipFill>
        <p:spPr>
          <a:xfrm>
            <a:off x="4696596" y="1344522"/>
            <a:ext cx="1925731" cy="2338388"/>
          </a:xfr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67DCA-B206-3E4E-8D82-2417BA4E47B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B7614-8EB7-454E-8EF2-25CD7FC8B0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E30B04-5E07-7842-A1FC-ECAE1A2D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394925"/>
            <a:ext cx="8508999" cy="410369"/>
          </a:xfrm>
        </p:spPr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36636D-BE5E-4240-B98C-19DF201C2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090" y="4180591"/>
            <a:ext cx="4181475" cy="23383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itle 5">
            <a:extLst>
              <a:ext uri="{FF2B5EF4-FFF2-40B4-BE49-F238E27FC236}">
                <a16:creationId xmlns:a16="http://schemas.microsoft.com/office/drawing/2014/main" id="{5921FBF3-23E9-0947-B7A9-83909B5AA875}"/>
              </a:ext>
            </a:extLst>
          </p:cNvPr>
          <p:cNvSpPr txBox="1">
            <a:spLocks/>
          </p:cNvSpPr>
          <p:nvPr/>
        </p:nvSpPr>
        <p:spPr>
          <a:xfrm>
            <a:off x="311162" y="921958"/>
            <a:ext cx="4181476" cy="37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2400" dirty="0"/>
              <a:t>Data Collection/Edge Analytics</a:t>
            </a:r>
          </a:p>
        </p:txBody>
      </p:sp>
      <p:sp>
        <p:nvSpPr>
          <p:cNvPr id="17" name="Title 5">
            <a:extLst>
              <a:ext uri="{FF2B5EF4-FFF2-40B4-BE49-F238E27FC236}">
                <a16:creationId xmlns:a16="http://schemas.microsoft.com/office/drawing/2014/main" id="{489C84E5-F085-B441-A9BD-B668A323ECAF}"/>
              </a:ext>
            </a:extLst>
          </p:cNvPr>
          <p:cNvSpPr txBox="1">
            <a:spLocks/>
          </p:cNvSpPr>
          <p:nvPr/>
        </p:nvSpPr>
        <p:spPr>
          <a:xfrm>
            <a:off x="311162" y="3744598"/>
            <a:ext cx="4181476" cy="37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2400" dirty="0"/>
              <a:t>Remote Control</a:t>
            </a:r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BD243DB8-459F-3840-AF25-460426CBA362}"/>
              </a:ext>
            </a:extLst>
          </p:cNvPr>
          <p:cNvSpPr txBox="1">
            <a:spLocks/>
          </p:cNvSpPr>
          <p:nvPr/>
        </p:nvSpPr>
        <p:spPr>
          <a:xfrm>
            <a:off x="4684196" y="921958"/>
            <a:ext cx="4181476" cy="37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2400" dirty="0"/>
              <a:t>Industrial/Home Automation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56419AC-9BB7-D645-AF5D-CA9A0D366A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6596" y="4190530"/>
            <a:ext cx="4173548" cy="2328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itle 5">
            <a:extLst>
              <a:ext uri="{FF2B5EF4-FFF2-40B4-BE49-F238E27FC236}">
                <a16:creationId xmlns:a16="http://schemas.microsoft.com/office/drawing/2014/main" id="{DEB2C0CB-6604-DE4F-A170-59FA030A33CF}"/>
              </a:ext>
            </a:extLst>
          </p:cNvPr>
          <p:cNvSpPr txBox="1">
            <a:spLocks/>
          </p:cNvSpPr>
          <p:nvPr/>
        </p:nvSpPr>
        <p:spPr>
          <a:xfrm>
            <a:off x="4696596" y="3802795"/>
            <a:ext cx="4181476" cy="37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2400" dirty="0"/>
              <a:t>Feedback Loop</a:t>
            </a:r>
          </a:p>
        </p:txBody>
      </p:sp>
    </p:spTree>
    <p:extLst>
      <p:ext uri="{BB962C8B-B14F-4D97-AF65-F5344CB8AC3E}">
        <p14:creationId xmlns:p14="http://schemas.microsoft.com/office/powerpoint/2010/main" val="269837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1EBEE12-8D22-2644-8469-73DCD55A9AC1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4646613" y="2978998"/>
            <a:ext cx="4181475" cy="225414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2B1985-675F-DA4E-8376-D9CA7257D4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9D1EF-1FF5-BC46-B604-2571460E15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178B9E-59B5-4E44-A85C-C2A1B6AE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Design: </a:t>
            </a:r>
            <a:r>
              <a:rPr lang="de-DE" dirty="0" err="1"/>
              <a:t>Dynamically</a:t>
            </a:r>
            <a:r>
              <a:rPr lang="de-DE" dirty="0"/>
              <a:t> </a:t>
            </a:r>
            <a:r>
              <a:rPr lang="de-DE" dirty="0" err="1"/>
              <a:t>Programmable</a:t>
            </a:r>
            <a:r>
              <a:rPr lang="de-DE" dirty="0"/>
              <a:t> World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EA115D-68DD-574E-9CD7-6A63BB7DADE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1162" y="1762188"/>
            <a:ext cx="4180910" cy="4687380"/>
          </a:xfrm>
        </p:spPr>
        <p:txBody>
          <a:bodyPr anchor="ctr"/>
          <a:lstStyle/>
          <a:p>
            <a:r>
              <a:rPr lang="de-DE" sz="1800" b="1" dirty="0" err="1"/>
              <a:t>Lua</a:t>
            </a:r>
            <a:r>
              <a:rPr lang="de-DE" sz="18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Integrates</a:t>
            </a:r>
            <a:r>
              <a:rPr lang="de-DE" sz="1800" dirty="0"/>
              <a:t> </a:t>
            </a:r>
            <a:r>
              <a:rPr lang="de-DE" sz="1800" b="1" dirty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Encodeable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b="1" dirty="0"/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Saves</a:t>
            </a:r>
            <a:r>
              <a:rPr lang="de-DE" sz="1800" dirty="0"/>
              <a:t> </a:t>
            </a:r>
            <a:r>
              <a:rPr lang="de-DE" sz="1800" b="1" dirty="0" err="1"/>
              <a:t>resources</a:t>
            </a:r>
            <a:endParaRPr lang="de-DE" sz="1800" b="1" dirty="0"/>
          </a:p>
          <a:p>
            <a:pPr algn="ctr"/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F3F5A9-8D42-7348-8538-8CDD56043516}"/>
              </a:ext>
            </a:extLst>
          </p:cNvPr>
          <p:cNvSpPr/>
          <p:nvPr/>
        </p:nvSpPr>
        <p:spPr>
          <a:xfrm>
            <a:off x="237067" y="225778"/>
            <a:ext cx="1898121" cy="598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050" dirty="0" err="1">
                <a:solidFill>
                  <a:srgbClr val="005293"/>
                </a:solidFill>
              </a:rPr>
              <a:t>Chair</a:t>
            </a:r>
            <a:r>
              <a:rPr lang="de-DE" sz="1050" dirty="0">
                <a:solidFill>
                  <a:srgbClr val="005293"/>
                </a:solidFill>
              </a:rPr>
              <a:t> </a:t>
            </a:r>
            <a:r>
              <a:rPr lang="de-DE" sz="1050" dirty="0" err="1">
                <a:solidFill>
                  <a:srgbClr val="005293"/>
                </a:solidFill>
              </a:rPr>
              <a:t>of</a:t>
            </a:r>
            <a:r>
              <a:rPr lang="de-DE" sz="1050" dirty="0">
                <a:solidFill>
                  <a:srgbClr val="005293"/>
                </a:solidFill>
              </a:rPr>
              <a:t> </a:t>
            </a:r>
            <a:r>
              <a:rPr lang="de-DE" sz="1050" dirty="0" err="1">
                <a:solidFill>
                  <a:srgbClr val="005293"/>
                </a:solidFill>
              </a:rPr>
              <a:t>Connected</a:t>
            </a:r>
            <a:r>
              <a:rPr lang="de-DE" sz="1050" dirty="0">
                <a:solidFill>
                  <a:srgbClr val="005293"/>
                </a:solidFill>
              </a:rPr>
              <a:t> Mobility</a:t>
            </a:r>
          </a:p>
          <a:p>
            <a:pPr algn="ctr">
              <a:lnSpc>
                <a:spcPct val="114000"/>
              </a:lnSpc>
            </a:pPr>
            <a:r>
              <a:rPr lang="de-DE" sz="1050" dirty="0">
                <a:solidFill>
                  <a:srgbClr val="005293"/>
                </a:solidFill>
              </a:rPr>
              <a:t>Department </a:t>
            </a:r>
            <a:r>
              <a:rPr lang="de-DE" sz="1050" dirty="0" err="1">
                <a:solidFill>
                  <a:srgbClr val="005293"/>
                </a:solidFill>
              </a:rPr>
              <a:t>of</a:t>
            </a:r>
            <a:r>
              <a:rPr lang="de-DE" sz="1050" dirty="0">
                <a:solidFill>
                  <a:srgbClr val="005293"/>
                </a:solidFill>
              </a:rPr>
              <a:t> </a:t>
            </a:r>
            <a:r>
              <a:rPr lang="de-DE" sz="1050" dirty="0" err="1">
                <a:solidFill>
                  <a:srgbClr val="005293"/>
                </a:solidFill>
              </a:rPr>
              <a:t>Informatics</a:t>
            </a:r>
            <a:endParaRPr lang="de-DE" sz="1050" dirty="0">
              <a:solidFill>
                <a:srgbClr val="005293"/>
              </a:solidFill>
            </a:endParaRPr>
          </a:p>
          <a:p>
            <a:pPr algn="ctr">
              <a:lnSpc>
                <a:spcPct val="114000"/>
              </a:lnSpc>
            </a:pPr>
            <a:r>
              <a:rPr lang="de-DE" sz="1050" dirty="0">
                <a:solidFill>
                  <a:srgbClr val="005293"/>
                </a:solidFill>
              </a:rPr>
              <a:t>Technical University </a:t>
            </a:r>
            <a:r>
              <a:rPr lang="de-DE" sz="1050" dirty="0" err="1">
                <a:solidFill>
                  <a:srgbClr val="005293"/>
                </a:solidFill>
              </a:rPr>
              <a:t>Munich</a:t>
            </a:r>
            <a:endParaRPr lang="de-DE" sz="1050" dirty="0">
              <a:solidFill>
                <a:srgbClr val="0052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2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94DEBDC-9458-944C-95AE-32593D485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4761" y="1762125"/>
            <a:ext cx="4937653" cy="4699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F759C-F945-2347-AAE4-A519729532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B5108-2F6E-964D-B45F-268A825EAB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013AB12-599F-2948-BEA9-143E67E6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Functional</a:t>
            </a:r>
            <a:r>
              <a:rPr lang="de-DE" dirty="0"/>
              <a:t> Design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477197-75AD-9344-9224-17DF0BECB28A}"/>
              </a:ext>
            </a:extLst>
          </p:cNvPr>
          <p:cNvSpPr/>
          <p:nvPr/>
        </p:nvSpPr>
        <p:spPr>
          <a:xfrm>
            <a:off x="237067" y="225778"/>
            <a:ext cx="1898121" cy="598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050" dirty="0" err="1">
                <a:solidFill>
                  <a:srgbClr val="005293"/>
                </a:solidFill>
              </a:rPr>
              <a:t>Chair</a:t>
            </a:r>
            <a:r>
              <a:rPr lang="de-DE" sz="1050" dirty="0">
                <a:solidFill>
                  <a:srgbClr val="005293"/>
                </a:solidFill>
              </a:rPr>
              <a:t> </a:t>
            </a:r>
            <a:r>
              <a:rPr lang="de-DE" sz="1050" dirty="0" err="1">
                <a:solidFill>
                  <a:srgbClr val="005293"/>
                </a:solidFill>
              </a:rPr>
              <a:t>of</a:t>
            </a:r>
            <a:r>
              <a:rPr lang="de-DE" sz="1050" dirty="0">
                <a:solidFill>
                  <a:srgbClr val="005293"/>
                </a:solidFill>
              </a:rPr>
              <a:t> </a:t>
            </a:r>
            <a:r>
              <a:rPr lang="de-DE" sz="1050" dirty="0" err="1">
                <a:solidFill>
                  <a:srgbClr val="005293"/>
                </a:solidFill>
              </a:rPr>
              <a:t>Connected</a:t>
            </a:r>
            <a:r>
              <a:rPr lang="de-DE" sz="1050" dirty="0">
                <a:solidFill>
                  <a:srgbClr val="005293"/>
                </a:solidFill>
              </a:rPr>
              <a:t> Mobility</a:t>
            </a:r>
          </a:p>
          <a:p>
            <a:pPr algn="ctr">
              <a:lnSpc>
                <a:spcPct val="114000"/>
              </a:lnSpc>
            </a:pPr>
            <a:r>
              <a:rPr lang="de-DE" sz="1050" dirty="0">
                <a:solidFill>
                  <a:srgbClr val="005293"/>
                </a:solidFill>
              </a:rPr>
              <a:t>Department </a:t>
            </a:r>
            <a:r>
              <a:rPr lang="de-DE" sz="1050" dirty="0" err="1">
                <a:solidFill>
                  <a:srgbClr val="005293"/>
                </a:solidFill>
              </a:rPr>
              <a:t>of</a:t>
            </a:r>
            <a:r>
              <a:rPr lang="de-DE" sz="1050" dirty="0">
                <a:solidFill>
                  <a:srgbClr val="005293"/>
                </a:solidFill>
              </a:rPr>
              <a:t> </a:t>
            </a:r>
            <a:r>
              <a:rPr lang="de-DE" sz="1050" dirty="0" err="1">
                <a:solidFill>
                  <a:srgbClr val="005293"/>
                </a:solidFill>
              </a:rPr>
              <a:t>Informatics</a:t>
            </a:r>
            <a:endParaRPr lang="de-DE" sz="1050" dirty="0">
              <a:solidFill>
                <a:srgbClr val="005293"/>
              </a:solidFill>
            </a:endParaRPr>
          </a:p>
          <a:p>
            <a:pPr algn="ctr">
              <a:lnSpc>
                <a:spcPct val="114000"/>
              </a:lnSpc>
            </a:pPr>
            <a:r>
              <a:rPr lang="de-DE" sz="1050" dirty="0">
                <a:solidFill>
                  <a:srgbClr val="005293"/>
                </a:solidFill>
              </a:rPr>
              <a:t>Technical University </a:t>
            </a:r>
            <a:r>
              <a:rPr lang="de-DE" sz="1050" dirty="0" err="1">
                <a:solidFill>
                  <a:srgbClr val="005293"/>
                </a:solidFill>
              </a:rPr>
              <a:t>Munich</a:t>
            </a:r>
            <a:endParaRPr lang="de-DE" sz="1050" dirty="0">
              <a:solidFill>
                <a:srgbClr val="0052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14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CE4210-2235-D049-8E08-CDA38BCBD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6788" y="2149475"/>
            <a:ext cx="7213600" cy="39243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95B4F0-5E79-064B-A61E-98E5FBC57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DE1BB-82C8-9E47-A18D-A6D9CB081DC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DBD6FD-D62B-C649-9784-BBADD873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Concept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B881D4-C537-0F45-AB00-018781AA2A12}"/>
              </a:ext>
            </a:extLst>
          </p:cNvPr>
          <p:cNvSpPr/>
          <p:nvPr/>
        </p:nvSpPr>
        <p:spPr>
          <a:xfrm>
            <a:off x="237067" y="225778"/>
            <a:ext cx="1898121" cy="598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050" dirty="0" err="1">
                <a:solidFill>
                  <a:srgbClr val="005293"/>
                </a:solidFill>
              </a:rPr>
              <a:t>Chair</a:t>
            </a:r>
            <a:r>
              <a:rPr lang="de-DE" sz="1050" dirty="0">
                <a:solidFill>
                  <a:srgbClr val="005293"/>
                </a:solidFill>
              </a:rPr>
              <a:t> </a:t>
            </a:r>
            <a:r>
              <a:rPr lang="de-DE" sz="1050" dirty="0" err="1">
                <a:solidFill>
                  <a:srgbClr val="005293"/>
                </a:solidFill>
              </a:rPr>
              <a:t>of</a:t>
            </a:r>
            <a:r>
              <a:rPr lang="de-DE" sz="1050" dirty="0">
                <a:solidFill>
                  <a:srgbClr val="005293"/>
                </a:solidFill>
              </a:rPr>
              <a:t> </a:t>
            </a:r>
            <a:r>
              <a:rPr lang="de-DE" sz="1050" dirty="0" err="1">
                <a:solidFill>
                  <a:srgbClr val="005293"/>
                </a:solidFill>
              </a:rPr>
              <a:t>Connected</a:t>
            </a:r>
            <a:r>
              <a:rPr lang="de-DE" sz="1050" dirty="0">
                <a:solidFill>
                  <a:srgbClr val="005293"/>
                </a:solidFill>
              </a:rPr>
              <a:t> Mobility</a:t>
            </a:r>
          </a:p>
          <a:p>
            <a:pPr algn="ctr">
              <a:lnSpc>
                <a:spcPct val="114000"/>
              </a:lnSpc>
            </a:pPr>
            <a:r>
              <a:rPr lang="de-DE" sz="1050" dirty="0">
                <a:solidFill>
                  <a:srgbClr val="005293"/>
                </a:solidFill>
              </a:rPr>
              <a:t>Department </a:t>
            </a:r>
            <a:r>
              <a:rPr lang="de-DE" sz="1050" dirty="0" err="1">
                <a:solidFill>
                  <a:srgbClr val="005293"/>
                </a:solidFill>
              </a:rPr>
              <a:t>of</a:t>
            </a:r>
            <a:r>
              <a:rPr lang="de-DE" sz="1050" dirty="0">
                <a:solidFill>
                  <a:srgbClr val="005293"/>
                </a:solidFill>
              </a:rPr>
              <a:t> </a:t>
            </a:r>
            <a:r>
              <a:rPr lang="de-DE" sz="1050" dirty="0" err="1">
                <a:solidFill>
                  <a:srgbClr val="005293"/>
                </a:solidFill>
              </a:rPr>
              <a:t>Informatics</a:t>
            </a:r>
            <a:endParaRPr lang="de-DE" sz="1050" dirty="0">
              <a:solidFill>
                <a:srgbClr val="005293"/>
              </a:solidFill>
            </a:endParaRPr>
          </a:p>
          <a:p>
            <a:pPr algn="ctr">
              <a:lnSpc>
                <a:spcPct val="114000"/>
              </a:lnSpc>
            </a:pPr>
            <a:r>
              <a:rPr lang="de-DE" sz="1050" dirty="0">
                <a:solidFill>
                  <a:srgbClr val="005293"/>
                </a:solidFill>
              </a:rPr>
              <a:t>Technical University </a:t>
            </a:r>
            <a:r>
              <a:rPr lang="de-DE" sz="1050" dirty="0" err="1">
                <a:solidFill>
                  <a:srgbClr val="005293"/>
                </a:solidFill>
              </a:rPr>
              <a:t>Munich</a:t>
            </a:r>
            <a:endParaRPr lang="de-DE" sz="1050" dirty="0">
              <a:solidFill>
                <a:srgbClr val="0052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60422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160104_TUM_Praesentation_p_v1</Template>
  <TotalTime>3026</TotalTime>
  <Words>1916</Words>
  <Application>Microsoft Macintosh PowerPoint</Application>
  <PresentationFormat>On-screen Show (4:3)</PresentationFormat>
  <Paragraphs>217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Lua-based Dynamic Local Orchestration of Networked Microcontrollers</vt:lpstr>
      <vt:lpstr>Motivation: Dynamically Programmable World</vt:lpstr>
      <vt:lpstr>Motivation: Microcontrollers</vt:lpstr>
      <vt:lpstr>Design: Structured or Unstructured Infrastructure</vt:lpstr>
      <vt:lpstr>Design: Structured or Unstructured Infrastructure</vt:lpstr>
      <vt:lpstr>Use Cases</vt:lpstr>
      <vt:lpstr>Design: Dynamically Programmable World</vt:lpstr>
      <vt:lpstr>Functional Design</vt:lpstr>
      <vt:lpstr>Proof of Concept</vt:lpstr>
      <vt:lpstr>Evaluation: Micro Tests</vt:lpstr>
      <vt:lpstr>Evaluation: Macro Tests</vt:lpstr>
      <vt:lpstr>Thank you  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 Programmable World:  Lua-based Dynamic Local Orchestration of Networked Microcontrollers</dc:title>
  <dc:creator>Fiona Guerin</dc:creator>
  <cp:lastModifiedBy>Fiona Guerin</cp:lastModifiedBy>
  <cp:revision>99</cp:revision>
  <cp:lastPrinted>2015-07-30T14:04:45Z</cp:lastPrinted>
  <dcterms:created xsi:type="dcterms:W3CDTF">2019-09-19T17:27:38Z</dcterms:created>
  <dcterms:modified xsi:type="dcterms:W3CDTF">2019-10-24T02:10:48Z</dcterms:modified>
</cp:coreProperties>
</file>