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0" r:id="rId3"/>
    <p:sldId id="258" r:id="rId4"/>
    <p:sldId id="259" r:id="rId5"/>
    <p:sldId id="263" r:id="rId6"/>
    <p:sldId id="262" r:id="rId7"/>
    <p:sldId id="264" r:id="rId8"/>
    <p:sldId id="265" r:id="rId9"/>
    <p:sldId id="267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992"/>
    <a:srgbClr val="9E3A61"/>
    <a:srgbClr val="986B2B"/>
    <a:srgbClr val="7A4E20"/>
    <a:srgbClr val="6868BD"/>
    <a:srgbClr val="46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7/8/22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8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nze.github.io/technical-posts/an-analysis-of-foreign-language-learning-using-duolingo-data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3" descr="3D rendering of a yellow sphere balancing on the edge of a blue cube">
            <a:extLst>
              <a:ext uri="{FF2B5EF4-FFF2-40B4-BE49-F238E27FC236}">
                <a16:creationId xmlns:a16="http://schemas.microsoft.com/office/drawing/2014/main" id="{C1EAF063-D56F-D2E1-6980-0F36E1024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AEE17-CBF5-AB40-8FA3-DDC1AADC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User Distribution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8528-5420-6E4C-ACFE-A696457E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Duolingo Language Learning App </a:t>
            </a:r>
          </a:p>
          <a:p>
            <a:pPr algn="r"/>
            <a:r>
              <a:rPr lang="en-US" sz="2200">
                <a:solidFill>
                  <a:srgbClr val="FFFFFF"/>
                </a:solidFill>
              </a:rPr>
              <a:t>Presented by Fiona Pang</a:t>
            </a:r>
          </a:p>
        </p:txBody>
      </p:sp>
    </p:spTree>
    <p:extLst>
      <p:ext uri="{BB962C8B-B14F-4D97-AF65-F5344CB8AC3E}">
        <p14:creationId xmlns:p14="http://schemas.microsoft.com/office/powerpoint/2010/main" val="32602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BA684-6C69-0440-A7A8-ABEAECBEF6A7}"/>
              </a:ext>
            </a:extLst>
          </p:cNvPr>
          <p:cNvSpPr txBox="1"/>
          <p:nvPr/>
        </p:nvSpPr>
        <p:spPr>
          <a:xfrm>
            <a:off x="1951776" y="366899"/>
            <a:ext cx="707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Summary &amp; 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6DB1C-2492-F647-8964-DF86C28D6B52}"/>
              </a:ext>
            </a:extLst>
          </p:cNvPr>
          <p:cNvSpPr/>
          <p:nvPr/>
        </p:nvSpPr>
        <p:spPr>
          <a:xfrm>
            <a:off x="1410089" y="1722530"/>
            <a:ext cx="4573090" cy="406264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7D94D-F5F1-0547-B4F6-CDD72A5420CA}"/>
              </a:ext>
            </a:extLst>
          </p:cNvPr>
          <p:cNvSpPr txBox="1"/>
          <p:nvPr/>
        </p:nvSpPr>
        <p:spPr>
          <a:xfrm>
            <a:off x="1428750" y="1857375"/>
            <a:ext cx="4667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Users mainly come from English and Spanish-speaking countries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Users whose native language is French, Portuguese, Italian and German are only interested in learning English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Users whose native language is English spent more time learning a new language, and users whose native language is Portuguese spent the least time on learning.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81453-2420-764C-BF02-5D27EB4E93A4}"/>
              </a:ext>
            </a:extLst>
          </p:cNvPr>
          <p:cNvSpPr/>
          <p:nvPr/>
        </p:nvSpPr>
        <p:spPr>
          <a:xfrm>
            <a:off x="6743110" y="1722530"/>
            <a:ext cx="4573090" cy="406264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CEA1-EDA9-5840-A207-E5F2554FF610}"/>
              </a:ext>
            </a:extLst>
          </p:cNvPr>
          <p:cNvSpPr txBox="1"/>
          <p:nvPr/>
        </p:nvSpPr>
        <p:spPr>
          <a:xfrm>
            <a:off x="6986588" y="1871662"/>
            <a:ext cx="37766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Diversify user background – attract users from Asia or who speak other minor languages.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</a:rPr>
              <a:t>Considering focusing on English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More research needed / a strategy is needed to improve the learning time of users whose native language is Portuguese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6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3" descr="3D rendering of a yellow sphere balancing on the edge of a blue cube">
            <a:extLst>
              <a:ext uri="{FF2B5EF4-FFF2-40B4-BE49-F238E27FC236}">
                <a16:creationId xmlns:a16="http://schemas.microsoft.com/office/drawing/2014/main" id="{C1EAF063-D56F-D2E1-6980-0F36E1024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5675A-6F6F-D44D-9CEE-346A877C26C3}"/>
              </a:ext>
            </a:extLst>
          </p:cNvPr>
          <p:cNvSpPr txBox="1"/>
          <p:nvPr/>
        </p:nvSpPr>
        <p:spPr>
          <a:xfrm>
            <a:off x="3271837" y="2643188"/>
            <a:ext cx="65008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68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ECB97B-31CA-B14B-BCF8-1C7B3AF96E73}"/>
              </a:ext>
            </a:extLst>
          </p:cNvPr>
          <p:cNvSpPr/>
          <p:nvPr/>
        </p:nvSpPr>
        <p:spPr>
          <a:xfrm>
            <a:off x="1770984" y="398424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77E61-A3F3-7B46-9788-883977107DB8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782159-E357-864C-A2D5-72CBDF08D26C}"/>
              </a:ext>
            </a:extLst>
          </p:cNvPr>
          <p:cNvSpPr txBox="1"/>
          <p:nvPr/>
        </p:nvSpPr>
        <p:spPr>
          <a:xfrm>
            <a:off x="2247332" y="2016827"/>
            <a:ext cx="83335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Duolingo is a language learning app that serves global users.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Users came from different countries with different backgrounds and aimed to learn a second language.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Insights and improvement based on user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https://runze.github.io/technical-posts/an-analysis-of-foreign-language-learning-using-duolingo-data/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ECB97B-31CA-B14B-BCF8-1C7B3AF96E73}"/>
              </a:ext>
            </a:extLst>
          </p:cNvPr>
          <p:cNvSpPr/>
          <p:nvPr/>
        </p:nvSpPr>
        <p:spPr>
          <a:xfrm>
            <a:off x="2478199" y="398424"/>
            <a:ext cx="2358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77E61-A3F3-7B46-9788-883977107DB8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DBFD7A-B1A3-9B43-A20F-2494793D8DD9}"/>
              </a:ext>
            </a:extLst>
          </p:cNvPr>
          <p:cNvSpPr/>
          <p:nvPr/>
        </p:nvSpPr>
        <p:spPr>
          <a:xfrm>
            <a:off x="2575776" y="2213279"/>
            <a:ext cx="4402377" cy="370265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7FC8E-471C-0549-A5EA-1A27CCE0EC0D}"/>
              </a:ext>
            </a:extLst>
          </p:cNvPr>
          <p:cNvSpPr/>
          <p:nvPr/>
        </p:nvSpPr>
        <p:spPr>
          <a:xfrm>
            <a:off x="6586538" y="4943475"/>
            <a:ext cx="1257300" cy="1516101"/>
          </a:xfrm>
          <a:prstGeom prst="rect">
            <a:avLst/>
          </a:prstGeom>
          <a:solidFill>
            <a:srgbClr val="9E3A61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45398-2B11-CB40-BACF-68697F4E9737}"/>
              </a:ext>
            </a:extLst>
          </p:cNvPr>
          <p:cNvSpPr/>
          <p:nvPr/>
        </p:nvSpPr>
        <p:spPr>
          <a:xfrm>
            <a:off x="7643813" y="4700588"/>
            <a:ext cx="914400" cy="9144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4348F-0C6F-4B42-9A63-2FA0D6E62D75}"/>
              </a:ext>
            </a:extLst>
          </p:cNvPr>
          <p:cNvSpPr txBox="1"/>
          <p:nvPr/>
        </p:nvSpPr>
        <p:spPr>
          <a:xfrm>
            <a:off x="2969722" y="3006150"/>
            <a:ext cx="3613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Analysis and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813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814E6F-C4AC-9046-92C9-5FB98D355E53}"/>
              </a:ext>
            </a:extLst>
          </p:cNvPr>
          <p:cNvSpPr txBox="1"/>
          <p:nvPr/>
        </p:nvSpPr>
        <p:spPr>
          <a:xfrm>
            <a:off x="783137" y="347891"/>
            <a:ext cx="6129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95A92-387E-0744-9F7D-F33E77091174}"/>
              </a:ext>
            </a:extLst>
          </p:cNvPr>
          <p:cNvSpPr/>
          <p:nvPr/>
        </p:nvSpPr>
        <p:spPr>
          <a:xfrm>
            <a:off x="2124564" y="2169600"/>
            <a:ext cx="7939824" cy="355181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41EE7-7721-CD4D-886D-19FF71FCC16F}"/>
              </a:ext>
            </a:extLst>
          </p:cNvPr>
          <p:cNvSpPr/>
          <p:nvPr/>
        </p:nvSpPr>
        <p:spPr>
          <a:xfrm>
            <a:off x="9628324" y="4499017"/>
            <a:ext cx="1498345" cy="464607"/>
          </a:xfrm>
          <a:prstGeom prst="rect">
            <a:avLst/>
          </a:prstGeom>
          <a:solidFill>
            <a:srgbClr val="776992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29815-862E-6641-8088-80F32D38C40D}"/>
              </a:ext>
            </a:extLst>
          </p:cNvPr>
          <p:cNvSpPr txBox="1"/>
          <p:nvPr/>
        </p:nvSpPr>
        <p:spPr>
          <a:xfrm>
            <a:off x="2514475" y="2939208"/>
            <a:ext cx="69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Duolinguo</a:t>
            </a:r>
            <a:r>
              <a:rPr lang="en-US" sz="2400" dirty="0">
                <a:solidFill>
                  <a:schemeClr val="bg1"/>
                </a:solidFill>
              </a:rPr>
              <a:t> – free, award-winning language learning online platform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Over 150 million users over the world since it launched in 2012</a:t>
            </a:r>
          </a:p>
        </p:txBody>
      </p:sp>
    </p:spTree>
    <p:extLst>
      <p:ext uri="{BB962C8B-B14F-4D97-AF65-F5344CB8AC3E}">
        <p14:creationId xmlns:p14="http://schemas.microsoft.com/office/powerpoint/2010/main" val="19813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814E6F-C4AC-9046-92C9-5FB98D355E53}"/>
              </a:ext>
            </a:extLst>
          </p:cNvPr>
          <p:cNvSpPr txBox="1"/>
          <p:nvPr/>
        </p:nvSpPr>
        <p:spPr>
          <a:xfrm>
            <a:off x="783137" y="347891"/>
            <a:ext cx="6129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95A92-387E-0744-9F7D-F33E77091174}"/>
              </a:ext>
            </a:extLst>
          </p:cNvPr>
          <p:cNvSpPr/>
          <p:nvPr/>
        </p:nvSpPr>
        <p:spPr>
          <a:xfrm>
            <a:off x="2124564" y="2169600"/>
            <a:ext cx="7939824" cy="355181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41EE7-7721-CD4D-886D-19FF71FCC16F}"/>
              </a:ext>
            </a:extLst>
          </p:cNvPr>
          <p:cNvSpPr/>
          <p:nvPr/>
        </p:nvSpPr>
        <p:spPr>
          <a:xfrm>
            <a:off x="9628324" y="4499017"/>
            <a:ext cx="1498345" cy="464607"/>
          </a:xfrm>
          <a:prstGeom prst="rect">
            <a:avLst/>
          </a:prstGeom>
          <a:solidFill>
            <a:srgbClr val="776992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29815-862E-6641-8088-80F32D38C40D}"/>
              </a:ext>
            </a:extLst>
          </p:cNvPr>
          <p:cNvSpPr txBox="1"/>
          <p:nvPr/>
        </p:nvSpPr>
        <p:spPr>
          <a:xfrm>
            <a:off x="2633000" y="2614613"/>
            <a:ext cx="69922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set – the 13 million users learning traces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insights and potential improvement of sales from user trances?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    https://</a:t>
            </a:r>
            <a:r>
              <a:rPr lang="en-US" dirty="0" err="1">
                <a:solidFill>
                  <a:schemeClr val="bg2"/>
                </a:solidFill>
              </a:rPr>
              <a:t>github.com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duolingo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halflife</a:t>
            </a:r>
            <a:r>
              <a:rPr lang="en-US" dirty="0">
                <a:solidFill>
                  <a:schemeClr val="bg2"/>
                </a:solidFill>
              </a:rPr>
              <a:t>-regression</a:t>
            </a:r>
          </a:p>
        </p:txBody>
      </p:sp>
    </p:spTree>
    <p:extLst>
      <p:ext uri="{BB962C8B-B14F-4D97-AF65-F5344CB8AC3E}">
        <p14:creationId xmlns:p14="http://schemas.microsoft.com/office/powerpoint/2010/main" val="147535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BA684-6C69-0440-A7A8-ABEAECBEF6A7}"/>
              </a:ext>
            </a:extLst>
          </p:cNvPr>
          <p:cNvSpPr txBox="1"/>
          <p:nvPr/>
        </p:nvSpPr>
        <p:spPr>
          <a:xfrm>
            <a:off x="1951776" y="366899"/>
            <a:ext cx="5134824" cy="9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7D94D-F5F1-0547-B4F6-CDD72A5420CA}"/>
              </a:ext>
            </a:extLst>
          </p:cNvPr>
          <p:cNvSpPr txBox="1"/>
          <p:nvPr/>
        </p:nvSpPr>
        <p:spPr>
          <a:xfrm>
            <a:off x="1428750" y="1857375"/>
            <a:ext cx="4986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P_call</a:t>
            </a:r>
            <a:r>
              <a:rPr lang="en-US" dirty="0">
                <a:solidFill>
                  <a:schemeClr val="bg2"/>
                </a:solidFill>
              </a:rPr>
              <a:t> – proportion of exercises from </a:t>
            </a:r>
            <a:r>
              <a:rPr lang="en-US" dirty="0" err="1">
                <a:solidFill>
                  <a:schemeClr val="bg2"/>
                </a:solidFill>
              </a:rPr>
              <a:t>lession</a:t>
            </a:r>
            <a:r>
              <a:rPr lang="en-US" dirty="0">
                <a:solidFill>
                  <a:schemeClr val="bg2"/>
                </a:solidFill>
              </a:rPr>
              <a:t> where vocabulary was correctly recalled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Timestamp – UNIX </a:t>
            </a:r>
            <a:r>
              <a:rPr lang="en-US" dirty="0" err="1">
                <a:solidFill>
                  <a:schemeClr val="bg2"/>
                </a:solidFill>
              </a:rPr>
              <a:t>teimstamp</a:t>
            </a:r>
            <a:r>
              <a:rPr lang="en-US" dirty="0">
                <a:solidFill>
                  <a:schemeClr val="bg2"/>
                </a:solidFill>
              </a:rPr>
              <a:t> of current lesson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Delta – time in second since the lase lesson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Learning_language</a:t>
            </a:r>
            <a:r>
              <a:rPr lang="en-US" dirty="0">
                <a:solidFill>
                  <a:schemeClr val="bg2"/>
                </a:solidFill>
              </a:rPr>
              <a:t> – language being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Ui_language</a:t>
            </a:r>
            <a:r>
              <a:rPr lang="en-US" dirty="0">
                <a:solidFill>
                  <a:schemeClr val="bg2"/>
                </a:solidFill>
              </a:rPr>
              <a:t> – user interface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History_seen</a:t>
            </a:r>
            <a:r>
              <a:rPr lang="en-US" dirty="0">
                <a:solidFill>
                  <a:schemeClr val="bg2"/>
                </a:solidFill>
              </a:rPr>
              <a:t> – total times user has seen the </a:t>
            </a:r>
            <a:r>
              <a:rPr lang="en-US" dirty="0" err="1">
                <a:solidFill>
                  <a:schemeClr val="bg2"/>
                </a:solidFill>
              </a:rPr>
              <a:t>volabulary</a:t>
            </a:r>
            <a:r>
              <a:rPr lang="en-US" dirty="0">
                <a:solidFill>
                  <a:schemeClr val="bg2"/>
                </a:solidFill>
              </a:rPr>
              <a:t> prior to the lesion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Hisory_correct</a:t>
            </a:r>
            <a:r>
              <a:rPr lang="en-US" dirty="0">
                <a:solidFill>
                  <a:schemeClr val="bg2"/>
                </a:solidFill>
              </a:rPr>
              <a:t> – total times user recall the vocabulary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Seeesion_seen</a:t>
            </a:r>
            <a:r>
              <a:rPr lang="en-US" dirty="0">
                <a:solidFill>
                  <a:schemeClr val="bg2"/>
                </a:solidFill>
              </a:rPr>
              <a:t> – times the user saw the </a:t>
            </a:r>
            <a:r>
              <a:rPr lang="en-US" dirty="0" err="1">
                <a:solidFill>
                  <a:schemeClr val="bg2"/>
                </a:solidFill>
              </a:rPr>
              <a:t>wordduring</a:t>
            </a:r>
            <a:r>
              <a:rPr lang="en-US" dirty="0">
                <a:solidFill>
                  <a:schemeClr val="bg2"/>
                </a:solidFill>
              </a:rPr>
              <a:t> the lesson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Session_correct</a:t>
            </a:r>
            <a:r>
              <a:rPr lang="en-US" dirty="0">
                <a:solidFill>
                  <a:schemeClr val="bg2"/>
                </a:solidFill>
              </a:rPr>
              <a:t> – times the use got the vocabulary correct during this lesson </a:t>
            </a:r>
          </a:p>
        </p:txBody>
      </p:sp>
    </p:spTree>
    <p:extLst>
      <p:ext uri="{BB962C8B-B14F-4D97-AF65-F5344CB8AC3E}">
        <p14:creationId xmlns:p14="http://schemas.microsoft.com/office/powerpoint/2010/main" val="3848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BA684-6C69-0440-A7A8-ABEAECBEF6A7}"/>
              </a:ext>
            </a:extLst>
          </p:cNvPr>
          <p:cNvSpPr txBox="1"/>
          <p:nvPr/>
        </p:nvSpPr>
        <p:spPr>
          <a:xfrm>
            <a:off x="1951776" y="366899"/>
            <a:ext cx="5134824" cy="9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EDA &amp;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7D94D-F5F1-0547-B4F6-CDD72A5420CA}"/>
              </a:ext>
            </a:extLst>
          </p:cNvPr>
          <p:cNvSpPr txBox="1"/>
          <p:nvPr/>
        </p:nvSpPr>
        <p:spPr>
          <a:xfrm>
            <a:off x="1428750" y="1857376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</a:rPr>
              <a:t>Learning_language</a:t>
            </a:r>
            <a:r>
              <a:rPr lang="en-US" sz="2000" dirty="0">
                <a:solidFill>
                  <a:schemeClr val="bg2"/>
                </a:solidFill>
              </a:rPr>
              <a:t> – language being learned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</a:rPr>
              <a:t>Ui_language</a:t>
            </a:r>
            <a:r>
              <a:rPr lang="en-US" sz="2000" dirty="0">
                <a:solidFill>
                  <a:schemeClr val="bg2"/>
                </a:solidFill>
              </a:rPr>
              <a:t> – user interface language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D797ABB-42AF-5F42-8594-43D2AF8C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83" y="3280535"/>
            <a:ext cx="2854798" cy="269208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3985E56-9F3E-1843-8B1B-BE528EB9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31" y="3280530"/>
            <a:ext cx="3236569" cy="2707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E235B-7096-AC45-8824-BF47AF2CFBEC}"/>
              </a:ext>
            </a:extLst>
          </p:cNvPr>
          <p:cNvSpPr txBox="1"/>
          <p:nvPr/>
        </p:nvSpPr>
        <p:spPr>
          <a:xfrm>
            <a:off x="9358312" y="3914774"/>
            <a:ext cx="1943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En</a:t>
            </a:r>
            <a:r>
              <a:rPr lang="en-US" dirty="0">
                <a:solidFill>
                  <a:schemeClr val="bg2"/>
                </a:solidFill>
              </a:rPr>
              <a:t> – English</a:t>
            </a:r>
          </a:p>
          <a:p>
            <a:r>
              <a:rPr lang="en-US" dirty="0">
                <a:solidFill>
                  <a:schemeClr val="bg2"/>
                </a:solidFill>
              </a:rPr>
              <a:t>Or – </a:t>
            </a:r>
            <a:r>
              <a:rPr lang="en-US" dirty="0" err="1">
                <a:solidFill>
                  <a:schemeClr val="bg2"/>
                </a:solidFill>
              </a:rPr>
              <a:t>Portugues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Es – Spanish</a:t>
            </a:r>
          </a:p>
          <a:p>
            <a:r>
              <a:rPr lang="en-US" dirty="0">
                <a:solidFill>
                  <a:schemeClr val="bg2"/>
                </a:solidFill>
              </a:rPr>
              <a:t>It - Italian </a:t>
            </a:r>
          </a:p>
        </p:txBody>
      </p:sp>
    </p:spTree>
    <p:extLst>
      <p:ext uri="{BB962C8B-B14F-4D97-AF65-F5344CB8AC3E}">
        <p14:creationId xmlns:p14="http://schemas.microsoft.com/office/powerpoint/2010/main" val="203362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BA684-6C69-0440-A7A8-ABEAECBEF6A7}"/>
              </a:ext>
            </a:extLst>
          </p:cNvPr>
          <p:cNvSpPr txBox="1"/>
          <p:nvPr/>
        </p:nvSpPr>
        <p:spPr>
          <a:xfrm>
            <a:off x="1951776" y="366899"/>
            <a:ext cx="5134824" cy="9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EDA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848AD-2A8F-B64B-8A9A-CDCC575C9579}"/>
              </a:ext>
            </a:extLst>
          </p:cNvPr>
          <p:cNvSpPr txBox="1"/>
          <p:nvPr/>
        </p:nvSpPr>
        <p:spPr>
          <a:xfrm>
            <a:off x="1771650" y="1785937"/>
            <a:ext cx="82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What languages being learned by people whose interface languages are English, Spanish, Italian and Portuguese by subplot four pies plots</a:t>
            </a:r>
          </a:p>
        </p:txBody>
      </p:sp>
      <p:pic>
        <p:nvPicPr>
          <p:cNvPr id="6" name="Picture 5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82FCD4FA-39EC-2540-8E40-FF2DC0EA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14" y="2583614"/>
            <a:ext cx="6102035" cy="37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44291-B2DF-5742-877A-5EB40381D8AA}"/>
              </a:ext>
            </a:extLst>
          </p:cNvPr>
          <p:cNvCxnSpPr>
            <a:cxnSpLocks/>
          </p:cNvCxnSpPr>
          <p:nvPr/>
        </p:nvCxnSpPr>
        <p:spPr>
          <a:xfrm>
            <a:off x="0" y="1534515"/>
            <a:ext cx="12192000" cy="0"/>
          </a:xfrm>
          <a:prstGeom prst="line">
            <a:avLst/>
          </a:prstGeom>
          <a:ln w="127000" cmpd="sng">
            <a:solidFill>
              <a:srgbClr val="6868BD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BA684-6C69-0440-A7A8-ABEAECBEF6A7}"/>
              </a:ext>
            </a:extLst>
          </p:cNvPr>
          <p:cNvSpPr txBox="1"/>
          <p:nvPr/>
        </p:nvSpPr>
        <p:spPr>
          <a:xfrm>
            <a:off x="1951776" y="366899"/>
            <a:ext cx="5134824" cy="9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EDA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848AD-2A8F-B64B-8A9A-CDCC575C9579}"/>
              </a:ext>
            </a:extLst>
          </p:cNvPr>
          <p:cNvSpPr txBox="1"/>
          <p:nvPr/>
        </p:nvSpPr>
        <p:spPr>
          <a:xfrm>
            <a:off x="1771650" y="1785937"/>
            <a:ext cx="821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Visualize each interface language users daily activity pattern onto a single plot</a:t>
            </a:r>
          </a:p>
        </p:txBody>
      </p:sp>
      <p:pic>
        <p:nvPicPr>
          <p:cNvPr id="5" name="Picture 4" descr="Chart, shape, arrow&#10;&#10;Description automatically generated">
            <a:extLst>
              <a:ext uri="{FF2B5EF4-FFF2-40B4-BE49-F238E27FC236}">
                <a16:creationId xmlns:a16="http://schemas.microsoft.com/office/drawing/2014/main" id="{4763C6A7-4D3B-2649-BC18-12E38E86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14" y="2579770"/>
            <a:ext cx="5955311" cy="39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615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3"/>
      </a:accent1>
      <a:accent2>
        <a:srgbClr val="B13B92"/>
      </a:accent2>
      <a:accent3>
        <a:srgbClr val="B14DC3"/>
      </a:accent3>
      <a:accent4>
        <a:srgbClr val="6E3BB1"/>
      </a:accent4>
      <a:accent5>
        <a:srgbClr val="4E4DC3"/>
      </a:accent5>
      <a:accent6>
        <a:srgbClr val="3B6BB1"/>
      </a:accent6>
      <a:hlink>
        <a:srgbClr val="6854C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388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AvenirNext LT Pro Medium</vt:lpstr>
      <vt:lpstr>Arial</vt:lpstr>
      <vt:lpstr>Calibri</vt:lpstr>
      <vt:lpstr>Gill Sans Nova</vt:lpstr>
      <vt:lpstr>ConfettiVTI</vt:lpstr>
      <vt:lpstr>User Distribution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Distribution Analysis</dc:title>
  <dc:creator>Yun Pang</dc:creator>
  <cp:lastModifiedBy>Yun Pang</cp:lastModifiedBy>
  <cp:revision>1</cp:revision>
  <dcterms:created xsi:type="dcterms:W3CDTF">2022-07-08T21:05:05Z</dcterms:created>
  <dcterms:modified xsi:type="dcterms:W3CDTF">2022-07-15T22:05:27Z</dcterms:modified>
</cp:coreProperties>
</file>