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D9C3CE3-8DAD-4BA5-A939-05FF3CB3E643}">
  <a:tblStyle styleId="{3D9C3CE3-8DAD-4BA5-A939-05FF3CB3E64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fill>
          <a:solidFill>
            <a:srgbClr val="CACACA"/>
          </a:solidFill>
        </a:fill>
      </a:tcStyle>
    </a:band1H>
    <a:band2H>
      <a:tcTxStyle/>
    </a:band2H>
    <a:band1V>
      <a:tcTxStyle/>
      <a:tcStyle>
        <a:fill>
          <a:solidFill>
            <a:srgbClr val="CACAC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dk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dk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dk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9dab1b6b2_1_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g49dab1b6b2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9dab1b6b2_1_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49dab1b6b2_1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9dab1b6b2_1_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g49dab1b6b2_1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9dab1b6b2_1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g49dab1b6b2_1_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49dab1b6b2_1_3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9dab1b6b2_1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49dab1b6b2_1_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49dab1b6b2_1_4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Char char="■"/>
              <a:defRPr sz="1500"/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1100"/>
            </a:lvl1pPr>
            <a:lvl2pPr indent="0" lvl="1" marL="0" algn="r">
              <a:spcBef>
                <a:spcPts val="0"/>
              </a:spcBef>
              <a:buNone/>
              <a:defRPr sz="1100"/>
            </a:lvl2pPr>
            <a:lvl3pPr indent="0" lvl="2" marL="0" algn="r">
              <a:spcBef>
                <a:spcPts val="0"/>
              </a:spcBef>
              <a:buNone/>
              <a:defRPr sz="1100"/>
            </a:lvl3pPr>
            <a:lvl4pPr indent="0" lvl="3" marL="0" algn="r">
              <a:spcBef>
                <a:spcPts val="0"/>
              </a:spcBef>
              <a:buNone/>
              <a:defRPr sz="1100"/>
            </a:lvl4pPr>
            <a:lvl5pPr indent="0" lvl="4" marL="0" algn="r">
              <a:spcBef>
                <a:spcPts val="0"/>
              </a:spcBef>
              <a:buNone/>
              <a:defRPr sz="1100"/>
            </a:lvl5pPr>
            <a:lvl6pPr indent="0" lvl="5" marL="0" algn="r">
              <a:spcBef>
                <a:spcPts val="0"/>
              </a:spcBef>
              <a:buNone/>
              <a:defRPr sz="1100"/>
            </a:lvl6pPr>
            <a:lvl7pPr indent="0" lvl="6" marL="0" algn="r">
              <a:spcBef>
                <a:spcPts val="0"/>
              </a:spcBef>
              <a:buNone/>
              <a:defRPr sz="1100"/>
            </a:lvl7pPr>
            <a:lvl8pPr indent="0" lvl="7" marL="0" algn="r">
              <a:spcBef>
                <a:spcPts val="0"/>
              </a:spcBef>
              <a:buNone/>
              <a:defRPr sz="1100"/>
            </a:lvl8pPr>
            <a:lvl9pPr indent="0" lvl="8" marL="0" algn="r">
              <a:spcBef>
                <a:spcPts val="0"/>
              </a:spcBef>
              <a:buNone/>
              <a:defRPr sz="11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jp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1719942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b="1" lang="en" sz="3000">
                <a:latin typeface="Arial"/>
                <a:ea typeface="Arial"/>
                <a:cs typeface="Arial"/>
                <a:sym typeface="Arial"/>
              </a:rPr>
              <a:t>Airbnb BA Presentation </a:t>
            </a:r>
            <a:endParaRPr sz="3000"/>
          </a:p>
        </p:txBody>
      </p:sp>
      <p:sp>
        <p:nvSpPr>
          <p:cNvPr id="62" name="Google Shape;62;p14"/>
          <p:cNvSpPr/>
          <p:nvPr/>
        </p:nvSpPr>
        <p:spPr>
          <a:xfrm>
            <a:off x="0" y="1665514"/>
            <a:ext cx="1807028" cy="1404257"/>
          </a:xfrm>
          <a:prstGeom prst="rect">
            <a:avLst/>
          </a:prstGeom>
          <a:solidFill>
            <a:srgbClr val="FF5B5E"/>
          </a:solidFill>
          <a:ln cap="flat" cmpd="sng" w="12700">
            <a:solidFill>
              <a:srgbClr val="FF5B5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logo &#10; &#10;Description automatically generated" id="63" name="Google Shape;6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5690" y="175022"/>
            <a:ext cx="1390004" cy="1098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87305" y="238125"/>
            <a:ext cx="1666875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group of people walking down a street next to a swimming pool &#10; &#10;Description automatically generated" id="69" name="Google Shape;69;p15"/>
          <p:cNvPicPr preferRelativeResize="0"/>
          <p:nvPr>
            <p:ph idx="1" type="body"/>
          </p:nvPr>
        </p:nvPicPr>
        <p:blipFill rotWithShape="1">
          <a:blip r:embed="rId4">
            <a:alphaModFix amt="50000"/>
          </a:blip>
          <a:srcRect b="0" l="0" r="0" t="0"/>
          <a:stretch/>
        </p:blipFill>
        <p:spPr>
          <a:xfrm>
            <a:off x="0" y="0"/>
            <a:ext cx="9144000" cy="5146763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Average Listing Price Per Market</a:t>
            </a:r>
            <a:endParaRPr sz="1100"/>
          </a:p>
        </p:txBody>
      </p:sp>
      <p:sp>
        <p:nvSpPr>
          <p:cNvPr id="71" name="Google Shape;71;p15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900"/>
              <a:buNone/>
            </a:pPr>
            <a:r>
              <a:rPr lang="en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Average listing price per market info..</a:t>
            </a:r>
            <a:endParaRPr sz="1100"/>
          </a:p>
        </p:txBody>
      </p:sp>
      <p:graphicFrame>
        <p:nvGraphicFramePr>
          <p:cNvPr id="72" name="Google Shape;72;p15"/>
          <p:cNvGraphicFramePr/>
          <p:nvPr/>
        </p:nvGraphicFramePr>
        <p:xfrm>
          <a:off x="3924300" y="15537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{3D9C3CE3-8DAD-4BA5-A939-05FF3CB3E643}</a:tableStyleId>
              </a:tblPr>
              <a:tblGrid>
                <a:gridCol w="1584300"/>
                <a:gridCol w="1584300"/>
                <a:gridCol w="1584300"/>
              </a:tblGrid>
              <a:tr h="434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City</a:t>
                      </a:r>
                      <a:endParaRPr sz="1100"/>
                    </a:p>
                  </a:txBody>
                  <a:tcPr marT="34300" marB="34300" marR="68600" marL="68600">
                    <a:solidFill>
                      <a:srgbClr val="FF5B5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Average Listing Price</a:t>
                      </a:r>
                      <a:endParaRPr sz="1100"/>
                    </a:p>
                  </a:txBody>
                  <a:tcPr marT="34300" marB="34300" marR="68600" marL="68600">
                    <a:solidFill>
                      <a:srgbClr val="FF5B5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Rank</a:t>
                      </a:r>
                      <a:endParaRPr sz="1100"/>
                    </a:p>
                  </a:txBody>
                  <a:tcPr marT="34300" marB="34300" marR="68600" marL="68600">
                    <a:solidFill>
                      <a:srgbClr val="FF5B5E"/>
                    </a:solidFill>
                  </a:tcPr>
                </a:tc>
              </a:tr>
              <a:tr h="434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</a:tr>
              <a:tr h="434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</a:tr>
              <a:tr h="434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</a:tr>
              <a:tr h="434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87305" y="238125"/>
            <a:ext cx="1666875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view of a city at night &#10; &#10;Description automatically generated" id="78" name="Google Shape;78;p16"/>
          <p:cNvPicPr preferRelativeResize="0"/>
          <p:nvPr>
            <p:ph idx="1" type="body"/>
          </p:nvPr>
        </p:nvPicPr>
        <p:blipFill rotWithShape="1">
          <a:blip r:embed="rId4">
            <a:alphaModFix amt="70000"/>
          </a:blip>
          <a:srcRect b="0" l="0" r="0" t="0"/>
          <a:stretch/>
        </p:blipFill>
        <p:spPr>
          <a:xfrm>
            <a:off x="0" y="10113"/>
            <a:ext cx="9144000" cy="5147639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>
            <p:ph type="title"/>
          </p:nvPr>
        </p:nvSpPr>
        <p:spPr>
          <a:xfrm>
            <a:off x="629841" y="70757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Property Types Per City</a:t>
            </a:r>
            <a:endParaRPr sz="1100"/>
          </a:p>
        </p:txBody>
      </p:sp>
      <p:sp>
        <p:nvSpPr>
          <p:cNvPr id="80" name="Google Shape;80;p16"/>
          <p:cNvSpPr txBox="1"/>
          <p:nvPr>
            <p:ph idx="2" type="body"/>
          </p:nvPr>
        </p:nvSpPr>
        <p:spPr>
          <a:xfrm>
            <a:off x="629841" y="1547132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700"/>
              <a:buNone/>
            </a:pPr>
            <a:r>
              <a:rPr lang="en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Property type per city …</a:t>
            </a:r>
            <a:endParaRPr sz="1100"/>
          </a:p>
        </p:txBody>
      </p:sp>
      <p:graphicFrame>
        <p:nvGraphicFramePr>
          <p:cNvPr id="81" name="Google Shape;81;p16"/>
          <p:cNvGraphicFramePr/>
          <p:nvPr/>
        </p:nvGraphicFramePr>
        <p:xfrm>
          <a:off x="3789759" y="153777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{3D9C3CE3-8DAD-4BA5-A939-05FF3CB3E643}</a:tableStyleId>
              </a:tblPr>
              <a:tblGrid>
                <a:gridCol w="1248075"/>
                <a:gridCol w="1248075"/>
                <a:gridCol w="1248075"/>
                <a:gridCol w="1248075"/>
              </a:tblGrid>
              <a:tr h="97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City</a:t>
                      </a:r>
                      <a:endParaRPr sz="1100"/>
                    </a:p>
                  </a:txBody>
                  <a:tcPr marT="34300" marB="34300" marR="68600" marL="68600">
                    <a:solidFill>
                      <a:srgbClr val="FF5B5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Property Type</a:t>
                      </a:r>
                      <a:endParaRPr sz="1100"/>
                    </a:p>
                  </a:txBody>
                  <a:tcPr marT="34300" marB="34300" marR="68600" marL="68600">
                    <a:solidFill>
                      <a:srgbClr val="FF5B5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Listing Count</a:t>
                      </a:r>
                      <a:endParaRPr sz="1100"/>
                    </a:p>
                  </a:txBody>
                  <a:tcPr marT="34300" marB="34300" marR="68600" marL="68600">
                    <a:solidFill>
                      <a:srgbClr val="FF5B5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Percent Total Per City</a:t>
                      </a:r>
                      <a:endParaRPr sz="1100"/>
                    </a:p>
                  </a:txBody>
                  <a:tcPr marT="34300" marB="34300" marR="68600" marL="68600">
                    <a:solidFill>
                      <a:srgbClr val="FF5B5E"/>
                    </a:solidFill>
                  </a:tcPr>
                </a:tc>
              </a:tr>
              <a:tr h="205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</a:tr>
              <a:tr h="205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</a:tr>
              <a:tr h="205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</a:tr>
              <a:tr h="205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</a:tr>
              <a:tr h="205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</a:tr>
              <a:tr h="205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</a:tr>
              <a:tr h="205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</a:tr>
              <a:tr h="205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sp>
        <p:nvSpPr>
          <p:cNvPr id="82" name="Google Shape;82;p16"/>
          <p:cNvSpPr txBox="1"/>
          <p:nvPr/>
        </p:nvSpPr>
        <p:spPr>
          <a:xfrm>
            <a:off x="3789759" y="1156899"/>
            <a:ext cx="2760018" cy="7617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Taipei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87305" y="238125"/>
            <a:ext cx="1666875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busy city street at night &#10; &#10;Description automatically generated" id="89" name="Google Shape;89;p17"/>
          <p:cNvPicPr preferRelativeResize="0"/>
          <p:nvPr>
            <p:ph idx="1" type="body"/>
          </p:nvPr>
        </p:nvPicPr>
        <p:blipFill rotWithShape="1">
          <a:blip r:embed="rId4">
            <a:alphaModFix amt="70000"/>
          </a:blip>
          <a:srcRect b="0" l="0" r="0" t="0"/>
          <a:stretch/>
        </p:blipFill>
        <p:spPr>
          <a:xfrm>
            <a:off x="-1" y="-1"/>
            <a:ext cx="9144000" cy="5355773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>
            <p:ph type="title"/>
          </p:nvPr>
        </p:nvSpPr>
        <p:spPr>
          <a:xfrm>
            <a:off x="629841" y="81643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Correlation Analysis 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7"/>
          <p:cNvSpPr txBox="1"/>
          <p:nvPr>
            <p:ph idx="2" type="body"/>
          </p:nvPr>
        </p:nvSpPr>
        <p:spPr>
          <a:xfrm>
            <a:off x="629841" y="1281793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</a:pPr>
            <a:br>
              <a:rPr lang="en" sz="1400">
                <a:latin typeface="Arial"/>
                <a:ea typeface="Arial"/>
                <a:cs typeface="Arial"/>
                <a:sym typeface="Arial"/>
              </a:rPr>
            </a:br>
            <a:br>
              <a:rPr lang="en" sz="1400"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screenshot of a cell phone &#10; &#10;Description automatically generated" id="92" name="Google Shape;92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17782" y="1051036"/>
            <a:ext cx="3619500" cy="36861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correlation shows a strong positive correlation between x and y…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87305" y="238125"/>
            <a:ext cx="1666875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ridge over a body of water with a sunset in the background &#10; &#10;Description automatically generated" id="100" name="Google Shape;100;p18"/>
          <p:cNvPicPr preferRelativeResize="0"/>
          <p:nvPr>
            <p:ph idx="1" type="body"/>
          </p:nvPr>
        </p:nvPicPr>
        <p:blipFill rotWithShape="1">
          <a:blip r:embed="rId4">
            <a:alphaModFix amt="70000"/>
          </a:blip>
          <a:srcRect b="0" l="0" r="0" t="0"/>
          <a:stretch/>
        </p:blipFill>
        <p:spPr>
          <a:xfrm>
            <a:off x="0" y="238125"/>
            <a:ext cx="9144000" cy="516450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Modeling</a:t>
            </a:r>
            <a:endParaRPr sz="1100"/>
          </a:p>
        </p:txBody>
      </p:sp>
      <p:sp>
        <p:nvSpPr>
          <p:cNvPr id="102" name="Google Shape;102;p18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Modeling info…</a:t>
            </a:r>
            <a:endParaRPr sz="1100"/>
          </a:p>
        </p:txBody>
      </p:sp>
      <p:graphicFrame>
        <p:nvGraphicFramePr>
          <p:cNvPr id="103" name="Google Shape;103;p18"/>
          <p:cNvGraphicFramePr/>
          <p:nvPr/>
        </p:nvGraphicFramePr>
        <p:xfrm>
          <a:off x="3761185" y="184130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{3D9C3CE3-8DAD-4BA5-A939-05FF3CB3E643}</a:tableStyleId>
              </a:tblPr>
              <a:tblGrid>
                <a:gridCol w="1188225"/>
                <a:gridCol w="1188225"/>
                <a:gridCol w="1188225"/>
                <a:gridCol w="1188225"/>
              </a:tblGrid>
              <a:tr h="434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City</a:t>
                      </a:r>
                      <a:endParaRPr sz="1100"/>
                    </a:p>
                  </a:txBody>
                  <a:tcPr marT="34300" marB="34300" marR="68600" marL="68600">
                    <a:solidFill>
                      <a:srgbClr val="FF5B5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Average Yearly Profit</a:t>
                      </a:r>
                      <a:endParaRPr sz="1100"/>
                    </a:p>
                  </a:txBody>
                  <a:tcPr marT="34300" marB="34300" marR="68600" marL="68600">
                    <a:solidFill>
                      <a:srgbClr val="FF5B5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Listings &gt; Avg. Profit</a:t>
                      </a:r>
                      <a:endParaRPr sz="1100"/>
                    </a:p>
                  </a:txBody>
                  <a:tcPr marT="34300" marB="34300" marR="68600" marL="68600">
                    <a:solidFill>
                      <a:srgbClr val="FF5B5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Percent Above Market</a:t>
                      </a:r>
                      <a:endParaRPr sz="1100"/>
                    </a:p>
                  </a:txBody>
                  <a:tcPr marT="34300" marB="34300" marR="68600" marL="68600">
                    <a:solidFill>
                      <a:srgbClr val="FF5B5E"/>
                    </a:solidFill>
                  </a:tcPr>
                </a:tc>
              </a:tr>
              <a:tr h="434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</a:tr>
              <a:tr h="434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</a:tr>
              <a:tr h="434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</a:tr>
              <a:tr h="434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