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8" r:id="rId5"/>
    <p:sldId id="299" r:id="rId6"/>
    <p:sldId id="301" r:id="rId7"/>
    <p:sldId id="300" r:id="rId8"/>
    <p:sldId id="302" r:id="rId9"/>
    <p:sldId id="303" r:id="rId10"/>
    <p:sldId id="309" r:id="rId11"/>
    <p:sldId id="304" r:id="rId12"/>
    <p:sldId id="305" r:id="rId13"/>
    <p:sldId id="325" r:id="rId14"/>
    <p:sldId id="307" r:id="rId15"/>
    <p:sldId id="308" r:id="rId16"/>
    <p:sldId id="310" r:id="rId17"/>
    <p:sldId id="311" r:id="rId18"/>
    <p:sldId id="312" r:id="rId19"/>
    <p:sldId id="314" r:id="rId20"/>
    <p:sldId id="316" r:id="rId21"/>
    <p:sldId id="317" r:id="rId22"/>
    <p:sldId id="318" r:id="rId23"/>
    <p:sldId id="315" r:id="rId24"/>
    <p:sldId id="320" r:id="rId25"/>
    <p:sldId id="319" r:id="rId26"/>
    <p:sldId id="322" r:id="rId27"/>
    <p:sldId id="321" r:id="rId28"/>
    <p:sldId id="313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040-D57D-4E53-8544-95E9B36A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DDA-766A-476F-B66F-BE55D48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5073-5D9E-40D6-B0C2-E29694C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7EEC-D148-4506-A51F-98B6E1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043-5898-4720-8E6E-5462DB5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9CFA-8A7A-4CD5-AAD2-529E0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3D9A-B3F1-478B-A289-CEC92C5F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DED4-330F-4045-94B5-1E70153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D71-A46C-47EA-91C1-61A9BAF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A308-137C-4689-BFBF-B56798F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54E0-898B-4257-B839-F5D02B57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AE-61E0-4474-ACBA-88B6CFE1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95FA-3385-4720-956B-994E7E5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32B-2D2A-4FE1-9708-6B25851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928-472C-4249-BD28-ECAC506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FF8-0823-4ADA-BD39-AFDFCC9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B37-C951-4D9B-9BBF-347F5CF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6488-3634-4C68-9C48-5F7DCDC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F2BA-16FE-4D4F-A500-F8AC62A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488-A15F-4050-8184-B5DE149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809-DD82-40DE-885C-CFD4315D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A84E-2134-4C87-943B-5C517732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6D5-AC02-4C02-8D99-33D1014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741-D225-4BC0-A7FB-309E9B2C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9AFD-A48B-45C0-B4DD-D03AAA6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3C4-51F5-48BA-A454-1E4E81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1D-FBD4-4509-9459-BDC434A9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82F4-EC1F-483B-B9B9-2BD3DCF6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377-0BBB-4D94-B84A-034C3DF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297F-AF25-401F-BC66-5534425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5A1D-4455-4288-ADB0-8740C06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AFF-AEF8-412E-82B5-FD59399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3022-C65D-4A7A-9980-99EAD2E8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6FB3-3B88-4160-B3F6-0CB3BD1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DF12-4513-434D-A086-75E8DFB7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5500-9EFB-49CC-BEDB-01EBF7C2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DB00-3185-494D-9488-BBC3C59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E495-82A6-40E8-82A2-2187C4B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E339-8ACF-49E4-9A9D-9966A3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00E7-C420-4E8A-9984-E42B6CF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40BC-E30C-4F3F-8431-FD0D7DE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B8D-5284-4898-844C-EB043ED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3321-6073-4C8B-9EE8-B9A81FE6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5D6C-6DA2-4150-9767-D2EBCCA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A68-67BF-4C08-A8CA-D30E2C8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F76-B515-464E-B82E-DD6DB82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E72-44B2-45A4-8987-92DB8827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470-957B-44D4-A613-D0FFD968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3488-7571-41DD-B961-D6BDA335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324-AA47-4EB7-B7DC-0AACCA4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5625-DACA-4C8F-BBD2-F89B44F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6131-1D91-45D1-999D-CA15967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DBA8-0A8C-4D0B-8C57-3A57EDA4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98CE-83C4-4C69-8F45-F3DACBB4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3307-0236-411B-A83A-6DDE06E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014-5CC4-4912-A853-375ADE3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B904-4758-4E71-B122-A10BB3DA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929-4AEF-4BA2-8A64-C93407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65-8097-4DBB-ADBC-9E7E68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729B-8F56-415F-A0C1-1D58D424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EF09-19DC-4305-86C3-DEC898C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A86B-2019-43B2-AF3A-DCDE994BE14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F8C-EDDD-4827-89BC-B5ED3BA4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307-5E62-47E7-9DAA-CC325E4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239-0A50-4346-AE2C-CF87636D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pt. 1:</a:t>
            </a:r>
            <a:br>
              <a:rPr lang="en-US" dirty="0"/>
            </a:br>
            <a:r>
              <a:rPr lang="en-US" dirty="0"/>
              <a:t>Unsupervised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ACE 592 SAE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74A1D4-4169-47E4-8CCD-27B4D76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B8A-38CD-4311-9555-C9B4E6EF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Photo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2134-762E-45AC-847A-FBCDD87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given photo, its likely that not every pixel matters.</a:t>
            </a:r>
          </a:p>
          <a:p>
            <a:endParaRPr lang="en-US" dirty="0"/>
          </a:p>
          <a:p>
            <a:r>
              <a:rPr lang="en-US" dirty="0"/>
              <a:t>Doing PCA on a photo will summarize several pixels into a reduced number of components.</a:t>
            </a:r>
          </a:p>
          <a:p>
            <a:endParaRPr lang="en-US" dirty="0"/>
          </a:p>
          <a:p>
            <a:r>
              <a:rPr lang="en-US" dirty="0"/>
              <a:t>Classifying on these components can be just as effective and much more efficient!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649-333D-405D-8B73-B08064BD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Example: Asset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2D46-6883-43EC-8785-2F336D9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Demography and Public Health, it is popular to use PCA with a data set of assets to produce an “asset index.”</a:t>
            </a:r>
          </a:p>
          <a:p>
            <a:endParaRPr lang="en-US" dirty="0"/>
          </a:p>
          <a:p>
            <a:r>
              <a:rPr lang="en-US" dirty="0"/>
              <a:t>The result will be some components which are correlated with variables in the data, and may or may not be interpretable.</a:t>
            </a:r>
          </a:p>
          <a:p>
            <a:endParaRPr lang="en-US" dirty="0"/>
          </a:p>
          <a:p>
            <a:r>
              <a:rPr lang="en-US" dirty="0"/>
              <a:t>This can be used to “rank” households based on the amount of assets they have.</a:t>
            </a:r>
          </a:p>
        </p:txBody>
      </p:sp>
    </p:spTree>
    <p:extLst>
      <p:ext uri="{BB962C8B-B14F-4D97-AF65-F5344CB8AC3E}">
        <p14:creationId xmlns:p14="http://schemas.microsoft.com/office/powerpoint/2010/main" val="4280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of components that explains “enough of the data.”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threshold of explained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the number of components that explains 70% of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for when you are putting PCA components into a model, for example.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86B7-7ED5-495B-909B-A671045F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85" y="1690688"/>
            <a:ext cx="5134692" cy="3343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E4744-543C-441B-8EA8-D8BA091B44F0}"/>
              </a:ext>
            </a:extLst>
          </p:cNvPr>
          <p:cNvSpPr txBox="1">
            <a:spLocks/>
          </p:cNvSpPr>
          <p:nvPr/>
        </p:nvSpPr>
        <p:spPr>
          <a:xfrm>
            <a:off x="7675517" y="5001560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choose where the gains start to level out.</a:t>
            </a:r>
          </a:p>
        </p:txBody>
      </p:sp>
    </p:spTree>
    <p:extLst>
      <p:ext uri="{BB962C8B-B14F-4D97-AF65-F5344CB8AC3E}">
        <p14:creationId xmlns:p14="http://schemas.microsoft.com/office/powerpoint/2010/main" val="31188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C2EEBA-4010-4893-8D69-1C81C73C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69" y="681037"/>
            <a:ext cx="5551811" cy="444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 threshold of eigenvalues.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components that have eigenvalues more than 1, or the </a:t>
            </a:r>
          </a:p>
          <a:p>
            <a:pPr marL="0" indent="0">
              <a:buNone/>
            </a:pPr>
            <a:r>
              <a:rPr lang="en-US" i="1" dirty="0"/>
              <a:t>“Kaiser Criterion.”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rule is more for keeping the components that “matter the most.”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4F490A-6118-43F0-9D88-F8ECA3EFCEE4}"/>
              </a:ext>
            </a:extLst>
          </p:cNvPr>
          <p:cNvSpPr txBox="1">
            <a:spLocks/>
          </p:cNvSpPr>
          <p:nvPr/>
        </p:nvSpPr>
        <p:spPr>
          <a:xfrm>
            <a:off x="7418342" y="5201585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but this time upside down!</a:t>
            </a:r>
          </a:p>
        </p:txBody>
      </p:sp>
    </p:spTree>
    <p:extLst>
      <p:ext uri="{BB962C8B-B14F-4D97-AF65-F5344CB8AC3E}">
        <p14:creationId xmlns:p14="http://schemas.microsoft.com/office/powerpoint/2010/main" val="7782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7776-F765-4619-942D-8D1B8A8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C9E0-7BD2-484C-9EA2-9C1B3264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6651-8F5E-4A9F-9613-BB375CE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D35-7A23-4ABF-B6B6-B698C89D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to determine implicit groupings in data based on correlations in features. </a:t>
            </a:r>
          </a:p>
          <a:p>
            <a:endParaRPr lang="en-US" dirty="0"/>
          </a:p>
          <a:p>
            <a:r>
              <a:rPr lang="en-US" dirty="0"/>
              <a:t>Determines K clusters from N observations where each observation belongs to the cluster with the </a:t>
            </a:r>
            <a:r>
              <a:rPr lang="en-US" b="1" i="1" dirty="0"/>
              <a:t>nearest mean, or cluster centroid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Minimizes within-cluster </a:t>
            </a:r>
            <a:r>
              <a:rPr lang="en-US" b="1" i="1" dirty="0"/>
              <a:t>squared Euclidean 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E5D9-2EBC-48C0-B61C-E1CBB6DA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Assign K initial centroid points.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Assign each observation to the centroid which is the closest (minimum Euclidean distance).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Recalculate the means for each cluster.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Repeat 2 and 3 until the means stop moving.</a:t>
            </a:r>
          </a:p>
        </p:txBody>
      </p:sp>
    </p:spTree>
    <p:extLst>
      <p:ext uri="{BB962C8B-B14F-4D97-AF65-F5344CB8AC3E}">
        <p14:creationId xmlns:p14="http://schemas.microsoft.com/office/powerpoint/2010/main" val="9596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DB070AC-F39A-4AD8-94A8-400CEB1E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690688"/>
            <a:ext cx="8285338" cy="4660503"/>
          </a:xfrm>
        </p:spPr>
      </p:pic>
    </p:spTree>
    <p:extLst>
      <p:ext uri="{BB962C8B-B14F-4D97-AF65-F5344CB8AC3E}">
        <p14:creationId xmlns:p14="http://schemas.microsoft.com/office/powerpoint/2010/main" val="10092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us know what supervised machine learning is, but what is “unsupervised learning”?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Essentially, it is inference for data that is </a:t>
            </a:r>
            <a:r>
              <a:rPr lang="en-US" b="1" i="1" dirty="0"/>
              <a:t>not labeled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amounts to attempting to learn latent patterns or variables in the data rather than predict explicit labels.</a:t>
            </a:r>
          </a:p>
        </p:txBody>
      </p:sp>
    </p:spTree>
    <p:extLst>
      <p:ext uri="{BB962C8B-B14F-4D97-AF65-F5344CB8AC3E}">
        <p14:creationId xmlns:p14="http://schemas.microsoft.com/office/powerpoint/2010/main" val="65540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06CB-2E00-4449-92F5-40F08D3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</a:t>
            </a:r>
            <a:r>
              <a:rPr lang="en-US" b="1" dirty="0"/>
              <a:t>not guaranteed to reach the minimum.</a:t>
            </a:r>
          </a:p>
          <a:p>
            <a:endParaRPr lang="en-US" b="1" dirty="0"/>
          </a:p>
          <a:p>
            <a:r>
              <a:rPr lang="en-US" dirty="0"/>
              <a:t>There are several variations of this method:</a:t>
            </a:r>
          </a:p>
          <a:p>
            <a:pPr marL="914400" indent="-227013">
              <a:buNone/>
            </a:pPr>
            <a:r>
              <a:rPr lang="en-US" dirty="0"/>
              <a:t>- K-medians clustering (uses medians).</a:t>
            </a:r>
          </a:p>
          <a:p>
            <a:pPr marL="914400" indent="-227013">
              <a:buNone/>
            </a:pPr>
            <a:r>
              <a:rPr lang="en-US" dirty="0"/>
              <a:t>- K-</a:t>
            </a:r>
            <a:r>
              <a:rPr lang="en-US" dirty="0" err="1"/>
              <a:t>mediods</a:t>
            </a:r>
            <a:r>
              <a:rPr lang="en-US" dirty="0"/>
              <a:t> clustering (uses </a:t>
            </a:r>
            <a:r>
              <a:rPr lang="en-US" dirty="0" err="1"/>
              <a:t>mediod</a:t>
            </a:r>
            <a:r>
              <a:rPr lang="en-US" dirty="0"/>
              <a:t> points that are actually in the data).</a:t>
            </a:r>
          </a:p>
          <a:p>
            <a:pPr marL="914400" indent="-227013">
              <a:buNone/>
            </a:pPr>
            <a:r>
              <a:rPr lang="en-US" dirty="0"/>
              <a:t>- Gaussian mixture models (generalized version of K-means).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3E9-330A-4195-9B75-A69AE6D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E568-361B-4843-8C34-19977B87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Econometrica</a:t>
            </a:r>
            <a:r>
              <a:rPr lang="en-US" dirty="0"/>
              <a:t> paper by Bonhomme and Manresa applies a clustering algorithm to reduce the number of fixed effects necessary in a model.</a:t>
            </a:r>
          </a:p>
          <a:p>
            <a:endParaRPr lang="en-US" dirty="0"/>
          </a:p>
          <a:p>
            <a:r>
              <a:rPr lang="en-US" dirty="0"/>
              <a:t>They refer to this as a “group fixed effects estimator.”</a:t>
            </a:r>
          </a:p>
          <a:p>
            <a:endParaRPr lang="en-US" dirty="0"/>
          </a:p>
          <a:p>
            <a:r>
              <a:rPr lang="en-US" dirty="0"/>
              <a:t>They benchmark this method against Mixture Distributions, a more widely used method in economics.</a:t>
            </a:r>
          </a:p>
        </p:txBody>
      </p:sp>
    </p:spTree>
    <p:extLst>
      <p:ext uri="{BB962C8B-B14F-4D97-AF65-F5344CB8AC3E}">
        <p14:creationId xmlns:p14="http://schemas.microsoft.com/office/powerpoint/2010/main" val="282552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CCCF-2CA1-490E-AACA-559253D0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Exploration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3B73-40B8-4E87-9EBC-2C5CDFC2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algorithm is fairly useful for trying to understand the implicit patterns in our data.</a:t>
            </a:r>
          </a:p>
          <a:p>
            <a:endParaRPr lang="en-US" dirty="0"/>
          </a:p>
          <a:p>
            <a:r>
              <a:rPr lang="en-US" dirty="0"/>
              <a:t>PCA is often used as a first step to reduce the dimensions of the data. The clustering algorithm is then applied to find groups.</a:t>
            </a:r>
          </a:p>
          <a:p>
            <a:endParaRPr lang="en-US" dirty="0"/>
          </a:p>
          <a:p>
            <a:r>
              <a:rPr lang="en-US" dirty="0"/>
              <a:t>The groups may or may not be economically meaningful, but it can be a good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34485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is likely to not be helpful, whereas K=N is equivalent to what we already have.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We need just enough clusters to see groupings.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Heuristic #1: Choose the K at the elbow of the average silhouette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Silhoutte</a:t>
            </a:r>
            <a:r>
              <a:rPr lang="en-US" dirty="0"/>
              <a:t> score measures the distance between points and their cluster centers.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Obs</a:t>
            </a:r>
            <a:r>
              <a:rPr lang="en-US" dirty="0"/>
              <a:t> have positive values if they are closest to their assigned cluster, negative if closer to another cluster.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D04306-08AB-4747-B0B6-C0FAAF55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1598498"/>
            <a:ext cx="5243329" cy="3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Heuristic #2: Choose the K at the elbow of the within-sum of squared distances (called “inertia”).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Inertia </a:t>
            </a:r>
            <a:r>
              <a:rPr lang="en-US" dirty="0"/>
              <a:t>is essentially the function being minimized. In theory, this should be smallest for the optimal number.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Because K-means doesn’t always find the minimum</a:t>
            </a:r>
            <a:r>
              <a:rPr lang="en-US" b="1" i="1" dirty="0"/>
              <a:t>, it won’t always decrease monotonically.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A06C65B-4C6B-44A1-A216-804A6C3C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45443"/>
            <a:ext cx="5179074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3832-83F6-4E6D-B6BA-6DDD087F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Clustering Methods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2154FB1-70C4-4838-A12C-531B275C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637052"/>
            <a:ext cx="8172449" cy="4864553"/>
          </a:xfrm>
        </p:spPr>
      </p:pic>
    </p:spTree>
    <p:extLst>
      <p:ext uri="{BB962C8B-B14F-4D97-AF65-F5344CB8AC3E}">
        <p14:creationId xmlns:p14="http://schemas.microsoft.com/office/powerpoint/2010/main" val="212066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BF6-9F40-4E5E-8847-93D03013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6D5A-E3AF-420F-A9A0-2840332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It does well for </a:t>
            </a:r>
            <a:r>
              <a:rPr lang="en-US" b="1" i="1" dirty="0"/>
              <a:t>compactness</a:t>
            </a:r>
            <a:r>
              <a:rPr lang="en-US" dirty="0"/>
              <a:t>, but not well for </a:t>
            </a:r>
            <a:r>
              <a:rPr lang="en-US" b="1" i="1" dirty="0"/>
              <a:t>connectivity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cases in which there is high connectivity, </a:t>
            </a:r>
            <a:r>
              <a:rPr lang="en-US" b="1" i="1" dirty="0"/>
              <a:t>Spectral Clustering </a:t>
            </a:r>
            <a:r>
              <a:rPr lang="en-US" dirty="0"/>
              <a:t>or </a:t>
            </a:r>
            <a:r>
              <a:rPr lang="en-US" b="1" i="1" dirty="0"/>
              <a:t>Hierarchical Clustering </a:t>
            </a:r>
            <a:r>
              <a:rPr lang="en-US" dirty="0"/>
              <a:t>is a better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D35D-F7F2-4722-902F-11164A2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96" y="1027906"/>
            <a:ext cx="3568057" cy="245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F3D3D-E33A-4F94-85D7-B867239D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96" y="3550828"/>
            <a:ext cx="3476779" cy="2548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989C4-2AF1-4E81-AB53-250A6579C6C3}"/>
              </a:ext>
            </a:extLst>
          </p:cNvPr>
          <p:cNvSpPr txBox="1"/>
          <p:nvPr/>
        </p:nvSpPr>
        <p:spPr>
          <a:xfrm>
            <a:off x="8321894" y="658574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for 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8A223-7E60-42E7-8B81-EA1604E79C80}"/>
              </a:ext>
            </a:extLst>
          </p:cNvPr>
          <p:cNvSpPr txBox="1"/>
          <p:nvPr/>
        </p:nvSpPr>
        <p:spPr>
          <a:xfrm>
            <a:off x="8272791" y="6123543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for K-means</a:t>
            </a:r>
          </a:p>
        </p:txBody>
      </p:sp>
    </p:spTree>
    <p:extLst>
      <p:ext uri="{BB962C8B-B14F-4D97-AF65-F5344CB8AC3E}">
        <p14:creationId xmlns:p14="http://schemas.microsoft.com/office/powerpoint/2010/main" val="112577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A6955-442D-46D5-A31F-CF198580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48" y="3571875"/>
            <a:ext cx="4420217" cy="340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371C6-7F46-4672-8358-CA6E0C4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EB1B-52B4-4CFF-B13E-2CC916F7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Some methods can allow you to impose constraints such as </a:t>
            </a:r>
            <a:r>
              <a:rPr lang="en-US" b="1" i="1" dirty="0"/>
              <a:t>Hierarchical Clustering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helps if you have a priori information about the shape.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4483-F70D-4D10-B9FE-283419DF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1" y="365125"/>
            <a:ext cx="4401164" cy="34199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AC2899-A754-4D27-9A0B-B4C4ED2EADD0}"/>
              </a:ext>
            </a:extLst>
          </p:cNvPr>
          <p:cNvSpPr txBox="1">
            <a:spLocks/>
          </p:cNvSpPr>
          <p:nvPr/>
        </p:nvSpPr>
        <p:spPr>
          <a:xfrm>
            <a:off x="7058025" y="230188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FE9F7C-3741-4F35-BCB0-7B93854AA08C}"/>
              </a:ext>
            </a:extLst>
          </p:cNvPr>
          <p:cNvSpPr txBox="1">
            <a:spLocks/>
          </p:cNvSpPr>
          <p:nvPr/>
        </p:nvSpPr>
        <p:spPr>
          <a:xfrm>
            <a:off x="6923748" y="3470525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Shape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Algorithms We Will Go 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835E9-3E29-4491-AEA2-B9EE925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i="1" dirty="0"/>
              <a:t>Principal Component Analysis</a:t>
            </a:r>
          </a:p>
          <a:p>
            <a:pPr marL="1201738" indent="-287338">
              <a:buNone/>
            </a:pPr>
            <a:r>
              <a:rPr lang="en-US" sz="3600" i="1" dirty="0"/>
              <a:t>- </a:t>
            </a:r>
            <a:r>
              <a:rPr lang="en-US" sz="3600" dirty="0"/>
              <a:t>For learning the implicit “components” of a data set.</a:t>
            </a:r>
            <a:endParaRPr lang="en-US" sz="3600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2. K-Means Clustering</a:t>
            </a:r>
          </a:p>
          <a:p>
            <a:pPr marL="0" indent="0">
              <a:buNone/>
            </a:pPr>
            <a:r>
              <a:rPr lang="en-US" sz="3600" i="1" dirty="0"/>
              <a:t>	- </a:t>
            </a:r>
            <a:r>
              <a:rPr lang="en-US" sz="3600" dirty="0"/>
              <a:t>For discovering groupings in the variable space.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6228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372-0365-43F4-B8DD-0A7B68EF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54B2-B634-4E72-BB3E-6B1A4293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9994-610A-4293-AA35-28BEB482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D829-9EA5-44CB-A5EB-465CA882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 orthogonal, linear transformation that translates the data into a new coordinate system.</a:t>
            </a:r>
          </a:p>
          <a:p>
            <a:endParaRPr lang="en-US" dirty="0"/>
          </a:p>
          <a:p>
            <a:r>
              <a:rPr lang="en-US" dirty="0"/>
              <a:t>In this coordinate system, the </a:t>
            </a:r>
            <a:r>
              <a:rPr lang="en-US" b="1" dirty="0"/>
              <a:t>first component</a:t>
            </a:r>
            <a:r>
              <a:rPr lang="en-US" dirty="0"/>
              <a:t> explains the most variance, the </a:t>
            </a:r>
            <a:r>
              <a:rPr lang="en-US" b="1" dirty="0"/>
              <a:t>second component </a:t>
            </a:r>
            <a:r>
              <a:rPr lang="en-US" dirty="0"/>
              <a:t>explains the second most amount of variance, etc.</a:t>
            </a:r>
          </a:p>
          <a:p>
            <a:endParaRPr lang="en-US" dirty="0"/>
          </a:p>
          <a:p>
            <a:r>
              <a:rPr lang="en-US" dirty="0"/>
              <a:t>The new dimensions of the system are linear combinations of existing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PCA chooses the components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 given set of data, it tries to find a line/plane where:</a:t>
            </a:r>
          </a:p>
          <a:p>
            <a:pPr marL="514350" indent="-514350">
              <a:buAutoNum type="arabicPeriod"/>
            </a:pPr>
            <a:r>
              <a:rPr lang="en-US" dirty="0"/>
              <a:t>Errors are minimized (like OLS).</a:t>
            </a:r>
          </a:p>
          <a:p>
            <a:pPr marL="514350" indent="-514350">
              <a:buAutoNum type="arabicPeriod"/>
            </a:pPr>
            <a:r>
              <a:rPr lang="en-US" dirty="0"/>
              <a:t>Variation is maximized (red dots on the line are as spread out as possible).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PCA is </a:t>
            </a:r>
            <a:r>
              <a:rPr lang="en-US" b="1" dirty="0"/>
              <a:t>also trying to maximize the variation the component explains</a:t>
            </a:r>
            <a:r>
              <a:rPr lang="en-US" dirty="0"/>
              <a:t>!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Linear Algebra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spectral decomposition, we can always make a </a:t>
            </a:r>
            <a:r>
              <a:rPr lang="en-US" i="1" dirty="0"/>
              <a:t>new orthogonal coordinate </a:t>
            </a:r>
            <a:r>
              <a:rPr lang="en-US" dirty="0"/>
              <a:t>system for any square symmetric matrix. The result is given by its </a:t>
            </a:r>
            <a:r>
              <a:rPr lang="en-US" b="1" i="1" dirty="0"/>
              <a:t>eigenvectors.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do this to the covariance matrix of the data, </a:t>
            </a:r>
            <a:r>
              <a:rPr lang="en-US" b="1" dirty="0"/>
              <a:t>the eigenvectors are equivalent to the principal components.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that at the magenta lines the new “frame” would make the points uncorrelated.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8B0-0368-4B26-B130-7D91751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6D9-BAFD-461D-96C7-D7526E39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components can be found by Singular Value Decomposition or other methods of finding eigenvectors.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PCA components will be orthogonal </a:t>
            </a:r>
            <a:r>
              <a:rPr lang="en-US" dirty="0"/>
              <a:t>to one another (a property of eigenvectors of symmetric matrices).</a:t>
            </a:r>
          </a:p>
          <a:p>
            <a:endParaRPr lang="en-US" dirty="0"/>
          </a:p>
          <a:p>
            <a:r>
              <a:rPr lang="en-US" dirty="0"/>
              <a:t>PCA components will be linear combinations of all the variables in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9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7B6-D2AB-47AE-AE29-364281C8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4CEB-5586-4FB0-BEFE-D13F4BC7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PCA, we can express large numbers of features concisely in a way that maximizes explained variance.</a:t>
            </a:r>
          </a:p>
          <a:p>
            <a:endParaRPr lang="en-US" dirty="0"/>
          </a:p>
          <a:p>
            <a:r>
              <a:rPr lang="en-US" dirty="0"/>
              <a:t>We can use this to reduce the dimensionality of a dataset.</a:t>
            </a:r>
          </a:p>
          <a:p>
            <a:endParaRPr lang="en-US" dirty="0"/>
          </a:p>
          <a:p>
            <a:r>
              <a:rPr lang="en-US" dirty="0"/>
              <a:t>We can construct “indices” that represent several different variables on aggregate.</a:t>
            </a:r>
          </a:p>
        </p:txBody>
      </p:sp>
    </p:spTree>
    <p:extLst>
      <p:ext uri="{BB962C8B-B14F-4D97-AF65-F5344CB8AC3E}">
        <p14:creationId xmlns:p14="http://schemas.microsoft.com/office/powerpoint/2010/main" val="10325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389B-3CC3-45F5-834F-8ED9F6D3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14D0-9460-4D38-BF50-0C4970A4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 components do not have clear “units.” They can be included as control variables, but seldom have an interpretation in a regression model.</a:t>
            </a:r>
          </a:p>
          <a:p>
            <a:endParaRPr lang="en-US" dirty="0"/>
          </a:p>
          <a:p>
            <a:r>
              <a:rPr lang="en-US" dirty="0"/>
              <a:t>The eigenvectors may be related to variables in the data in any way, and not necessarily in a way that makes them interpretable.</a:t>
            </a:r>
          </a:p>
          <a:p>
            <a:endParaRPr lang="en-US" dirty="0"/>
          </a:p>
          <a:p>
            <a:r>
              <a:rPr lang="en-US" dirty="0"/>
              <a:t>Because of the above, PCA is a great first step for a prediction model or clustering model. Whether it actually tells you useful things about the data is variable.</a:t>
            </a:r>
          </a:p>
        </p:txBody>
      </p:sp>
    </p:spTree>
    <p:extLst>
      <p:ext uri="{BB962C8B-B14F-4D97-AF65-F5344CB8AC3E}">
        <p14:creationId xmlns:p14="http://schemas.microsoft.com/office/powerpoint/2010/main" val="18495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1373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Machine Learning pt. 1: Unsupervised  ACE 592 SAE</vt:lpstr>
      <vt:lpstr>Unsupervised Machine Learning</vt:lpstr>
      <vt:lpstr>Two Algorithms We Will Go Over</vt:lpstr>
      <vt:lpstr>Principal Component Analysis (PCA)</vt:lpstr>
      <vt:lpstr>How PCA chooses the components</vt:lpstr>
      <vt:lpstr>PCA and Linear Algebra</vt:lpstr>
      <vt:lpstr>What this means</vt:lpstr>
      <vt:lpstr>Why do we care?</vt:lpstr>
      <vt:lpstr>The Downside</vt:lpstr>
      <vt:lpstr>Example: Photo Classification</vt:lpstr>
      <vt:lpstr>Economics Example: Asset Indices</vt:lpstr>
      <vt:lpstr>PCA Hyperparameters</vt:lpstr>
      <vt:lpstr>PCA Hyperparameters</vt:lpstr>
      <vt:lpstr>PCA Hyperparameters</vt:lpstr>
      <vt:lpstr>PCA Hyperparameters</vt:lpstr>
      <vt:lpstr>Application of PCA</vt:lpstr>
      <vt:lpstr>K-Means Clustering</vt:lpstr>
      <vt:lpstr>How it Basically Works (Lloyd’s algorithm)</vt:lpstr>
      <vt:lpstr>How it Basically Works (Lloyd’s algorithm)</vt:lpstr>
      <vt:lpstr>How it Basically Works (Lloyd’s algorithm)</vt:lpstr>
      <vt:lpstr>Example: Dimension Reduction</vt:lpstr>
      <vt:lpstr>Example: Data Exploration with PCA</vt:lpstr>
      <vt:lpstr>K-Means Hyperparameter</vt:lpstr>
      <vt:lpstr>K-Means Hyperparameter</vt:lpstr>
      <vt:lpstr>Heuristics for Selection</vt:lpstr>
      <vt:lpstr>Heuristics for Selection</vt:lpstr>
      <vt:lpstr>Alternative Clustering Methods</vt:lpstr>
      <vt:lpstr>Weaknesses of K-means</vt:lpstr>
      <vt:lpstr>Imposing Constraints</vt:lpstr>
      <vt:lpstr>Application of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 Data Storage ACE 592 SAE</dc:title>
  <dc:creator>Hutchins, Jared</dc:creator>
  <cp:lastModifiedBy>Hutchins, Jared</cp:lastModifiedBy>
  <cp:revision>34</cp:revision>
  <dcterms:created xsi:type="dcterms:W3CDTF">2021-04-19T20:45:49Z</dcterms:created>
  <dcterms:modified xsi:type="dcterms:W3CDTF">2022-04-19T20:13:25Z</dcterms:modified>
</cp:coreProperties>
</file>