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3"/>
  </p:notesMasterIdLst>
  <p:handoutMasterIdLst>
    <p:handoutMasterId r:id="rId34"/>
  </p:handoutMasterIdLst>
  <p:sldIdLst>
    <p:sldId id="256" r:id="rId2"/>
    <p:sldId id="282" r:id="rId3"/>
    <p:sldId id="287" r:id="rId4"/>
    <p:sldId id="257" r:id="rId5"/>
    <p:sldId id="258" r:id="rId6"/>
    <p:sldId id="283" r:id="rId7"/>
    <p:sldId id="259" r:id="rId8"/>
    <p:sldId id="260" r:id="rId9"/>
    <p:sldId id="261" r:id="rId10"/>
    <p:sldId id="262" r:id="rId11"/>
    <p:sldId id="264" r:id="rId12"/>
    <p:sldId id="265" r:id="rId13"/>
    <p:sldId id="284" r:id="rId14"/>
    <p:sldId id="266" r:id="rId15"/>
    <p:sldId id="267" r:id="rId16"/>
    <p:sldId id="268" r:id="rId17"/>
    <p:sldId id="269" r:id="rId18"/>
    <p:sldId id="270" r:id="rId19"/>
    <p:sldId id="285" r:id="rId20"/>
    <p:sldId id="271" r:id="rId21"/>
    <p:sldId id="272" r:id="rId22"/>
    <p:sldId id="273" r:id="rId23"/>
    <p:sldId id="275" r:id="rId24"/>
    <p:sldId id="276" r:id="rId25"/>
    <p:sldId id="277" r:id="rId26"/>
    <p:sldId id="278" r:id="rId27"/>
    <p:sldId id="279" r:id="rId28"/>
    <p:sldId id="280" r:id="rId29"/>
    <p:sldId id="288" r:id="rId30"/>
    <p:sldId id="281" r:id="rId31"/>
    <p:sldId id="289" r:id="rId32"/>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426"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C078A36D-924D-49CE-B9A3-AC1BAEF50371}" type="datetimeFigureOut">
              <a:rPr lang="en-US" smtClean="0"/>
              <a:t>4/28/2019</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EDE1B342-F175-484D-ACAC-360EA32A5F91}" type="slidenum">
              <a:rPr lang="en-US" smtClean="0"/>
              <a:t>‹#›</a:t>
            </a:fld>
            <a:endParaRPr lang="en-US"/>
          </a:p>
        </p:txBody>
      </p:sp>
    </p:spTree>
    <p:extLst>
      <p:ext uri="{BB962C8B-B14F-4D97-AF65-F5344CB8AC3E}">
        <p14:creationId xmlns:p14="http://schemas.microsoft.com/office/powerpoint/2010/main" val="37329893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6E0FD80C-D01F-4000-9D16-3BF5D00DB788}" type="datetimeFigureOut">
              <a:rPr lang="en-US" smtClean="0"/>
              <a:t>4/28/2019</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6053B2F6-D871-47E8-8B44-B1B19A24CD53}" type="slidenum">
              <a:rPr lang="en-US" smtClean="0"/>
              <a:t>‹#›</a:t>
            </a:fld>
            <a:endParaRPr lang="en-US"/>
          </a:p>
        </p:txBody>
      </p:sp>
    </p:spTree>
    <p:extLst>
      <p:ext uri="{BB962C8B-B14F-4D97-AF65-F5344CB8AC3E}">
        <p14:creationId xmlns:p14="http://schemas.microsoft.com/office/powerpoint/2010/main" val="4080026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53B2F6-D871-47E8-8B44-B1B19A24CD53}" type="slidenum">
              <a:rPr lang="en-US" smtClean="0"/>
              <a:t>23</a:t>
            </a:fld>
            <a:endParaRPr lang="en-US"/>
          </a:p>
        </p:txBody>
      </p:sp>
    </p:spTree>
    <p:extLst>
      <p:ext uri="{BB962C8B-B14F-4D97-AF65-F5344CB8AC3E}">
        <p14:creationId xmlns:p14="http://schemas.microsoft.com/office/powerpoint/2010/main" val="3988345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9144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0000"/>
                    <a:lumOff val="10000"/>
                  </a:schemeClr>
                </a:solidFill>
              </a:defRPr>
            </a:lvl1pPr>
            <a:lvl2pPr marL="457189" indent="0" algn="ctr">
              <a:buNone/>
              <a:defRPr sz="1600"/>
            </a:lvl2pPr>
            <a:lvl3pPr marL="914377" indent="0" algn="ctr">
              <a:buNone/>
              <a:defRPr sz="16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241EB5C9-1307-BA42-ABA2-0BC069CD8E7F}" type="datetimeFigureOut">
              <a:rPr lang="en-US" smtClean="0"/>
              <a:t>4/28/2019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9009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4/28/2019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878242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4/28/2019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cxnSp>
        <p:nvCxnSpPr>
          <p:cNvPr id="7" name="Straight Connector 6"/>
          <p:cNvCxnSpPr/>
          <p:nvPr/>
        </p:nvCxnSpPr>
        <p:spPr>
          <a:xfrm rot="5400000" flipV="1">
            <a:off x="7543800" y="173563"/>
            <a:ext cx="0" cy="6858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06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4/28/2019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089835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9144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0000"/>
                    <a:lumOff val="10000"/>
                  </a:schemeClr>
                </a:solidFill>
              </a:defRPr>
            </a:lvl1pPr>
            <a:lvl2pPr marL="457189" indent="0">
              <a:buNone/>
              <a:defRPr sz="16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208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41EB5C9-1307-BA42-ABA2-0BC069CD8E7F}" type="datetimeFigureOut">
              <a:rPr lang="en-US" smtClean="0"/>
              <a:t>4/28/2019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933414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2">
                    <a:lumMod val="75000"/>
                  </a:schemeClr>
                </a:solidFill>
                <a:latin typeface="+mn-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2">
                    <a:lumMod val="75000"/>
                  </a:schemeClr>
                </a:solidFill>
                <a:latin typeface="+mn-lt"/>
                <a:ea typeface="+mn-ea"/>
                <a:cs typeface="+mn-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marL="0" lvl="0" indent="0" algn="l" defTabSz="914377"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41EB5C9-1307-BA42-ABA2-0BC069CD8E7F}" type="datetimeFigureOut">
              <a:rPr lang="en-US" smtClean="0"/>
              <a:t>4/28/2019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957302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41EB5C9-1307-BA42-ABA2-0BC069CD8E7F}" type="datetimeFigureOut">
              <a:rPr lang="en-US" smtClean="0"/>
              <a:t>4/28/2019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9387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75468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smtClean="0"/>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744580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2">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0000"/>
                    <a:lumOff val="10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cxnSp>
        <p:nvCxnSpPr>
          <p:cNvPr id="9" name="Straight Connector 8"/>
          <p:cNvCxnSpPr/>
          <p:nvPr/>
        </p:nvCxnSpPr>
        <p:spPr>
          <a:xfrm flipV="1">
            <a:off x="629013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8282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241EB5C9-1307-BA42-ABA2-0BC069CD8E7F}" type="datetimeFigureOut">
              <a:rPr lang="en-US" smtClean="0"/>
              <a:t>4/28/2019</a:t>
            </a:fld>
            <a:endParaRPr 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C5EF2332-01BF-834F-8236-50238282D533}" type="slidenum">
              <a:rPr lang="en-US" smtClean="0"/>
              <a:t>‹#›</a:t>
            </a:fld>
            <a:endParaRPr lang="en-US"/>
          </a:p>
        </p:txBody>
      </p:sp>
      <p:cxnSp>
        <p:nvCxnSpPr>
          <p:cNvPr id="7" name="Straight Connector 6"/>
          <p:cNvCxnSpPr/>
          <p:nvPr/>
        </p:nvCxnSpPr>
        <p:spPr>
          <a:xfrm flipV="1">
            <a:off x="5715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581078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377" rtl="0" eaLnBrk="1" latinLnBrk="0" hangingPunct="1">
        <a:lnSpc>
          <a:spcPct val="80000"/>
        </a:lnSpc>
        <a:spcBef>
          <a:spcPct val="0"/>
        </a:spcBef>
        <a:buNone/>
        <a:defRPr sz="4400" kern="1200" cap="all" spc="100" baseline="0">
          <a:solidFill>
            <a:schemeClr val="tx1">
              <a:lumMod val="90000"/>
              <a:lumOff val="10000"/>
            </a:schemeClr>
          </a:solidFill>
          <a:latin typeface="+mj-lt"/>
          <a:ea typeface="+mj-ea"/>
          <a:cs typeface="+mj-cs"/>
        </a:defRPr>
      </a:lvl1pPr>
    </p:titleStyle>
    <p:bodyStyle>
      <a:lvl1pPr marL="91440" indent="-91440" algn="l" defTabSz="914377"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600" kern="1200">
          <a:solidFill>
            <a:schemeClr val="tx1"/>
          </a:solidFill>
          <a:latin typeface="+mn-lt"/>
          <a:ea typeface="+mn-ea"/>
          <a:cs typeface="+mn-cs"/>
        </a:defRPr>
      </a:lvl2pPr>
      <a:lvl3pPr marL="44805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3pPr>
      <a:lvl4pPr marL="59436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4pPr>
      <a:lvl5pPr marL="77724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5pPr>
      <a:lvl6pPr marL="91440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6pPr>
      <a:lvl7pPr marL="1060704"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7pPr>
      <a:lvl8pPr marL="1216152"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8pPr>
      <a:lvl9pPr marL="136245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linkedin.com/in/fionarlodge/"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support.spatialkey.com/spatialkey-sample-csv-data/" TargetMode="External"/><Relationship Id="rId2" Type="http://schemas.openxmlformats.org/officeDocument/2006/relationships/hyperlink" Target="http://topepo.github.io/car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9456" y="4960137"/>
            <a:ext cx="5952744" cy="1463040"/>
          </a:xfrm>
        </p:spPr>
        <p:txBody>
          <a:bodyPr>
            <a:normAutofit/>
          </a:bodyPr>
          <a:lstStyle/>
          <a:p>
            <a:pPr marL="0" lvl="0" indent="0">
              <a:buNone/>
            </a:pPr>
            <a:r>
              <a:rPr dirty="0"/>
              <a:t>Introduction </a:t>
            </a:r>
            <a:r>
              <a:rPr dirty="0" smtClean="0"/>
              <a:t>to</a:t>
            </a:r>
            <a:r>
              <a:rPr lang="en-US" dirty="0" smtClean="0"/>
              <a:t> Caret</a:t>
            </a:r>
            <a:br>
              <a:rPr lang="en-US" dirty="0" smtClean="0"/>
            </a:br>
            <a:r>
              <a:rPr lang="en-US" dirty="0" smtClean="0"/>
              <a:t>(a Classification Lens)</a:t>
            </a:r>
            <a:endParaRPr sz="1800" dirty="0">
              <a:latin typeface="Courier"/>
            </a:endParaRPr>
          </a:p>
        </p:txBody>
      </p:sp>
      <p:sp>
        <p:nvSpPr>
          <p:cNvPr id="3" name="Subtitle 2"/>
          <p:cNvSpPr>
            <a:spLocks noGrp="1"/>
          </p:cNvSpPr>
          <p:nvPr>
            <p:ph type="subTitle" idx="1"/>
          </p:nvPr>
        </p:nvSpPr>
        <p:spPr>
          <a:xfrm>
            <a:off x="6446520" y="4960137"/>
            <a:ext cx="2411730" cy="1385799"/>
          </a:xfrm>
        </p:spPr>
        <p:txBody>
          <a:bodyPr/>
          <a:lstStyle/>
          <a:p>
            <a:pPr marL="0" lvl="0" indent="0">
              <a:buNone/>
            </a:pPr>
            <a:r>
              <a:rPr dirty="0"/>
              <a:t/>
            </a:r>
            <a:br>
              <a:rPr dirty="0"/>
            </a:br>
            <a:r>
              <a:rPr dirty="0"/>
              <a:t/>
            </a:r>
            <a:br>
              <a:rPr dirty="0"/>
            </a:br>
            <a:r>
              <a:rPr dirty="0" smtClean="0"/>
              <a:t>Fiona Lodge</a:t>
            </a:r>
            <a:endParaRPr lang="en-US" dirty="0"/>
          </a:p>
          <a:p>
            <a:pPr marL="0" lvl="0" indent="0">
              <a:buNone/>
            </a:pPr>
            <a:r>
              <a:rPr lang="en-US" dirty="0" err="1" smtClean="0"/>
              <a:t>RLadies</a:t>
            </a:r>
            <a:r>
              <a:rPr lang="en-US" dirty="0" smtClean="0"/>
              <a:t> </a:t>
            </a:r>
            <a:r>
              <a:rPr lang="en-US" dirty="0" err="1" smtClean="0"/>
              <a:t>Meetup</a:t>
            </a:r>
            <a:endParaRPr dirty="0"/>
          </a:p>
        </p:txBody>
      </p:sp>
      <p:sp>
        <p:nvSpPr>
          <p:cNvPr id="4" name="Date Placeholder 3"/>
          <p:cNvSpPr>
            <a:spLocks noGrp="1"/>
          </p:cNvSpPr>
          <p:nvPr>
            <p:ph type="dt" sz="half" idx="10"/>
          </p:nvPr>
        </p:nvSpPr>
        <p:spPr/>
        <p:txBody>
          <a:bodyPr/>
          <a:lstStyle/>
          <a:p>
            <a:pPr marL="0" lvl="0" indent="0">
              <a:buNone/>
            </a:pPr>
            <a:r>
              <a:rPr/>
              <a:t>4/22/2019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lang="en-US" dirty="0" smtClean="0"/>
              <a:t>Data Splitting 2</a:t>
            </a:r>
            <a:endParaRPr dirty="0"/>
          </a:p>
        </p:txBody>
      </p:sp>
      <p:sp>
        <p:nvSpPr>
          <p:cNvPr id="3" name="Content Placeholder 2"/>
          <p:cNvSpPr>
            <a:spLocks noGrp="1"/>
          </p:cNvSpPr>
          <p:nvPr>
            <p:ph idx="1"/>
          </p:nvPr>
        </p:nvSpPr>
        <p:spPr>
          <a:xfrm>
            <a:off x="768096" y="1591056"/>
            <a:ext cx="8019288" cy="1024128"/>
          </a:xfrm>
        </p:spPr>
        <p:txBody>
          <a:bodyPr>
            <a:normAutofit fontScale="92500" lnSpcReduction="10000"/>
          </a:bodyPr>
          <a:lstStyle/>
          <a:p>
            <a:pPr marL="0" lvl="0" indent="0">
              <a:buNone/>
            </a:pPr>
            <a:r>
              <a:rPr dirty="0"/>
              <a:t>The </a:t>
            </a:r>
            <a:r>
              <a:rPr sz="1800" dirty="0" err="1">
                <a:latin typeface="Courier"/>
              </a:rPr>
              <a:t>createDataPartition</a:t>
            </a:r>
            <a:r>
              <a:rPr dirty="0"/>
              <a:t> command uses stratified (proportional) random </a:t>
            </a:r>
            <a:r>
              <a:rPr dirty="0" smtClean="0"/>
              <a:t>sampling</a:t>
            </a:r>
            <a:r>
              <a:rPr lang="en-US" dirty="0" smtClean="0"/>
              <a:t> to find its splits</a:t>
            </a:r>
            <a:r>
              <a:rPr dirty="0" smtClean="0"/>
              <a:t>. </a:t>
            </a:r>
            <a:r>
              <a:rPr dirty="0"/>
              <a:t>The plots below compare this method to using the </a:t>
            </a:r>
            <a:r>
              <a:rPr sz="1800" dirty="0">
                <a:latin typeface="Courier"/>
              </a:rPr>
              <a:t>sample</a:t>
            </a:r>
            <a:r>
              <a:rPr dirty="0"/>
              <a:t> method in R. </a:t>
            </a:r>
            <a:r>
              <a:rPr lang="en-US" dirty="0" smtClean="0"/>
              <a:t>Stratified random </a:t>
            </a:r>
            <a:r>
              <a:rPr dirty="0" smtClean="0"/>
              <a:t>sampling </a:t>
            </a:r>
            <a:r>
              <a:rPr dirty="0"/>
              <a:t>is preferred </a:t>
            </a:r>
            <a:r>
              <a:rPr lang="en-US" dirty="0" smtClean="0"/>
              <a:t>for classification problems</a:t>
            </a:r>
            <a:r>
              <a:rPr dirty="0" smtClean="0"/>
              <a:t>.</a:t>
            </a:r>
            <a:endParaRPr dirty="0"/>
          </a:p>
        </p:txBody>
      </p:sp>
      <p:sp>
        <p:nvSpPr>
          <p:cNvPr id="5" name="TextBox 4"/>
          <p:cNvSpPr txBox="1"/>
          <p:nvPr/>
        </p:nvSpPr>
        <p:spPr>
          <a:xfrm>
            <a:off x="649224" y="5907024"/>
            <a:ext cx="1609344" cy="369332"/>
          </a:xfrm>
          <a:prstGeom prst="rect">
            <a:avLst/>
          </a:prstGeom>
          <a:noFill/>
        </p:spPr>
        <p:txBody>
          <a:bodyPr wrap="square" rtlCol="0">
            <a:spAutoFit/>
          </a:bodyPr>
          <a:lstStyle/>
          <a:p>
            <a:r>
              <a:rPr lang="en-US" dirty="0" smtClean="0"/>
              <a:t>(Kuhn, 2016)</a:t>
            </a:r>
            <a:endParaRPr lang="en-US" dirty="0"/>
          </a:p>
        </p:txBody>
      </p:sp>
      <p:sp>
        <p:nvSpPr>
          <p:cNvPr id="6" name="AutoShape 2" descr="http://127.0.0.1:16424/chunk_output/4EB562A2BF0C9B60/9D99407D/cbt1kl5jy3hw6/000014.png"/>
          <p:cNvSpPr>
            <a:spLocks noChangeAspect="1" noChangeArrowheads="1"/>
          </p:cNvSpPr>
          <p:nvPr/>
        </p:nvSpPr>
        <p:spPr bwMode="auto">
          <a:xfrm>
            <a:off x="63500" y="-136525"/>
            <a:ext cx="4453636" cy="445363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rotWithShape="1">
          <a:blip r:embed="rId2"/>
          <a:srcRect l="1253" t="1864" r="435" b="1968"/>
          <a:stretch/>
        </p:blipFill>
        <p:spPr>
          <a:xfrm>
            <a:off x="1773936" y="2598884"/>
            <a:ext cx="5641848" cy="343645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lvl="0" indent="0">
              <a:buNone/>
            </a:pPr>
            <a:r>
              <a:rPr dirty="0" smtClean="0"/>
              <a:t>Pre-processing</a:t>
            </a:r>
            <a:endParaRPr dirty="0"/>
          </a:p>
        </p:txBody>
      </p:sp>
      <p:sp>
        <p:nvSpPr>
          <p:cNvPr id="3" name="Content Placeholder 2"/>
          <p:cNvSpPr>
            <a:spLocks noGrp="1"/>
          </p:cNvSpPr>
          <p:nvPr>
            <p:ph idx="1"/>
          </p:nvPr>
        </p:nvSpPr>
        <p:spPr>
          <a:xfrm>
            <a:off x="768095" y="1627632"/>
            <a:ext cx="8183881" cy="5010912"/>
          </a:xfrm>
        </p:spPr>
        <p:txBody>
          <a:bodyPr>
            <a:normAutofit lnSpcReduction="10000"/>
          </a:bodyPr>
          <a:lstStyle/>
          <a:p>
            <a:pPr marL="0" lvl="0" indent="0">
              <a:buNone/>
            </a:pPr>
            <a:r>
              <a:rPr dirty="0"/>
              <a:t>The </a:t>
            </a:r>
            <a:r>
              <a:rPr sz="1800" dirty="0" err="1">
                <a:latin typeface="Courier"/>
              </a:rPr>
              <a:t>preProcess</a:t>
            </a:r>
            <a:r>
              <a:rPr dirty="0"/>
              <a:t> function has many abilities. This includes data transformation, imputation, and even predictor removal. The function itself is descriptive in nature, while </a:t>
            </a:r>
            <a:r>
              <a:rPr sz="1800" dirty="0" err="1">
                <a:latin typeface="Courier"/>
              </a:rPr>
              <a:t>predict.preProcess</a:t>
            </a:r>
            <a:r>
              <a:rPr dirty="0"/>
              <a:t> will produce the new </a:t>
            </a:r>
            <a:r>
              <a:rPr dirty="0" err="1"/>
              <a:t>dataframe</a:t>
            </a:r>
            <a:r>
              <a:rPr dirty="0"/>
              <a:t>. </a:t>
            </a:r>
            <a:r>
              <a:rPr lang="en-US" dirty="0" smtClean="0"/>
              <a:t>The function, </a:t>
            </a:r>
            <a:r>
              <a:rPr sz="1800" dirty="0" err="1" smtClean="0">
                <a:latin typeface="Courier"/>
              </a:rPr>
              <a:t>preProcess</a:t>
            </a:r>
            <a:r>
              <a:rPr dirty="0" smtClean="0"/>
              <a:t> is also available in the </a:t>
            </a:r>
            <a:r>
              <a:rPr sz="1800" dirty="0" smtClean="0">
                <a:latin typeface="Courier"/>
              </a:rPr>
              <a:t>train</a:t>
            </a:r>
            <a:r>
              <a:rPr dirty="0" smtClean="0"/>
              <a:t> function, which will be covered later.</a:t>
            </a:r>
            <a:endParaRPr lang="en-US" dirty="0" smtClean="0"/>
          </a:p>
          <a:p>
            <a:pPr marL="0" lvl="0" indent="0">
              <a:buNone/>
            </a:pPr>
            <a:endParaRPr lang="en-US" dirty="0" smtClean="0"/>
          </a:p>
          <a:p>
            <a:pPr marL="0" lvl="0" indent="0">
              <a:buNone/>
            </a:pPr>
            <a:endParaRPr lang="en-US" dirty="0"/>
          </a:p>
          <a:p>
            <a:pPr marL="0" lvl="0" indent="0">
              <a:buNone/>
            </a:pPr>
            <a:endParaRPr dirty="0"/>
          </a:p>
          <a:p>
            <a:pPr marL="1270000" lvl="0" indent="0">
              <a:buNone/>
            </a:pPr>
            <a:r>
              <a:rPr sz="1400" dirty="0">
                <a:latin typeface="Courier"/>
              </a:rPr>
              <a:t>## Created from 369 samples and 5 </a:t>
            </a:r>
            <a:r>
              <a:rPr sz="1400" dirty="0" smtClean="0">
                <a:latin typeface="Courier"/>
              </a:rPr>
              <a:t>variables</a:t>
            </a:r>
            <a:r>
              <a:rPr sz="1400" dirty="0">
                <a:latin typeface="Courier"/>
              </a:rPr>
              <a:t>
## Pre-processing:
##   - centered (5)
##   - ignored (0)
##   - 5 nearest neighbor imputation (5)
##   </a:t>
            </a:r>
            <a:r>
              <a:rPr sz="1400" dirty="0" smtClean="0">
                <a:latin typeface="Courier"/>
              </a:rPr>
              <a:t>- </a:t>
            </a:r>
            <a:r>
              <a:rPr sz="1400" dirty="0">
                <a:latin typeface="Courier"/>
              </a:rPr>
              <a:t>scaled (5</a:t>
            </a:r>
            <a:r>
              <a:rPr sz="1400" dirty="0" smtClean="0">
                <a:latin typeface="Courier"/>
              </a:rPr>
              <a:t>)</a:t>
            </a:r>
            <a:endParaRPr sz="1400" dirty="0">
              <a:latin typeface="Courier"/>
            </a:endParaRPr>
          </a:p>
        </p:txBody>
      </p:sp>
      <p:pic>
        <p:nvPicPr>
          <p:cNvPr id="4" name="Picture 3"/>
          <p:cNvPicPr>
            <a:picLocks noChangeAspect="1"/>
          </p:cNvPicPr>
          <p:nvPr/>
        </p:nvPicPr>
        <p:blipFill>
          <a:blip r:embed="rId2"/>
          <a:stretch>
            <a:fillRect/>
          </a:stretch>
        </p:blipFill>
        <p:spPr>
          <a:xfrm>
            <a:off x="828673" y="3055957"/>
            <a:ext cx="7968996" cy="87048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lvl="0" indent="0">
              <a:buNone/>
            </a:pPr>
            <a:r>
              <a:rPr dirty="0" smtClean="0"/>
              <a:t>Pre-processing</a:t>
            </a:r>
            <a:r>
              <a:rPr lang="en-US" dirty="0" smtClean="0"/>
              <a:t>: </a:t>
            </a:r>
            <a:r>
              <a:rPr dirty="0" smtClean="0"/>
              <a:t>Linear </a:t>
            </a:r>
            <a:r>
              <a:rPr dirty="0"/>
              <a:t>Dependencies</a:t>
            </a:r>
          </a:p>
        </p:txBody>
      </p:sp>
      <p:sp>
        <p:nvSpPr>
          <p:cNvPr id="3" name="Content Placeholder 2"/>
          <p:cNvSpPr>
            <a:spLocks noGrp="1"/>
          </p:cNvSpPr>
          <p:nvPr>
            <p:ph idx="1"/>
          </p:nvPr>
        </p:nvSpPr>
        <p:spPr>
          <a:xfrm>
            <a:off x="539496" y="1929384"/>
            <a:ext cx="8247888" cy="4379976"/>
          </a:xfrm>
        </p:spPr>
        <p:txBody>
          <a:bodyPr>
            <a:normAutofit fontScale="77500" lnSpcReduction="20000"/>
          </a:bodyPr>
          <a:lstStyle/>
          <a:p>
            <a:pPr marL="0" lvl="0" indent="0">
              <a:buNone/>
            </a:pPr>
            <a:r>
              <a:rPr sz="2600" dirty="0">
                <a:latin typeface="Courier"/>
              </a:rPr>
              <a:t>caret</a:t>
            </a:r>
            <a:r>
              <a:rPr sz="2600" dirty="0"/>
              <a:t> has a variety of functions available to assess the quality of your </a:t>
            </a:r>
            <a:r>
              <a:rPr sz="2600" dirty="0" smtClean="0"/>
              <a:t>data</a:t>
            </a:r>
            <a:r>
              <a:rPr sz="2600" dirty="0"/>
              <a:t>. For example, if a dataset contains linear combinations of predictors, this can cause misleading results </a:t>
            </a:r>
            <a:r>
              <a:rPr sz="2600" dirty="0" smtClean="0"/>
              <a:t>(</a:t>
            </a:r>
            <a:r>
              <a:rPr sz="2600" dirty="0"/>
              <a:t>in short, repetitive information). See the quick example below, where city and zip are often represented by the same vector. </a:t>
            </a:r>
            <a:r>
              <a:rPr lang="en-US" sz="2600" dirty="0" smtClean="0"/>
              <a:t> Imagine if you were to only have these data points, it would be hard to pick out a functional signal for your model!  </a:t>
            </a:r>
          </a:p>
          <a:p>
            <a:pPr marL="0" lvl="0" indent="0">
              <a:buNone/>
            </a:pPr>
            <a:endParaRPr lang="en-US" sz="2600" dirty="0"/>
          </a:p>
          <a:p>
            <a:pPr marL="0" lvl="0" indent="0">
              <a:buNone/>
            </a:pPr>
            <a:r>
              <a:rPr sz="1800" dirty="0" smtClean="0">
                <a:latin typeface="Courier"/>
              </a:rPr>
              <a:t>##         </a:t>
            </a:r>
            <a:r>
              <a:rPr sz="1800" b="1" dirty="0">
                <a:latin typeface="Courier"/>
              </a:rPr>
              <a:t>city    zip beds baths </a:t>
            </a:r>
            <a:r>
              <a:rPr sz="1800" b="1" dirty="0" err="1">
                <a:latin typeface="Courier"/>
              </a:rPr>
              <a:t>sqft</a:t>
            </a:r>
            <a:r>
              <a:rPr sz="1800" b="1" dirty="0">
                <a:latin typeface="Courier"/>
              </a:rPr>
              <a:t>        type price latitude longitude</a:t>
            </a:r>
            <a:r>
              <a:rPr sz="1800" dirty="0">
                <a:latin typeface="Courier"/>
              </a:rPr>
              <a:t>
## 1 SACRAMENTO z95838    2     1  836 Residential 59222 38.63191 -121.4349
## 2 SACRAMENTO z95823    3     1 1167 Residential 68212 38.47890 -121.4310
## 3 </a:t>
            </a:r>
            <a:r>
              <a:rPr sz="1800" dirty="0">
                <a:solidFill>
                  <a:srgbClr val="FF0000"/>
                </a:solidFill>
                <a:latin typeface="Courier"/>
              </a:rPr>
              <a:t>SACRAMENTO z95815</a:t>
            </a:r>
            <a:r>
              <a:rPr sz="1800" dirty="0">
                <a:latin typeface="Courier"/>
              </a:rPr>
              <a:t>    2     1  796 Residential 68880 38.61830 -121.4438
## 4 </a:t>
            </a:r>
            <a:r>
              <a:rPr sz="1800" dirty="0">
                <a:solidFill>
                  <a:srgbClr val="FF0000"/>
                </a:solidFill>
                <a:latin typeface="Courier"/>
              </a:rPr>
              <a:t>SACRAMENTO z95815</a:t>
            </a:r>
            <a:r>
              <a:rPr sz="1800" dirty="0">
                <a:latin typeface="Courier"/>
              </a:rPr>
              <a:t>    2     1  852 Residential 69307 38.61684 -121.4391
## 5 SACRAMENTO z95824    2     1  797 Residential 81900 38.51947 -121.4358
## 6 SACRAMENTO z95841    3     1 1122       Condo 89921 38.66260 -</a:t>
            </a:r>
            <a:r>
              <a:rPr sz="1800" dirty="0" smtClean="0">
                <a:latin typeface="Courier"/>
              </a:rPr>
              <a:t>121.3278</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Pre-processing: Linear Dependencies</a:t>
            </a:r>
          </a:p>
        </p:txBody>
      </p:sp>
      <p:sp>
        <p:nvSpPr>
          <p:cNvPr id="3" name="Content Placeholder 2"/>
          <p:cNvSpPr>
            <a:spLocks noGrp="1"/>
          </p:cNvSpPr>
          <p:nvPr>
            <p:ph idx="1"/>
          </p:nvPr>
        </p:nvSpPr>
        <p:spPr>
          <a:xfrm>
            <a:off x="768096" y="2084832"/>
            <a:ext cx="7461504" cy="4297680"/>
          </a:xfrm>
        </p:spPr>
        <p:txBody>
          <a:bodyPr/>
          <a:lstStyle/>
          <a:p>
            <a:r>
              <a:rPr lang="en-US" dirty="0" smtClean="0"/>
              <a:t>The </a:t>
            </a:r>
            <a:r>
              <a:rPr lang="en-US" dirty="0" err="1" smtClean="0">
                <a:latin typeface="Courier"/>
              </a:rPr>
              <a:t>findLinearCombos</a:t>
            </a:r>
            <a:r>
              <a:rPr lang="en-US" dirty="0" smtClean="0"/>
              <a:t> function will </a:t>
            </a:r>
            <a:r>
              <a:rPr lang="en-US" dirty="0"/>
              <a:t>provide you with a recommendation of </a:t>
            </a:r>
            <a:r>
              <a:rPr lang="en-US" dirty="0" smtClean="0"/>
              <a:t>predictor columns </a:t>
            </a:r>
            <a:r>
              <a:rPr lang="en-US" dirty="0"/>
              <a:t>to remove.</a:t>
            </a:r>
          </a:p>
        </p:txBody>
      </p:sp>
      <p:pic>
        <p:nvPicPr>
          <p:cNvPr id="4" name="Picture 3"/>
          <p:cNvPicPr>
            <a:picLocks noChangeAspect="1"/>
          </p:cNvPicPr>
          <p:nvPr/>
        </p:nvPicPr>
        <p:blipFill>
          <a:blip r:embed="rId2"/>
          <a:stretch>
            <a:fillRect/>
          </a:stretch>
        </p:blipFill>
        <p:spPr>
          <a:xfrm>
            <a:off x="969264" y="2957513"/>
            <a:ext cx="7214124" cy="800671"/>
          </a:xfrm>
          <a:prstGeom prst="rect">
            <a:avLst/>
          </a:prstGeom>
        </p:spPr>
      </p:pic>
      <p:sp>
        <p:nvSpPr>
          <p:cNvPr id="6" name="Rectangle 5"/>
          <p:cNvSpPr/>
          <p:nvPr/>
        </p:nvSpPr>
        <p:spPr>
          <a:xfrm>
            <a:off x="1174623" y="4069282"/>
            <a:ext cx="6477000" cy="1477328"/>
          </a:xfrm>
          <a:prstGeom prst="rect">
            <a:avLst/>
          </a:prstGeom>
        </p:spPr>
        <p:txBody>
          <a:bodyPr wrap="square">
            <a:spAutoFit/>
          </a:bodyPr>
          <a:lstStyle/>
          <a:p>
            <a:pPr lvl="0"/>
            <a:r>
              <a:rPr lang="en-US" dirty="0">
                <a:latin typeface="Courier"/>
              </a:rPr>
              <a:t>##  [1]  38  40  41  42  43  45  46  47  48  49  50  51  52  53  54  55  57
## [18]  58  59  61  64  65  66  67  68  69  70  71  72  73  75  76  77 103
## [35] 104</a:t>
            </a:r>
          </a:p>
        </p:txBody>
      </p:sp>
    </p:spTree>
    <p:extLst>
      <p:ext uri="{BB962C8B-B14F-4D97-AF65-F5344CB8AC3E}">
        <p14:creationId xmlns:p14="http://schemas.microsoft.com/office/powerpoint/2010/main" val="1067044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rPr dirty="0"/>
              <a:t>Your Turn: Explore the preprocessing technique of </a:t>
            </a:r>
            <a:r>
              <a:rPr dirty="0" err="1"/>
              <a:t>nearZeroVar</a:t>
            </a:r>
            <a:endParaRPr dirty="0"/>
          </a:p>
        </p:txBody>
      </p:sp>
      <p:sp>
        <p:nvSpPr>
          <p:cNvPr id="3" name="Content Placeholder 2"/>
          <p:cNvSpPr>
            <a:spLocks noGrp="1"/>
          </p:cNvSpPr>
          <p:nvPr>
            <p:ph idx="1"/>
          </p:nvPr>
        </p:nvSpPr>
        <p:spPr>
          <a:xfrm>
            <a:off x="896112" y="2286000"/>
            <a:ext cx="7580376" cy="3529584"/>
          </a:xfrm>
        </p:spPr>
        <p:txBody>
          <a:bodyPr>
            <a:noAutofit/>
          </a:bodyPr>
          <a:lstStyle/>
          <a:p>
            <a:pPr lvl="1">
              <a:buAutoNum type="arabicPeriod"/>
            </a:pPr>
            <a:r>
              <a:rPr lang="en-US" sz="2000" dirty="0" smtClean="0"/>
              <a:t> </a:t>
            </a:r>
            <a:r>
              <a:rPr sz="2000" dirty="0" smtClean="0"/>
              <a:t>Install </a:t>
            </a:r>
            <a:r>
              <a:rPr sz="2000" dirty="0"/>
              <a:t>and load </a:t>
            </a:r>
            <a:r>
              <a:rPr sz="2000" dirty="0">
                <a:latin typeface="Courier"/>
              </a:rPr>
              <a:t>caret</a:t>
            </a:r>
            <a:r>
              <a:rPr sz="2000" dirty="0"/>
              <a:t>. Look up </a:t>
            </a:r>
            <a:r>
              <a:rPr sz="2000" dirty="0" smtClean="0"/>
              <a:t>?</a:t>
            </a:r>
            <a:r>
              <a:rPr lang="en-US" sz="2000" dirty="0" err="1" smtClean="0">
                <a:latin typeface="Courier"/>
              </a:rPr>
              <a:t>nearZeroVar</a:t>
            </a:r>
            <a:r>
              <a:rPr lang="en-US" sz="2000" dirty="0"/>
              <a:t> </a:t>
            </a:r>
            <a:r>
              <a:rPr lang="en-US" sz="2000" dirty="0" smtClean="0"/>
              <a:t>to get an understanding of what the function does.</a:t>
            </a:r>
            <a:endParaRPr sz="2000" dirty="0" smtClean="0"/>
          </a:p>
          <a:p>
            <a:pPr lvl="1">
              <a:buAutoNum type="arabicPeriod"/>
            </a:pPr>
            <a:r>
              <a:rPr lang="en-US" sz="2000" dirty="0" smtClean="0"/>
              <a:t> </a:t>
            </a:r>
            <a:r>
              <a:rPr sz="2000" dirty="0" smtClean="0"/>
              <a:t>Load the dataset German credit with </a:t>
            </a:r>
            <a:r>
              <a:rPr sz="2000" dirty="0" smtClean="0">
                <a:latin typeface="Courier"/>
              </a:rPr>
              <a:t>data("</a:t>
            </a:r>
            <a:r>
              <a:rPr sz="2000" dirty="0" err="1" smtClean="0">
                <a:latin typeface="Courier"/>
              </a:rPr>
              <a:t>GermanCredit</a:t>
            </a:r>
            <a:r>
              <a:rPr sz="2000" dirty="0" smtClean="0">
                <a:latin typeface="Courier"/>
              </a:rPr>
              <a:t>"</a:t>
            </a:r>
            <a:r>
              <a:rPr lang="en-US" sz="2000" dirty="0" smtClean="0">
                <a:latin typeface="Courier"/>
              </a:rPr>
              <a:t>)</a:t>
            </a:r>
            <a:r>
              <a:rPr lang="en-US" sz="2000" dirty="0" smtClean="0"/>
              <a:t>.</a:t>
            </a:r>
            <a:r>
              <a:rPr sz="2000" dirty="0" smtClean="0"/>
              <a:t> The response variable is </a:t>
            </a:r>
            <a:r>
              <a:rPr sz="2000" dirty="0" smtClean="0">
                <a:latin typeface="Courier"/>
              </a:rPr>
              <a:t>Class</a:t>
            </a:r>
            <a:r>
              <a:rPr sz="2000" dirty="0" smtClean="0"/>
              <a:t>.</a:t>
            </a:r>
            <a:r>
              <a:rPr lang="en-US" sz="2000" dirty="0" smtClean="0"/>
              <a:t>  </a:t>
            </a:r>
            <a:endParaRPr sz="2000" dirty="0" smtClean="0"/>
          </a:p>
          <a:p>
            <a:pPr lvl="1">
              <a:buAutoNum type="arabicPeriod"/>
            </a:pPr>
            <a:r>
              <a:rPr lang="en-US" sz="2000" dirty="0" smtClean="0"/>
              <a:t> </a:t>
            </a:r>
            <a:r>
              <a:rPr sz="2000" dirty="0" smtClean="0"/>
              <a:t>Split </a:t>
            </a:r>
            <a:r>
              <a:rPr sz="2000" dirty="0"/>
              <a:t>the data into a train/test split with </a:t>
            </a:r>
            <a:r>
              <a:rPr sz="2000" dirty="0" err="1">
                <a:latin typeface="Courier"/>
              </a:rPr>
              <a:t>createDataPartition</a:t>
            </a:r>
            <a:r>
              <a:rPr sz="2000" dirty="0" smtClean="0"/>
              <a:t>.</a:t>
            </a:r>
            <a:endParaRPr sz="2000" dirty="0"/>
          </a:p>
          <a:p>
            <a:pPr lvl="1">
              <a:buAutoNum type="arabicPeriod"/>
            </a:pPr>
            <a:r>
              <a:rPr lang="en-US" sz="2000" dirty="0" smtClean="0"/>
              <a:t> </a:t>
            </a:r>
            <a:r>
              <a:rPr sz="2000" dirty="0" smtClean="0"/>
              <a:t>Explore </a:t>
            </a:r>
            <a:r>
              <a:rPr sz="2000" dirty="0"/>
              <a:t>the proportional distribution of the predictors in the training set using the </a:t>
            </a:r>
            <a:r>
              <a:rPr sz="2000" dirty="0" err="1">
                <a:latin typeface="Courier"/>
              </a:rPr>
              <a:t>nearZeroVar</a:t>
            </a:r>
            <a:r>
              <a:rPr sz="2000" dirty="0"/>
              <a:t> command. Note that this could also be done with the </a:t>
            </a:r>
            <a:r>
              <a:rPr sz="2000" dirty="0" err="1">
                <a:latin typeface="Courier"/>
              </a:rPr>
              <a:t>preProcess</a:t>
            </a:r>
            <a:r>
              <a:rPr sz="2000" dirty="0"/>
              <a:t> command with </a:t>
            </a:r>
            <a:r>
              <a:rPr sz="2000" dirty="0" smtClean="0">
                <a:latin typeface="Courier"/>
              </a:rPr>
              <a:t>me</a:t>
            </a:r>
            <a:r>
              <a:rPr lang="en-US" sz="2000" dirty="0" smtClean="0">
                <a:latin typeface="Courier"/>
              </a:rPr>
              <a:t>t</a:t>
            </a:r>
            <a:r>
              <a:rPr sz="2000" dirty="0" smtClean="0">
                <a:latin typeface="Courier"/>
              </a:rPr>
              <a:t>hod </a:t>
            </a:r>
            <a:r>
              <a:rPr sz="2000" dirty="0">
                <a:latin typeface="Courier"/>
              </a:rPr>
              <a:t>= </a:t>
            </a:r>
            <a:r>
              <a:rPr lang="en-US" sz="2000" dirty="0" smtClean="0">
                <a:latin typeface="Courier"/>
              </a:rPr>
              <a:t>"</a:t>
            </a:r>
            <a:r>
              <a:rPr sz="2000" dirty="0" err="1" smtClean="0">
                <a:latin typeface="Courier"/>
              </a:rPr>
              <a:t>nzv</a:t>
            </a:r>
            <a:r>
              <a:rPr lang="en-US" sz="2000" dirty="0" smtClean="0">
                <a:latin typeface="Courier"/>
              </a:rPr>
              <a:t>"</a:t>
            </a:r>
            <a:r>
              <a:rPr sz="2000" dirty="0" smtClean="0"/>
              <a:t>.</a:t>
            </a:r>
            <a:endParaRPr lang="en-US" sz="2000" dirty="0" smtClean="0"/>
          </a:p>
          <a:p>
            <a:pPr lvl="1">
              <a:buAutoNum type="arabicPeriod"/>
            </a:pPr>
            <a:endParaRPr lang="en-US" sz="2000" dirty="0"/>
          </a:p>
          <a:p>
            <a:pPr lvl="1">
              <a:buAutoNum type="arabicPeriod"/>
            </a:pPr>
            <a:endParaRPr lang="en-US" sz="2000" dirty="0" smtClean="0"/>
          </a:p>
          <a:p>
            <a:pPr marL="128019" lvl="1" indent="0">
              <a:buNone/>
            </a:pPr>
            <a:r>
              <a:rPr lang="en-US" sz="2000" dirty="0" smtClean="0"/>
              <a:t>(Kuhn, 2019)</a:t>
            </a:r>
          </a:p>
          <a:p>
            <a:pPr marL="128019" lvl="1" indent="0">
              <a:buNone/>
            </a:pPr>
            <a:r>
              <a:rPr lang="en-US" sz="2000" dirty="0" smtClean="0"/>
              <a:t>(Hoffman)</a:t>
            </a:r>
            <a:endParaRPr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Other Preprocessing techniques</a:t>
            </a:r>
          </a:p>
        </p:txBody>
      </p:sp>
      <p:sp>
        <p:nvSpPr>
          <p:cNvPr id="3" name="Content Placeholder 2"/>
          <p:cNvSpPr>
            <a:spLocks noGrp="1"/>
          </p:cNvSpPr>
          <p:nvPr>
            <p:ph idx="1"/>
          </p:nvPr>
        </p:nvSpPr>
        <p:spPr>
          <a:xfrm>
            <a:off x="676656" y="1764792"/>
            <a:ext cx="7381495" cy="4544568"/>
          </a:xfrm>
        </p:spPr>
        <p:txBody>
          <a:bodyPr>
            <a:normAutofit/>
          </a:bodyPr>
          <a:lstStyle/>
          <a:p>
            <a:pPr marL="0" lvl="0" indent="0">
              <a:buNone/>
            </a:pPr>
            <a:r>
              <a:rPr lang="en-US" sz="1800" dirty="0" smtClean="0"/>
              <a:t>There are q</a:t>
            </a:r>
            <a:r>
              <a:rPr sz="1800" dirty="0" smtClean="0"/>
              <a:t>uite </a:t>
            </a:r>
            <a:r>
              <a:rPr sz="1800" dirty="0"/>
              <a:t>a few other preprocessing techniques available</a:t>
            </a:r>
            <a:r>
              <a:rPr sz="1800" dirty="0" smtClean="0"/>
              <a:t>:</a:t>
            </a:r>
            <a:endParaRPr lang="en-US" sz="1800" dirty="0" smtClean="0"/>
          </a:p>
          <a:p>
            <a:pPr marL="0" lvl="0" indent="0">
              <a:buNone/>
            </a:pPr>
            <a:endParaRPr sz="1800" dirty="0"/>
          </a:p>
          <a:p>
            <a:pPr lvl="1"/>
            <a:r>
              <a:rPr sz="1800" dirty="0"/>
              <a:t>The </a:t>
            </a:r>
            <a:r>
              <a:rPr sz="1800" dirty="0" err="1">
                <a:latin typeface="Courier"/>
              </a:rPr>
              <a:t>dummyVars</a:t>
            </a:r>
            <a:r>
              <a:rPr sz="1800" dirty="0"/>
              <a:t> function creates dummy </a:t>
            </a:r>
            <a:r>
              <a:rPr sz="1800" dirty="0" smtClean="0"/>
              <a:t>variables</a:t>
            </a:r>
            <a:r>
              <a:rPr lang="en-US" sz="1800" dirty="0" smtClean="0"/>
              <a:t>. </a:t>
            </a:r>
            <a:r>
              <a:rPr sz="1800" dirty="0" smtClean="0"/>
              <a:t>R </a:t>
            </a:r>
            <a:r>
              <a:rPr sz="1800" dirty="0"/>
              <a:t>seems to have a few different formulas to create model matrix type data, </a:t>
            </a:r>
            <a:r>
              <a:rPr lang="en-US" sz="1800" dirty="0" smtClean="0"/>
              <a:t>and </a:t>
            </a:r>
            <a:r>
              <a:rPr sz="1800" dirty="0" smtClean="0"/>
              <a:t>I recommend </a:t>
            </a:r>
            <a:r>
              <a:rPr sz="1800" dirty="0"/>
              <a:t>reading before you go!</a:t>
            </a:r>
          </a:p>
          <a:p>
            <a:pPr lvl="1"/>
            <a:r>
              <a:rPr sz="1800" dirty="0"/>
              <a:t>The plethora of available methods in </a:t>
            </a:r>
            <a:r>
              <a:rPr sz="1800" dirty="0" err="1">
                <a:latin typeface="Courier"/>
              </a:rPr>
              <a:t>preProcess</a:t>
            </a:r>
            <a:r>
              <a:rPr sz="1800" dirty="0" smtClean="0"/>
              <a:t>:</a:t>
            </a:r>
            <a:endParaRPr lang="en-US" sz="1800" dirty="0" smtClean="0"/>
          </a:p>
          <a:p>
            <a:pPr lvl="2"/>
            <a:r>
              <a:rPr sz="1400" dirty="0" smtClean="0"/>
              <a:t> </a:t>
            </a:r>
            <a:r>
              <a:rPr sz="1800" dirty="0" err="1" smtClean="0">
                <a:latin typeface="Courier"/>
              </a:rPr>
              <a:t>BoxCox</a:t>
            </a:r>
            <a:r>
              <a:rPr sz="1800" dirty="0"/>
              <a:t>, </a:t>
            </a:r>
            <a:r>
              <a:rPr sz="1800" dirty="0" err="1" smtClean="0">
                <a:latin typeface="Courier"/>
              </a:rPr>
              <a:t>YeoJohnson</a:t>
            </a:r>
            <a:r>
              <a:rPr sz="1800" dirty="0"/>
              <a:t>, </a:t>
            </a:r>
            <a:endParaRPr lang="en-US" sz="1800" dirty="0" smtClean="0"/>
          </a:p>
          <a:p>
            <a:pPr lvl="2"/>
            <a:r>
              <a:rPr sz="1800" dirty="0" err="1" smtClean="0">
                <a:latin typeface="Courier"/>
              </a:rPr>
              <a:t>expoTrans</a:t>
            </a:r>
            <a:r>
              <a:rPr sz="1800" dirty="0"/>
              <a:t>, </a:t>
            </a:r>
            <a:r>
              <a:rPr sz="1800" dirty="0">
                <a:latin typeface="Courier"/>
              </a:rPr>
              <a:t>center</a:t>
            </a:r>
            <a:r>
              <a:rPr sz="1800" dirty="0"/>
              <a:t>, </a:t>
            </a:r>
            <a:r>
              <a:rPr sz="1800" dirty="0">
                <a:latin typeface="Courier"/>
              </a:rPr>
              <a:t>scale</a:t>
            </a:r>
            <a:r>
              <a:rPr sz="1800" dirty="0"/>
              <a:t>, </a:t>
            </a:r>
            <a:r>
              <a:rPr sz="1800" dirty="0" smtClean="0">
                <a:latin typeface="Courier"/>
              </a:rPr>
              <a:t>range</a:t>
            </a:r>
            <a:r>
              <a:rPr sz="1800" dirty="0"/>
              <a:t>, </a:t>
            </a:r>
            <a:endParaRPr lang="en-US" sz="1800" dirty="0" smtClean="0"/>
          </a:p>
          <a:p>
            <a:pPr lvl="2"/>
            <a:r>
              <a:rPr sz="1800" dirty="0" err="1" smtClean="0">
                <a:latin typeface="Courier"/>
              </a:rPr>
              <a:t>knnImpute</a:t>
            </a:r>
            <a:r>
              <a:rPr sz="1800" dirty="0"/>
              <a:t>, </a:t>
            </a:r>
            <a:r>
              <a:rPr sz="1800" dirty="0" err="1">
                <a:latin typeface="Courier"/>
              </a:rPr>
              <a:t>bagImpute</a:t>
            </a:r>
            <a:r>
              <a:rPr sz="1800" dirty="0"/>
              <a:t>, </a:t>
            </a:r>
            <a:r>
              <a:rPr sz="1800" dirty="0" err="1">
                <a:latin typeface="Courier"/>
              </a:rPr>
              <a:t>medianImpute</a:t>
            </a:r>
            <a:r>
              <a:rPr sz="1800" dirty="0"/>
              <a:t>, </a:t>
            </a:r>
            <a:endParaRPr lang="en-US" sz="1800" dirty="0" smtClean="0"/>
          </a:p>
          <a:p>
            <a:pPr lvl="2"/>
            <a:r>
              <a:rPr sz="1800" dirty="0" err="1" smtClean="0">
                <a:latin typeface="Courier"/>
              </a:rPr>
              <a:t>pca</a:t>
            </a:r>
            <a:r>
              <a:rPr sz="1800" dirty="0"/>
              <a:t>, </a:t>
            </a:r>
            <a:r>
              <a:rPr sz="1800" dirty="0" err="1">
                <a:latin typeface="Courier"/>
              </a:rPr>
              <a:t>ica</a:t>
            </a:r>
            <a:r>
              <a:rPr sz="1800" dirty="0"/>
              <a:t>, </a:t>
            </a:r>
            <a:r>
              <a:rPr sz="1800" dirty="0" err="1">
                <a:latin typeface="Courier"/>
              </a:rPr>
              <a:t>spatialSign</a:t>
            </a:r>
            <a:r>
              <a:rPr sz="1800" dirty="0"/>
              <a:t>, </a:t>
            </a:r>
            <a:r>
              <a:rPr sz="1800" dirty="0" err="1">
                <a:latin typeface="Courier"/>
              </a:rPr>
              <a:t>corr</a:t>
            </a:r>
            <a:r>
              <a:rPr sz="1800" dirty="0"/>
              <a:t>, </a:t>
            </a:r>
            <a:endParaRPr lang="en-US" sz="1800" dirty="0" smtClean="0"/>
          </a:p>
          <a:p>
            <a:pPr lvl="2"/>
            <a:r>
              <a:rPr sz="1800" dirty="0" err="1" smtClean="0">
                <a:latin typeface="Courier"/>
              </a:rPr>
              <a:t>zv</a:t>
            </a:r>
            <a:r>
              <a:rPr sz="1800" dirty="0"/>
              <a:t>, </a:t>
            </a:r>
            <a:r>
              <a:rPr sz="1800" dirty="0" err="1">
                <a:latin typeface="Courier"/>
              </a:rPr>
              <a:t>nzv</a:t>
            </a:r>
            <a:r>
              <a:rPr sz="1800" dirty="0"/>
              <a:t>, </a:t>
            </a:r>
            <a:r>
              <a:rPr sz="1800" dirty="0" err="1" smtClean="0">
                <a:latin typeface="Courier"/>
              </a:rPr>
              <a:t>conditionalX</a:t>
            </a:r>
            <a:endParaRPr sz="1800" dirty="0">
              <a:latin typeface="Courie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smtClean="0"/>
              <a:t>Training </a:t>
            </a:r>
            <a:r>
              <a:rPr dirty="0"/>
              <a:t>Parameters</a:t>
            </a:r>
          </a:p>
        </p:txBody>
      </p:sp>
      <p:sp>
        <p:nvSpPr>
          <p:cNvPr id="3" name="Content Placeholder 2"/>
          <p:cNvSpPr>
            <a:spLocks noGrp="1"/>
          </p:cNvSpPr>
          <p:nvPr>
            <p:ph idx="1"/>
          </p:nvPr>
        </p:nvSpPr>
        <p:spPr>
          <a:xfrm>
            <a:off x="768096" y="2286000"/>
            <a:ext cx="7827264" cy="4023360"/>
          </a:xfrm>
        </p:spPr>
        <p:txBody>
          <a:bodyPr/>
          <a:lstStyle/>
          <a:p>
            <a:pPr marL="0" lvl="0" indent="0">
              <a:buNone/>
            </a:pPr>
            <a:r>
              <a:rPr dirty="0"/>
              <a:t>Training parameters and resampling procedures are set up in the </a:t>
            </a:r>
            <a:r>
              <a:rPr sz="1800" dirty="0" err="1">
                <a:latin typeface="Courier"/>
              </a:rPr>
              <a:t>trainControl</a:t>
            </a:r>
            <a:r>
              <a:rPr dirty="0"/>
              <a:t> function. Below are some of the more well known </a:t>
            </a:r>
            <a:r>
              <a:rPr dirty="0" smtClean="0"/>
              <a:t>methods</a:t>
            </a:r>
            <a:r>
              <a:rPr lang="en-US" dirty="0" smtClean="0"/>
              <a:t>, none, k-fold, repeated k-fold, and out-of-bag.</a:t>
            </a:r>
            <a:endParaRPr dirty="0"/>
          </a:p>
        </p:txBody>
      </p:sp>
      <p:pic>
        <p:nvPicPr>
          <p:cNvPr id="4" name="Picture 3"/>
          <p:cNvPicPr>
            <a:picLocks noChangeAspect="1"/>
          </p:cNvPicPr>
          <p:nvPr/>
        </p:nvPicPr>
        <p:blipFill>
          <a:blip r:embed="rId2"/>
          <a:stretch>
            <a:fillRect/>
          </a:stretch>
        </p:blipFill>
        <p:spPr>
          <a:xfrm>
            <a:off x="768096" y="3310319"/>
            <a:ext cx="7635240" cy="1426270"/>
          </a:xfrm>
          <a:prstGeom prst="rect">
            <a:avLst/>
          </a:prstGeom>
        </p:spPr>
      </p:pic>
      <p:sp>
        <p:nvSpPr>
          <p:cNvPr id="5" name="TextBox 4"/>
          <p:cNvSpPr txBox="1"/>
          <p:nvPr/>
        </p:nvSpPr>
        <p:spPr>
          <a:xfrm>
            <a:off x="768096" y="5029200"/>
            <a:ext cx="6793992" cy="369332"/>
          </a:xfrm>
          <a:prstGeom prst="rect">
            <a:avLst/>
          </a:prstGeom>
          <a:noFill/>
        </p:spPr>
        <p:txBody>
          <a:bodyPr wrap="square" rtlCol="0">
            <a:spAutoFit/>
          </a:bodyPr>
          <a:lstStyle/>
          <a:p>
            <a:r>
              <a:rPr lang="en-US" dirty="0" smtClean="0"/>
              <a:t>For </a:t>
            </a:r>
            <a:r>
              <a:rPr lang="en-US" dirty="0" err="1" smtClean="0">
                <a:latin typeface="Courier"/>
              </a:rPr>
              <a:t>dat</a:t>
            </a:r>
            <a:r>
              <a:rPr lang="en-US" dirty="0" smtClean="0"/>
              <a:t>, we will use </a:t>
            </a:r>
            <a:r>
              <a:rPr lang="en-US" dirty="0" err="1" smtClean="0">
                <a:latin typeface="Courier"/>
              </a:rPr>
              <a:t>ctrl.rpcv</a:t>
            </a:r>
            <a:r>
              <a:rPr lang="en-US" dirty="0" smtClean="0"/>
              <a:t>.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lvl="0" indent="0">
              <a:buNone/>
            </a:pPr>
            <a:r>
              <a:rPr dirty="0"/>
              <a:t>The </a:t>
            </a:r>
            <a:r>
              <a:rPr dirty="0" err="1"/>
              <a:t>gbm</a:t>
            </a:r>
            <a:r>
              <a:rPr dirty="0"/>
              <a:t> model and its tuning parameters</a:t>
            </a:r>
          </a:p>
        </p:txBody>
      </p:sp>
      <p:sp>
        <p:nvSpPr>
          <p:cNvPr id="3" name="Content Placeholder 2"/>
          <p:cNvSpPr>
            <a:spLocks noGrp="1"/>
          </p:cNvSpPr>
          <p:nvPr>
            <p:ph idx="1"/>
          </p:nvPr>
        </p:nvSpPr>
        <p:spPr>
          <a:xfrm>
            <a:off x="649224" y="1956816"/>
            <a:ext cx="7982712" cy="4572000"/>
          </a:xfrm>
        </p:spPr>
        <p:txBody>
          <a:bodyPr>
            <a:normAutofit lnSpcReduction="10000"/>
          </a:bodyPr>
          <a:lstStyle/>
          <a:p>
            <a:pPr marL="0" lvl="0" indent="0">
              <a:buNone/>
            </a:pPr>
            <a:r>
              <a:rPr dirty="0"/>
              <a:t>The </a:t>
            </a:r>
            <a:r>
              <a:rPr sz="1800" dirty="0" err="1">
                <a:latin typeface="Courier"/>
              </a:rPr>
              <a:t>gbm</a:t>
            </a:r>
            <a:r>
              <a:rPr dirty="0"/>
              <a:t> model is a stochastic gradient boosting model that </a:t>
            </a:r>
            <a:r>
              <a:rPr dirty="0" smtClean="0"/>
              <a:t>minimize</a:t>
            </a:r>
            <a:r>
              <a:rPr lang="en-US" dirty="0" smtClean="0"/>
              <a:t>s</a:t>
            </a:r>
            <a:r>
              <a:rPr dirty="0" smtClean="0"/>
              <a:t> </a:t>
            </a:r>
            <a:r>
              <a:rPr dirty="0"/>
              <a:t>a loss function to a certain </a:t>
            </a:r>
            <a:r>
              <a:rPr dirty="0" smtClean="0"/>
              <a:t>distribution</a:t>
            </a:r>
            <a:r>
              <a:rPr lang="en-US" dirty="0" smtClean="0"/>
              <a:t>.  You do not need to understand it for the purposes of this presentation, but you should know that </a:t>
            </a:r>
            <a:r>
              <a:rPr lang="en-US" dirty="0" err="1" smtClean="0">
                <a:latin typeface="Courier"/>
              </a:rPr>
              <a:t>interaction.depth</a:t>
            </a:r>
            <a:r>
              <a:rPr lang="en-US" dirty="0" smtClean="0">
                <a:latin typeface="Courier"/>
              </a:rPr>
              <a:t>, </a:t>
            </a:r>
            <a:r>
              <a:rPr lang="en-US" dirty="0" err="1" smtClean="0">
                <a:latin typeface="Courier"/>
              </a:rPr>
              <a:t>n.trees</a:t>
            </a:r>
            <a:r>
              <a:rPr lang="en-US" dirty="0" smtClean="0">
                <a:latin typeface="Courier"/>
              </a:rPr>
              <a:t>, </a:t>
            </a:r>
            <a:r>
              <a:rPr lang="en-US" dirty="0" smtClean="0"/>
              <a:t>and</a:t>
            </a:r>
            <a:r>
              <a:rPr lang="en-US" dirty="0" smtClean="0">
                <a:latin typeface="Courier"/>
              </a:rPr>
              <a:t> shrinkage </a:t>
            </a:r>
            <a:r>
              <a:rPr lang="en-US" dirty="0" smtClean="0"/>
              <a:t>have the most affect on the accuracy of your model.  Note that choosing a small shrinkage should positively affect results, but also significantly slow done processing time.</a:t>
            </a:r>
            <a:endParaRPr lang="en-US" dirty="0"/>
          </a:p>
          <a:p>
            <a:pPr marL="0" lvl="0" indent="0">
              <a:buNone/>
            </a:pPr>
            <a:endParaRPr lang="en-US" dirty="0" smtClean="0"/>
          </a:p>
          <a:p>
            <a:pPr marL="0" lvl="0" indent="0">
              <a:buNone/>
            </a:pPr>
            <a:r>
              <a:rPr sz="1800" dirty="0" smtClean="0">
                <a:latin typeface="Courier"/>
              </a:rPr>
              <a:t>## </a:t>
            </a:r>
            <a:r>
              <a:rPr sz="1800" b="1" dirty="0" smtClean="0">
                <a:latin typeface="Courier"/>
              </a:rPr>
              <a:t>model         </a:t>
            </a:r>
            <a:r>
              <a:rPr sz="1800" b="1" dirty="0">
                <a:latin typeface="Courier"/>
              </a:rPr>
              <a:t>parameter                   label</a:t>
            </a:r>
            <a:r>
              <a:rPr sz="1800" dirty="0">
                <a:latin typeface="Courier"/>
              </a:rPr>
              <a:t>
## 1   </a:t>
            </a:r>
            <a:r>
              <a:rPr sz="1800" dirty="0" err="1">
                <a:latin typeface="Courier"/>
              </a:rPr>
              <a:t>gbm</a:t>
            </a:r>
            <a:r>
              <a:rPr sz="1800" dirty="0">
                <a:latin typeface="Courier"/>
              </a:rPr>
              <a:t>           </a:t>
            </a:r>
            <a:r>
              <a:rPr sz="1800" dirty="0" err="1">
                <a:latin typeface="Courier"/>
              </a:rPr>
              <a:t>n.trees</a:t>
            </a:r>
            <a:r>
              <a:rPr sz="1800" dirty="0">
                <a:latin typeface="Courier"/>
              </a:rPr>
              <a:t>   # Boosting Iterations
## 2   </a:t>
            </a:r>
            <a:r>
              <a:rPr sz="1800" dirty="0" err="1">
                <a:latin typeface="Courier"/>
              </a:rPr>
              <a:t>gbm</a:t>
            </a:r>
            <a:r>
              <a:rPr sz="1800" dirty="0">
                <a:latin typeface="Courier"/>
              </a:rPr>
              <a:t> </a:t>
            </a:r>
            <a:r>
              <a:rPr sz="1800" dirty="0" err="1">
                <a:latin typeface="Courier"/>
              </a:rPr>
              <a:t>interaction.depth</a:t>
            </a:r>
            <a:r>
              <a:rPr sz="1800" dirty="0">
                <a:latin typeface="Courier"/>
              </a:rPr>
              <a:t>          Max Tree Depth
## 3   </a:t>
            </a:r>
            <a:r>
              <a:rPr sz="1800" dirty="0" err="1">
                <a:latin typeface="Courier"/>
              </a:rPr>
              <a:t>gbm</a:t>
            </a:r>
            <a:r>
              <a:rPr sz="1800" dirty="0">
                <a:latin typeface="Courier"/>
              </a:rPr>
              <a:t>         shrinkage               </a:t>
            </a:r>
            <a:r>
              <a:rPr sz="1800" dirty="0" err="1">
                <a:latin typeface="Courier"/>
              </a:rPr>
              <a:t>Shrinkage</a:t>
            </a:r>
            <a:r>
              <a:rPr sz="1800" dirty="0">
                <a:latin typeface="Courier"/>
              </a:rPr>
              <a:t>
## 4   </a:t>
            </a:r>
            <a:r>
              <a:rPr sz="1800" dirty="0" err="1">
                <a:latin typeface="Courier"/>
              </a:rPr>
              <a:t>gbm</a:t>
            </a:r>
            <a:r>
              <a:rPr sz="1800" dirty="0">
                <a:latin typeface="Courier"/>
              </a:rPr>
              <a:t>    </a:t>
            </a:r>
            <a:r>
              <a:rPr sz="1800" dirty="0" err="1">
                <a:latin typeface="Courier"/>
              </a:rPr>
              <a:t>n.minobsinnode</a:t>
            </a:r>
            <a:r>
              <a:rPr sz="1800" dirty="0">
                <a:latin typeface="Courier"/>
              </a:rPr>
              <a:t> Min. Terminal Node Size</a:t>
            </a:r>
          </a:p>
        </p:txBody>
      </p:sp>
      <p:pic>
        <p:nvPicPr>
          <p:cNvPr id="4" name="Picture 3"/>
          <p:cNvPicPr>
            <a:picLocks noChangeAspect="1"/>
          </p:cNvPicPr>
          <p:nvPr/>
        </p:nvPicPr>
        <p:blipFill>
          <a:blip r:embed="rId2"/>
          <a:stretch>
            <a:fillRect/>
          </a:stretch>
        </p:blipFill>
        <p:spPr>
          <a:xfrm>
            <a:off x="841247" y="3827823"/>
            <a:ext cx="7351777" cy="23540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A First Look at Train</a:t>
            </a:r>
          </a:p>
        </p:txBody>
      </p:sp>
      <p:sp>
        <p:nvSpPr>
          <p:cNvPr id="3" name="Content Placeholder 2"/>
          <p:cNvSpPr>
            <a:spLocks noGrp="1"/>
          </p:cNvSpPr>
          <p:nvPr>
            <p:ph idx="1"/>
          </p:nvPr>
        </p:nvSpPr>
        <p:spPr>
          <a:xfrm>
            <a:off x="768096" y="1691640"/>
            <a:ext cx="7290055" cy="4617720"/>
          </a:xfrm>
        </p:spPr>
        <p:txBody>
          <a:bodyPr>
            <a:normAutofit/>
          </a:bodyPr>
          <a:lstStyle/>
          <a:p>
            <a:pPr marL="0" lvl="0" indent="0">
              <a:buNone/>
            </a:pPr>
            <a:r>
              <a:rPr dirty="0"/>
              <a:t>The </a:t>
            </a:r>
            <a:r>
              <a:rPr sz="1800" dirty="0">
                <a:latin typeface="Courier"/>
              </a:rPr>
              <a:t>train</a:t>
            </a:r>
            <a:r>
              <a:rPr dirty="0"/>
              <a:t> function is the heart of </a:t>
            </a:r>
            <a:r>
              <a:rPr sz="1800" dirty="0">
                <a:latin typeface="Courier"/>
              </a:rPr>
              <a:t>caret</a:t>
            </a:r>
            <a:r>
              <a:rPr dirty="0"/>
              <a:t>, and this is where everything comes together (pre-processing, training parameters, </a:t>
            </a:r>
            <a:r>
              <a:rPr dirty="0" smtClean="0"/>
              <a:t>and</a:t>
            </a:r>
            <a:r>
              <a:rPr lang="en-US" dirty="0" smtClean="0"/>
              <a:t> tuning).   This is the function where your model gets trained.</a:t>
            </a:r>
            <a:endParaRPr dirty="0" smtClean="0"/>
          </a:p>
        </p:txBody>
      </p:sp>
      <p:pic>
        <p:nvPicPr>
          <p:cNvPr id="5" name="Picture 4"/>
          <p:cNvPicPr>
            <a:picLocks noChangeAspect="1"/>
          </p:cNvPicPr>
          <p:nvPr/>
        </p:nvPicPr>
        <p:blipFill>
          <a:blip r:embed="rId2"/>
          <a:stretch>
            <a:fillRect/>
          </a:stretch>
        </p:blipFill>
        <p:spPr>
          <a:xfrm>
            <a:off x="923544" y="3126486"/>
            <a:ext cx="7280988" cy="178384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301752"/>
            <a:ext cx="7290054" cy="1499616"/>
          </a:xfrm>
        </p:spPr>
        <p:txBody>
          <a:bodyPr/>
          <a:lstStyle/>
          <a:p>
            <a:pPr marL="0" lvl="0" indent="0">
              <a:buNone/>
            </a:pPr>
            <a:r>
              <a:rPr lang="en-US" dirty="0" smtClean="0"/>
              <a:t>Results </a:t>
            </a:r>
            <a:r>
              <a:rPr lang="en-US" dirty="0" err="1" smtClean="0"/>
              <a:t>oF</a:t>
            </a:r>
            <a:r>
              <a:rPr lang="en-US" dirty="0" smtClean="0"/>
              <a:t> train</a:t>
            </a:r>
            <a:endParaRPr dirty="0"/>
          </a:p>
        </p:txBody>
      </p:sp>
      <p:pic>
        <p:nvPicPr>
          <p:cNvPr id="5" name="Picture 4"/>
          <p:cNvPicPr>
            <a:picLocks noChangeAspect="1"/>
          </p:cNvPicPr>
          <p:nvPr/>
        </p:nvPicPr>
        <p:blipFill>
          <a:blip r:embed="rId2"/>
          <a:stretch>
            <a:fillRect/>
          </a:stretch>
        </p:blipFill>
        <p:spPr>
          <a:xfrm>
            <a:off x="859536" y="1444752"/>
            <a:ext cx="6281452" cy="5081355"/>
          </a:xfrm>
          <a:prstGeom prst="rect">
            <a:avLst/>
          </a:prstGeom>
        </p:spPr>
      </p:pic>
    </p:spTree>
    <p:extLst>
      <p:ext uri="{BB962C8B-B14F-4D97-AF65-F5344CB8AC3E}">
        <p14:creationId xmlns:p14="http://schemas.microsoft.com/office/powerpoint/2010/main" val="2829171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a:xfrm>
            <a:off x="676657" y="1847088"/>
            <a:ext cx="7900416" cy="4453128"/>
          </a:xfrm>
        </p:spPr>
        <p:txBody>
          <a:bodyPr>
            <a:normAutofit lnSpcReduction="10000"/>
          </a:bodyPr>
          <a:lstStyle/>
          <a:p>
            <a:pPr marL="0" indent="0">
              <a:buNone/>
            </a:pPr>
            <a:r>
              <a:rPr lang="en-US" dirty="0" smtClean="0"/>
              <a:t>This presentation will go through main functions of the </a:t>
            </a:r>
            <a:r>
              <a:rPr lang="en-US" sz="1600" dirty="0" smtClean="0">
                <a:latin typeface="Courier"/>
              </a:rPr>
              <a:t>caret</a:t>
            </a:r>
            <a:r>
              <a:rPr lang="en-US" dirty="0" smtClean="0">
                <a:latin typeface="Courier"/>
              </a:rPr>
              <a:t> </a:t>
            </a:r>
            <a:r>
              <a:rPr lang="en-US" dirty="0" smtClean="0"/>
              <a:t>package, which includes the following: </a:t>
            </a:r>
            <a:r>
              <a:rPr lang="en-US" sz="1600" dirty="0" err="1" smtClean="0">
                <a:latin typeface="Courier"/>
              </a:rPr>
              <a:t>CreateDataPartition</a:t>
            </a:r>
            <a:r>
              <a:rPr lang="en-US" sz="1600" dirty="0" smtClean="0">
                <a:latin typeface="Courier"/>
              </a:rPr>
              <a:t>, </a:t>
            </a:r>
            <a:r>
              <a:rPr lang="en-US" sz="1600" dirty="0" err="1" smtClean="0">
                <a:latin typeface="Courier"/>
              </a:rPr>
              <a:t>PreProcess</a:t>
            </a:r>
            <a:r>
              <a:rPr lang="en-US" sz="1600" dirty="0" smtClean="0">
                <a:latin typeface="Courier"/>
              </a:rPr>
              <a:t>, </a:t>
            </a:r>
            <a:r>
              <a:rPr lang="en-US" sz="1600" dirty="0" err="1" smtClean="0">
                <a:latin typeface="Courier"/>
              </a:rPr>
              <a:t>trainControl</a:t>
            </a:r>
            <a:r>
              <a:rPr lang="en-US" sz="1600" dirty="0" smtClean="0">
                <a:latin typeface="Courier"/>
              </a:rPr>
              <a:t> </a:t>
            </a:r>
            <a:r>
              <a:rPr lang="en-US" sz="1600" dirty="0" smtClean="0"/>
              <a:t>and</a:t>
            </a:r>
            <a:r>
              <a:rPr lang="en-US" sz="1600" dirty="0" smtClean="0">
                <a:latin typeface="Courier"/>
              </a:rPr>
              <a:t> train. </a:t>
            </a:r>
            <a:r>
              <a:rPr lang="en-US" dirty="0" smtClean="0"/>
              <a:t>We will focus on aspects of classifications problems for model training and tuning, and the predictors in these problems will be only numeric.  The focus on this presentation is to demonstrate the processes of </a:t>
            </a:r>
            <a:r>
              <a:rPr lang="en-US" dirty="0" smtClean="0">
                <a:latin typeface="Courier"/>
              </a:rPr>
              <a:t>caret</a:t>
            </a:r>
            <a:r>
              <a:rPr lang="en-US" dirty="0" smtClean="0"/>
              <a:t>, not to talk about the mathematics of models. </a:t>
            </a:r>
          </a:p>
          <a:p>
            <a:pPr marL="0" indent="0">
              <a:buNone/>
            </a:pPr>
            <a:r>
              <a:rPr lang="en-US" dirty="0" smtClean="0"/>
              <a:t>I was motivated to learn caret because I am working through the book, </a:t>
            </a:r>
            <a:r>
              <a:rPr lang="en-US" i="1" dirty="0" smtClean="0"/>
              <a:t>Applied Predictive Modeling </a:t>
            </a:r>
            <a:r>
              <a:rPr lang="en-US" dirty="0" smtClean="0"/>
              <a:t>(Kuhn, 2016) to improve my statistical modeling skills.  This book contains modeling problems and examples done in R, along with statistical explanations.  Although the book does not exclusively rely on </a:t>
            </a:r>
            <a:r>
              <a:rPr lang="en-US" dirty="0">
                <a:latin typeface="Courier"/>
              </a:rPr>
              <a:t>caret</a:t>
            </a:r>
            <a:r>
              <a:rPr lang="en-US" dirty="0" smtClean="0"/>
              <a:t>, you could work through the problems with </a:t>
            </a:r>
            <a:r>
              <a:rPr lang="en-US" dirty="0" smtClean="0">
                <a:latin typeface="Courier"/>
              </a:rPr>
              <a:t>caret.  </a:t>
            </a:r>
          </a:p>
          <a:p>
            <a:pPr marL="0" indent="0">
              <a:buNone/>
            </a:pPr>
            <a:r>
              <a:rPr lang="en-US" dirty="0" smtClean="0"/>
              <a:t>I was also motivated to learn </a:t>
            </a:r>
            <a:r>
              <a:rPr lang="en-US" dirty="0" smtClean="0">
                <a:latin typeface="Courier"/>
              </a:rPr>
              <a:t>caret </a:t>
            </a:r>
            <a:r>
              <a:rPr lang="en-US" dirty="0" smtClean="0"/>
              <a:t>because my work flow tends to switch  between R to Python.  I find the EDA process to be more suited to using R and the modeling (</a:t>
            </a:r>
            <a:r>
              <a:rPr lang="en-US" dirty="0" err="1" smtClean="0"/>
              <a:t>sci</a:t>
            </a:r>
            <a:r>
              <a:rPr lang="en-US" dirty="0" smtClean="0"/>
              <a:t>-kit learn) to more suited to using Python.  In terms of ease, uniformity, and the ability to run multiple models easily, the </a:t>
            </a:r>
            <a:r>
              <a:rPr lang="en-US" dirty="0" smtClean="0">
                <a:latin typeface="Courier"/>
              </a:rPr>
              <a:t>caret</a:t>
            </a:r>
            <a:r>
              <a:rPr lang="en-US" dirty="0"/>
              <a:t> </a:t>
            </a:r>
            <a:r>
              <a:rPr lang="en-US" dirty="0" smtClean="0"/>
              <a:t>package seems comparable.</a:t>
            </a:r>
            <a:endParaRPr lang="en-US" dirty="0"/>
          </a:p>
        </p:txBody>
      </p:sp>
    </p:spTree>
    <p:extLst>
      <p:ext uri="{BB962C8B-B14F-4D97-AF65-F5344CB8AC3E}">
        <p14:creationId xmlns:p14="http://schemas.microsoft.com/office/powerpoint/2010/main" val="4090437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Your Turn with Train</a:t>
            </a:r>
          </a:p>
        </p:txBody>
      </p:sp>
      <p:sp>
        <p:nvSpPr>
          <p:cNvPr id="3" name="Content Placeholder 2"/>
          <p:cNvSpPr>
            <a:spLocks noGrp="1"/>
          </p:cNvSpPr>
          <p:nvPr>
            <p:ph idx="1"/>
          </p:nvPr>
        </p:nvSpPr>
        <p:spPr>
          <a:xfrm>
            <a:off x="768096" y="1773936"/>
            <a:ext cx="7607808" cy="4709160"/>
          </a:xfrm>
        </p:spPr>
        <p:txBody>
          <a:bodyPr>
            <a:normAutofit/>
          </a:bodyPr>
          <a:lstStyle/>
          <a:p>
            <a:pPr marL="0" lvl="0" indent="0">
              <a:buNone/>
            </a:pPr>
            <a:r>
              <a:rPr dirty="0"/>
              <a:t>We will run a random forest model on the popular </a:t>
            </a:r>
            <a:r>
              <a:rPr dirty="0" smtClean="0"/>
              <a:t>Iris</a:t>
            </a:r>
            <a:r>
              <a:rPr lang="en-US" dirty="0" smtClean="0"/>
              <a:t> (Fisher, 1936)</a:t>
            </a:r>
            <a:r>
              <a:rPr dirty="0" smtClean="0"/>
              <a:t> </a:t>
            </a:r>
            <a:r>
              <a:rPr dirty="0"/>
              <a:t>dataset. The </a:t>
            </a:r>
            <a:r>
              <a:rPr sz="1800" dirty="0">
                <a:latin typeface="Courier"/>
              </a:rPr>
              <a:t>method = </a:t>
            </a:r>
            <a:r>
              <a:rPr lang="en-US" sz="1800" dirty="0" smtClean="0">
                <a:latin typeface="Courier"/>
              </a:rPr>
              <a:t>"</a:t>
            </a:r>
            <a:r>
              <a:rPr sz="1800" dirty="0" err="1" smtClean="0">
                <a:latin typeface="Courier"/>
              </a:rPr>
              <a:t>rf</a:t>
            </a:r>
            <a:r>
              <a:rPr lang="en-US" sz="1800" dirty="0" smtClean="0">
                <a:latin typeface="Courier"/>
              </a:rPr>
              <a:t>"</a:t>
            </a:r>
            <a:r>
              <a:rPr dirty="0" smtClean="0"/>
              <a:t> </a:t>
            </a:r>
            <a:r>
              <a:rPr dirty="0"/>
              <a:t>is actually the default in </a:t>
            </a:r>
            <a:r>
              <a:rPr sz="1800" dirty="0">
                <a:latin typeface="Courier"/>
              </a:rPr>
              <a:t>train</a:t>
            </a:r>
            <a:r>
              <a:rPr dirty="0"/>
              <a:t>. The only tuning parameter in the </a:t>
            </a:r>
            <a:r>
              <a:rPr lang="en-US" dirty="0" err="1" smtClean="0">
                <a:latin typeface="Courier"/>
              </a:rPr>
              <a:t>randomForest</a:t>
            </a:r>
            <a:r>
              <a:rPr dirty="0" smtClean="0"/>
              <a:t> </a:t>
            </a:r>
            <a:r>
              <a:rPr dirty="0"/>
              <a:t>tagged model is </a:t>
            </a:r>
            <a:r>
              <a:rPr sz="1800" dirty="0" err="1">
                <a:latin typeface="Courier"/>
              </a:rPr>
              <a:t>mtry</a:t>
            </a:r>
            <a:r>
              <a:rPr dirty="0"/>
              <a:t>, which is the number of randomly selected predictors.</a:t>
            </a:r>
          </a:p>
          <a:p>
            <a:pPr lvl="1">
              <a:buAutoNum type="arabicPeriod"/>
            </a:pPr>
            <a:r>
              <a:rPr dirty="0"/>
              <a:t>Below is a reminder of how to set up a train/test set, but feel free to do your own</a:t>
            </a:r>
            <a:r>
              <a:rPr dirty="0" smtClean="0"/>
              <a:t>!</a:t>
            </a:r>
            <a:endParaRPr lang="en-US" dirty="0" smtClean="0"/>
          </a:p>
          <a:p>
            <a:pPr lvl="1">
              <a:buAutoNum type="arabicPeriod"/>
            </a:pPr>
            <a:endParaRPr lang="en-US" dirty="0" smtClean="0"/>
          </a:p>
          <a:p>
            <a:pPr lvl="1">
              <a:buAutoNum type="arabicPeriod"/>
            </a:pPr>
            <a:endParaRPr lang="en-US" dirty="0"/>
          </a:p>
          <a:p>
            <a:pPr lvl="1">
              <a:buAutoNum type="arabicPeriod"/>
            </a:pPr>
            <a:endParaRPr lang="en-US" dirty="0" smtClean="0"/>
          </a:p>
          <a:p>
            <a:pPr lvl="1">
              <a:buAutoNum type="arabicPeriod"/>
            </a:pPr>
            <a:endParaRPr lang="en-US" dirty="0"/>
          </a:p>
          <a:p>
            <a:pPr lvl="1">
              <a:buAutoNum type="arabicPeriod"/>
            </a:pPr>
            <a:endParaRPr lang="en-US" dirty="0" smtClean="0"/>
          </a:p>
          <a:p>
            <a:pPr lvl="1">
              <a:buAutoNum type="arabicPeriod"/>
            </a:pPr>
            <a:endParaRPr lang="en-US" dirty="0"/>
          </a:p>
          <a:p>
            <a:pPr lvl="1">
              <a:buAutoNum type="arabicPeriod"/>
            </a:pPr>
            <a:endParaRPr dirty="0"/>
          </a:p>
          <a:p>
            <a:pPr lvl="1">
              <a:buAutoNum type="arabicPeriod"/>
            </a:pPr>
            <a:r>
              <a:rPr dirty="0"/>
              <a:t>Set up a 5-fold cross validation method, center and scale the data, and train a </a:t>
            </a:r>
            <a:r>
              <a:rPr lang="en-US" dirty="0" err="1" smtClean="0">
                <a:latin typeface="Courier"/>
              </a:rPr>
              <a:t>randomForest</a:t>
            </a:r>
            <a:r>
              <a:rPr lang="en-US" dirty="0" smtClean="0">
                <a:latin typeface="Courier"/>
              </a:rPr>
              <a:t> </a:t>
            </a:r>
            <a:r>
              <a:rPr dirty="0" smtClean="0"/>
              <a:t>model</a:t>
            </a:r>
            <a:r>
              <a:rPr dirty="0"/>
              <a:t>.</a:t>
            </a:r>
          </a:p>
        </p:txBody>
      </p:sp>
      <p:pic>
        <p:nvPicPr>
          <p:cNvPr id="4" name="Picture 3"/>
          <p:cNvPicPr>
            <a:picLocks noChangeAspect="1"/>
          </p:cNvPicPr>
          <p:nvPr/>
        </p:nvPicPr>
        <p:blipFill>
          <a:blip r:embed="rId2"/>
          <a:stretch>
            <a:fillRect/>
          </a:stretch>
        </p:blipFill>
        <p:spPr>
          <a:xfrm>
            <a:off x="1088136" y="3273552"/>
            <a:ext cx="6877672" cy="171069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Training with Customized Grid</a:t>
            </a:r>
          </a:p>
        </p:txBody>
      </p:sp>
      <p:sp>
        <p:nvSpPr>
          <p:cNvPr id="3" name="Content Placeholder 2"/>
          <p:cNvSpPr>
            <a:spLocks noGrp="1"/>
          </p:cNvSpPr>
          <p:nvPr>
            <p:ph idx="1"/>
          </p:nvPr>
        </p:nvSpPr>
        <p:spPr>
          <a:xfrm>
            <a:off x="612648" y="1828800"/>
            <a:ext cx="7445503" cy="4480560"/>
          </a:xfrm>
        </p:spPr>
        <p:txBody>
          <a:bodyPr>
            <a:normAutofit/>
          </a:bodyPr>
          <a:lstStyle/>
          <a:p>
            <a:pPr marL="0" lvl="0" indent="0">
              <a:buNone/>
            </a:pPr>
            <a:r>
              <a:rPr dirty="0"/>
              <a:t>You can set up a customized grid that sets up your own tuning parameters in the </a:t>
            </a:r>
            <a:r>
              <a:rPr sz="1800" dirty="0" err="1">
                <a:latin typeface="Courier"/>
              </a:rPr>
              <a:t>tuneGrid</a:t>
            </a:r>
            <a:r>
              <a:rPr dirty="0"/>
              <a:t> section of the </a:t>
            </a:r>
            <a:r>
              <a:rPr sz="1800" dirty="0">
                <a:latin typeface="Courier"/>
              </a:rPr>
              <a:t>train</a:t>
            </a:r>
            <a:r>
              <a:rPr dirty="0"/>
              <a:t> command.</a:t>
            </a:r>
          </a:p>
          <a:p>
            <a:pPr marL="0" lvl="0" indent="0">
              <a:buNone/>
            </a:pPr>
            <a:endParaRPr lang="en-US" dirty="0" smtClean="0"/>
          </a:p>
          <a:p>
            <a:pPr marL="0" lvl="0" indent="0">
              <a:buNone/>
            </a:pPr>
            <a:endParaRPr lang="en-US" dirty="0"/>
          </a:p>
          <a:p>
            <a:pPr marL="0" lvl="0" indent="0">
              <a:buNone/>
            </a:pPr>
            <a:endParaRPr lang="en-US" dirty="0" smtClean="0"/>
          </a:p>
          <a:p>
            <a:pPr marL="0" lvl="0" indent="0">
              <a:buNone/>
            </a:pPr>
            <a:endParaRPr lang="en-US" dirty="0"/>
          </a:p>
          <a:p>
            <a:pPr marL="0" lvl="0" indent="0">
              <a:buNone/>
            </a:pPr>
            <a:endParaRPr lang="en-US" dirty="0" smtClean="0"/>
          </a:p>
          <a:p>
            <a:pPr marL="0" lvl="0" indent="0">
              <a:buNone/>
            </a:pPr>
            <a:endParaRPr lang="en-US" dirty="0"/>
          </a:p>
          <a:p>
            <a:pPr marL="0" lvl="0" indent="0">
              <a:buNone/>
            </a:pPr>
            <a:r>
              <a:rPr dirty="0" smtClean="0"/>
              <a:t>Note </a:t>
            </a:r>
            <a:r>
              <a:rPr dirty="0"/>
              <a:t>that there is one more </a:t>
            </a:r>
            <a:r>
              <a:rPr dirty="0" smtClean="0"/>
              <a:t>way </a:t>
            </a:r>
            <a:r>
              <a:rPr dirty="0"/>
              <a:t>to train – by using a random search, </a:t>
            </a:r>
            <a:r>
              <a:rPr sz="1800" dirty="0">
                <a:latin typeface="Courier"/>
              </a:rPr>
              <a:t>search = </a:t>
            </a:r>
            <a:r>
              <a:rPr lang="en-US" sz="1800" dirty="0" smtClean="0">
                <a:latin typeface="Courier"/>
              </a:rPr>
              <a:t>"</a:t>
            </a:r>
            <a:r>
              <a:rPr sz="1800" dirty="0" smtClean="0">
                <a:latin typeface="Courier"/>
              </a:rPr>
              <a:t>random</a:t>
            </a:r>
            <a:r>
              <a:rPr lang="en-US" sz="1800" dirty="0" smtClean="0">
                <a:latin typeface="Courier"/>
              </a:rPr>
              <a:t>"</a:t>
            </a:r>
            <a:r>
              <a:rPr dirty="0" smtClean="0"/>
              <a:t>, </a:t>
            </a:r>
            <a:r>
              <a:rPr dirty="0"/>
              <a:t>and setting the </a:t>
            </a:r>
            <a:r>
              <a:rPr sz="1800" dirty="0" err="1">
                <a:latin typeface="Courier"/>
              </a:rPr>
              <a:t>tuneLength</a:t>
            </a:r>
            <a:r>
              <a:rPr dirty="0"/>
              <a:t>.</a:t>
            </a:r>
          </a:p>
        </p:txBody>
      </p:sp>
      <p:pic>
        <p:nvPicPr>
          <p:cNvPr id="4" name="Picture 3"/>
          <p:cNvPicPr>
            <a:picLocks noChangeAspect="1"/>
          </p:cNvPicPr>
          <p:nvPr/>
        </p:nvPicPr>
        <p:blipFill>
          <a:blip r:embed="rId2"/>
          <a:stretch>
            <a:fillRect/>
          </a:stretch>
        </p:blipFill>
        <p:spPr>
          <a:xfrm>
            <a:off x="995553" y="2568701"/>
            <a:ext cx="6835140" cy="2449259"/>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lvl="0" indent="0">
              <a:buNone/>
            </a:pPr>
            <a:r>
              <a:rPr/>
              <a:t>Tools for working with the train results</a:t>
            </a:r>
          </a:p>
        </p:txBody>
      </p:sp>
      <p:sp>
        <p:nvSpPr>
          <p:cNvPr id="3" name="Content Placeholder 2"/>
          <p:cNvSpPr>
            <a:spLocks noGrp="1"/>
          </p:cNvSpPr>
          <p:nvPr>
            <p:ph idx="1"/>
          </p:nvPr>
        </p:nvSpPr>
        <p:spPr>
          <a:xfrm>
            <a:off x="681228" y="1911096"/>
            <a:ext cx="7987284" cy="4681728"/>
          </a:xfrm>
        </p:spPr>
        <p:txBody>
          <a:bodyPr>
            <a:normAutofit/>
          </a:bodyPr>
          <a:lstStyle/>
          <a:p>
            <a:pPr marL="0" lvl="0" indent="0">
              <a:buNone/>
            </a:pPr>
            <a:r>
              <a:rPr sz="1600" dirty="0"/>
              <a:t>The results across tuning parameters are available for </a:t>
            </a:r>
            <a:r>
              <a:rPr sz="1600" dirty="0" smtClean="0"/>
              <a:t>plotting</a:t>
            </a:r>
            <a:r>
              <a:rPr lang="en-US" sz="1600" dirty="0" smtClean="0"/>
              <a:t> with the </a:t>
            </a:r>
            <a:r>
              <a:rPr lang="en-US" sz="1600" dirty="0" err="1" smtClean="0">
                <a:latin typeface="Courier"/>
              </a:rPr>
              <a:t>plot.train</a:t>
            </a:r>
            <a:r>
              <a:rPr lang="en-US" sz="1600" dirty="0" smtClean="0">
                <a:latin typeface="Courier"/>
              </a:rPr>
              <a:t> </a:t>
            </a:r>
            <a:r>
              <a:rPr lang="en-US" sz="1600" dirty="0" smtClean="0"/>
              <a:t>function</a:t>
            </a:r>
            <a:r>
              <a:rPr lang="en-US" sz="1600" dirty="0"/>
              <a:t>.</a:t>
            </a:r>
            <a:r>
              <a:rPr lang="en-US" sz="1600" dirty="0" smtClean="0">
                <a:latin typeface="Courier"/>
              </a:rPr>
              <a:t>  </a:t>
            </a:r>
            <a:r>
              <a:rPr lang="en-US" sz="1600" dirty="0" smtClean="0"/>
              <a:t> </a:t>
            </a:r>
            <a:endParaRPr sz="1600" dirty="0"/>
          </a:p>
        </p:txBody>
      </p:sp>
      <p:pic>
        <p:nvPicPr>
          <p:cNvPr id="4" name="Picture 3" descr="test_powerpoint_files/figure-pptx/plot.gbm-1.png"/>
          <p:cNvPicPr>
            <a:picLocks noGrp="1" noChangeAspect="1"/>
          </p:cNvPicPr>
          <p:nvPr/>
        </p:nvPicPr>
        <p:blipFill>
          <a:blip r:embed="rId2"/>
          <a:stretch>
            <a:fillRect/>
          </a:stretch>
        </p:blipFill>
        <p:spPr bwMode="auto">
          <a:xfrm>
            <a:off x="1872360" y="2158492"/>
            <a:ext cx="5342255" cy="4273804"/>
          </a:xfrm>
          <a:prstGeom prst="rect">
            <a:avLst/>
          </a:prstGeom>
          <a:noFill/>
          <a:ln w="9525">
            <a:noFill/>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lvl="0" indent="0">
              <a:buNone/>
            </a:pPr>
            <a:r>
              <a:rPr dirty="0"/>
              <a:t>Tools for working with the train results</a:t>
            </a:r>
          </a:p>
        </p:txBody>
      </p:sp>
      <p:pic>
        <p:nvPicPr>
          <p:cNvPr id="5" name="Content Placeholder 4"/>
          <p:cNvPicPr>
            <a:picLocks noGrp="1" noChangeAspect="1"/>
          </p:cNvPicPr>
          <p:nvPr>
            <p:ph idx="1"/>
          </p:nvPr>
        </p:nvPicPr>
        <p:blipFill>
          <a:blip r:embed="rId3"/>
          <a:stretch>
            <a:fillRect/>
          </a:stretch>
        </p:blipFill>
        <p:spPr>
          <a:xfrm>
            <a:off x="1097534" y="2762439"/>
            <a:ext cx="7289800" cy="1699515"/>
          </a:xfrm>
          <a:prstGeom prst="rect">
            <a:avLst/>
          </a:prstGeom>
        </p:spPr>
      </p:pic>
      <p:sp>
        <p:nvSpPr>
          <p:cNvPr id="6" name="TextBox 5"/>
          <p:cNvSpPr txBox="1"/>
          <p:nvPr/>
        </p:nvSpPr>
        <p:spPr>
          <a:xfrm>
            <a:off x="850646" y="1901952"/>
            <a:ext cx="7207504" cy="646331"/>
          </a:xfrm>
          <a:prstGeom prst="rect">
            <a:avLst/>
          </a:prstGeom>
          <a:noFill/>
        </p:spPr>
        <p:txBody>
          <a:bodyPr wrap="square" rtlCol="0">
            <a:spAutoFit/>
          </a:bodyPr>
          <a:lstStyle/>
          <a:p>
            <a:r>
              <a:rPr lang="en-US" dirty="0"/>
              <a:t>The default is for </a:t>
            </a:r>
            <a:r>
              <a:rPr lang="en-US" dirty="0" smtClean="0">
                <a:latin typeface="Courier"/>
              </a:rPr>
              <a:t>caret </a:t>
            </a:r>
            <a:r>
              <a:rPr lang="en-US" dirty="0" smtClean="0"/>
              <a:t>is to </a:t>
            </a:r>
            <a:r>
              <a:rPr lang="en-US" dirty="0"/>
              <a:t>determine the best model by the </a:t>
            </a:r>
            <a:r>
              <a:rPr lang="en-US" dirty="0" smtClean="0">
                <a:latin typeface="Courier"/>
              </a:rPr>
              <a:t>metric</a:t>
            </a:r>
            <a:r>
              <a:rPr lang="en-US" dirty="0" smtClean="0"/>
              <a:t> given </a:t>
            </a:r>
            <a:r>
              <a:rPr lang="en-US" dirty="0"/>
              <a:t>and there are a variety of ways to view </a:t>
            </a:r>
            <a:r>
              <a:rPr lang="en-US" dirty="0" smtClean="0"/>
              <a:t>this optimized model.</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lvl="0" indent="0">
              <a:buNone/>
            </a:pPr>
            <a:r>
              <a:rPr/>
              <a:t>Getting predictions from your model</a:t>
            </a:r>
          </a:p>
        </p:txBody>
      </p:sp>
      <p:sp>
        <p:nvSpPr>
          <p:cNvPr id="3" name="Content Placeholder 2"/>
          <p:cNvSpPr>
            <a:spLocks noGrp="1"/>
          </p:cNvSpPr>
          <p:nvPr>
            <p:ph idx="1"/>
          </p:nvPr>
        </p:nvSpPr>
        <p:spPr>
          <a:xfrm>
            <a:off x="841248" y="2020824"/>
            <a:ext cx="7918704" cy="4517136"/>
          </a:xfrm>
        </p:spPr>
        <p:txBody>
          <a:bodyPr>
            <a:normAutofit/>
          </a:bodyPr>
          <a:lstStyle/>
          <a:p>
            <a:pPr marL="0" lvl="0" indent="0">
              <a:buNone/>
            </a:pPr>
            <a:r>
              <a:rPr dirty="0"/>
              <a:t>The function, </a:t>
            </a:r>
            <a:r>
              <a:rPr sz="1800" dirty="0" err="1">
                <a:latin typeface="Courier"/>
              </a:rPr>
              <a:t>predict.train</a:t>
            </a:r>
            <a:r>
              <a:rPr dirty="0"/>
              <a:t> can be used to </a:t>
            </a:r>
            <a:r>
              <a:rPr lang="en-US" dirty="0" smtClean="0"/>
              <a:t>get</a:t>
            </a:r>
            <a:r>
              <a:rPr dirty="0" smtClean="0"/>
              <a:t> </a:t>
            </a:r>
            <a:r>
              <a:rPr dirty="0"/>
              <a:t>predictions from the optimized model</a:t>
            </a:r>
            <a:r>
              <a:rPr dirty="0" smtClean="0"/>
              <a:t>.</a:t>
            </a:r>
            <a:endParaRPr lang="en-US" dirty="0" smtClean="0"/>
          </a:p>
          <a:p>
            <a:pPr marL="0" lvl="0" indent="0">
              <a:buNone/>
            </a:pPr>
            <a:endParaRPr lang="en-US" dirty="0"/>
          </a:p>
          <a:p>
            <a:pPr marL="1270000" lvl="0" indent="0">
              <a:buNone/>
            </a:pPr>
            <a:r>
              <a:rPr sz="1800" dirty="0" smtClean="0">
                <a:latin typeface="Courier"/>
              </a:rPr>
              <a:t>##     </a:t>
            </a:r>
            <a:r>
              <a:rPr sz="1800" b="1" dirty="0" smtClean="0">
                <a:latin typeface="Courier"/>
              </a:rPr>
              <a:t> </a:t>
            </a:r>
            <a:r>
              <a:rPr sz="1800" b="1" dirty="0" err="1">
                <a:latin typeface="Courier"/>
              </a:rPr>
              <a:t>test.y</a:t>
            </a:r>
            <a:r>
              <a:rPr sz="1800" dirty="0">
                <a:latin typeface="Courier"/>
              </a:rPr>
              <a:t>
## </a:t>
            </a:r>
            <a:r>
              <a:rPr sz="1800" b="1" dirty="0" err="1">
                <a:latin typeface="Courier"/>
              </a:rPr>
              <a:t>preds</a:t>
            </a:r>
            <a:r>
              <a:rPr sz="1800" dirty="0">
                <a:latin typeface="Courier"/>
              </a:rPr>
              <a:t>  </a:t>
            </a:r>
            <a:r>
              <a:rPr sz="1800" b="1" dirty="0">
                <a:latin typeface="Courier"/>
              </a:rPr>
              <a:t>A  B  C</a:t>
            </a:r>
            <a:r>
              <a:rPr sz="1800" dirty="0">
                <a:latin typeface="Courier"/>
              </a:rPr>
              <a:t>
##     </a:t>
            </a:r>
            <a:r>
              <a:rPr sz="1800" b="1" dirty="0">
                <a:latin typeface="Courier"/>
              </a:rPr>
              <a:t>A</a:t>
            </a:r>
            <a:r>
              <a:rPr sz="1800" dirty="0">
                <a:latin typeface="Courier"/>
              </a:rPr>
              <a:t> 67 12  0
##     </a:t>
            </a:r>
            <a:r>
              <a:rPr sz="1800" b="1" dirty="0">
                <a:latin typeface="Courier"/>
              </a:rPr>
              <a:t>B</a:t>
            </a:r>
            <a:r>
              <a:rPr sz="1800" dirty="0">
                <a:latin typeface="Courier"/>
              </a:rPr>
              <a:t>  7 23  3
##     </a:t>
            </a:r>
            <a:r>
              <a:rPr sz="1800" b="1" dirty="0">
                <a:latin typeface="Courier"/>
              </a:rPr>
              <a:t>C</a:t>
            </a:r>
            <a:r>
              <a:rPr sz="1800" dirty="0">
                <a:latin typeface="Courier"/>
              </a:rPr>
              <a:t>  1  2  9</a:t>
            </a:r>
          </a:p>
          <a:p>
            <a:pPr marL="0" lvl="0" indent="0">
              <a:buNone/>
            </a:pPr>
            <a:r>
              <a:rPr lang="en-US" dirty="0" smtClean="0"/>
              <a:t>An a</a:t>
            </a:r>
            <a:r>
              <a:rPr dirty="0" smtClean="0"/>
              <a:t>dditional </a:t>
            </a:r>
            <a:r>
              <a:rPr dirty="0"/>
              <a:t>function, </a:t>
            </a:r>
            <a:r>
              <a:rPr sz="1800" dirty="0" err="1">
                <a:latin typeface="Courier"/>
              </a:rPr>
              <a:t>extractPrediction</a:t>
            </a:r>
            <a:r>
              <a:rPr dirty="0"/>
              <a:t> which will output a </a:t>
            </a:r>
            <a:r>
              <a:rPr dirty="0" err="1"/>
              <a:t>dataframe</a:t>
            </a:r>
            <a:r>
              <a:rPr dirty="0"/>
              <a:t> full of information concerning your predictions (</a:t>
            </a:r>
            <a:r>
              <a:rPr sz="1800" dirty="0" err="1">
                <a:latin typeface="Courier"/>
              </a:rPr>
              <a:t>obs</a:t>
            </a:r>
            <a:r>
              <a:rPr sz="1800" dirty="0">
                <a:latin typeface="Courier"/>
              </a:rPr>
              <a:t>, </a:t>
            </a:r>
            <a:r>
              <a:rPr sz="1800" dirty="0" err="1">
                <a:latin typeface="Courier"/>
              </a:rPr>
              <a:t>pred</a:t>
            </a:r>
            <a:r>
              <a:rPr sz="1800" dirty="0">
                <a:latin typeface="Courier"/>
              </a:rPr>
              <a:t>, model, object, </a:t>
            </a:r>
            <a:r>
              <a:rPr sz="1800" dirty="0" err="1">
                <a:latin typeface="Courier"/>
              </a:rPr>
              <a:t>dataType</a:t>
            </a:r>
            <a:r>
              <a:rPr dirty="0"/>
              <a:t>). Note that this function can also be applied to a list of different models.</a:t>
            </a:r>
          </a:p>
        </p:txBody>
      </p:sp>
      <p:pic>
        <p:nvPicPr>
          <p:cNvPr id="4" name="Picture 3"/>
          <p:cNvPicPr>
            <a:picLocks noChangeAspect="1"/>
          </p:cNvPicPr>
          <p:nvPr/>
        </p:nvPicPr>
        <p:blipFill>
          <a:blip r:embed="rId2"/>
          <a:stretch>
            <a:fillRect/>
          </a:stretch>
        </p:blipFill>
        <p:spPr>
          <a:xfrm>
            <a:off x="1499616" y="2650236"/>
            <a:ext cx="4495800" cy="4953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Confusion Matrix</a:t>
            </a:r>
          </a:p>
        </p:txBody>
      </p:sp>
      <p:sp>
        <p:nvSpPr>
          <p:cNvPr id="4" name="Content Placeholder 3"/>
          <p:cNvSpPr>
            <a:spLocks noGrp="1"/>
          </p:cNvSpPr>
          <p:nvPr>
            <p:ph idx="1"/>
          </p:nvPr>
        </p:nvSpPr>
        <p:spPr>
          <a:xfrm>
            <a:off x="676655" y="1837944"/>
            <a:ext cx="7964425" cy="4599432"/>
          </a:xfrm>
        </p:spPr>
        <p:txBody>
          <a:bodyPr/>
          <a:lstStyle/>
          <a:p>
            <a:r>
              <a:rPr lang="en-US" dirty="0"/>
              <a:t>Accuracy is not the only metric to analyze </a:t>
            </a:r>
            <a:r>
              <a:rPr lang="en-US" dirty="0" smtClean="0"/>
              <a:t>a classification </a:t>
            </a:r>
            <a:r>
              <a:rPr lang="en-US" dirty="0"/>
              <a:t>model with.  The </a:t>
            </a:r>
            <a:r>
              <a:rPr lang="en-US" dirty="0" err="1" smtClean="0">
                <a:latin typeface="Courier"/>
              </a:rPr>
              <a:t>confusionMatrix</a:t>
            </a:r>
            <a:r>
              <a:rPr lang="en-US" dirty="0" smtClean="0"/>
              <a:t> </a:t>
            </a:r>
            <a:r>
              <a:rPr lang="en-US" dirty="0"/>
              <a:t>command provides several other associated </a:t>
            </a:r>
            <a:r>
              <a:rPr lang="en-US" dirty="0" smtClean="0"/>
              <a:t>statistics, below is a sample of the output.</a:t>
            </a:r>
            <a:endParaRPr lang="en-US" dirty="0"/>
          </a:p>
        </p:txBody>
      </p:sp>
      <p:pic>
        <p:nvPicPr>
          <p:cNvPr id="5" name="Picture 4"/>
          <p:cNvPicPr>
            <a:picLocks noChangeAspect="1"/>
          </p:cNvPicPr>
          <p:nvPr/>
        </p:nvPicPr>
        <p:blipFill>
          <a:blip r:embed="rId2"/>
          <a:stretch>
            <a:fillRect/>
          </a:stretch>
        </p:blipFill>
        <p:spPr>
          <a:xfrm>
            <a:off x="1249870" y="2890312"/>
            <a:ext cx="5857875" cy="257175"/>
          </a:xfrm>
          <a:prstGeom prst="rect">
            <a:avLst/>
          </a:prstGeom>
        </p:spPr>
      </p:pic>
      <p:pic>
        <p:nvPicPr>
          <p:cNvPr id="7" name="Picture 6"/>
          <p:cNvPicPr>
            <a:picLocks noChangeAspect="1"/>
          </p:cNvPicPr>
          <p:nvPr/>
        </p:nvPicPr>
        <p:blipFill>
          <a:blip r:embed="rId3"/>
          <a:stretch>
            <a:fillRect/>
          </a:stretch>
        </p:blipFill>
        <p:spPr>
          <a:xfrm>
            <a:off x="4911440" y="3402941"/>
            <a:ext cx="3793648" cy="1716325"/>
          </a:xfrm>
          <a:prstGeom prst="rect">
            <a:avLst/>
          </a:prstGeom>
        </p:spPr>
      </p:pic>
      <p:pic>
        <p:nvPicPr>
          <p:cNvPr id="3" name="Picture 2"/>
          <p:cNvPicPr>
            <a:picLocks noChangeAspect="1"/>
          </p:cNvPicPr>
          <p:nvPr/>
        </p:nvPicPr>
        <p:blipFill>
          <a:blip r:embed="rId4"/>
          <a:stretch>
            <a:fillRect/>
          </a:stretch>
        </p:blipFill>
        <p:spPr>
          <a:xfrm>
            <a:off x="511171" y="3337560"/>
            <a:ext cx="4062336" cy="3376388"/>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lang="en-US" dirty="0" smtClean="0"/>
              <a:t>Your Turn:</a:t>
            </a:r>
            <a:br>
              <a:rPr lang="en-US" dirty="0" smtClean="0"/>
            </a:br>
            <a:r>
              <a:rPr dirty="0" smtClean="0"/>
              <a:t>Practice </a:t>
            </a:r>
            <a:r>
              <a:rPr dirty="0"/>
              <a:t>with the IRIS model</a:t>
            </a:r>
          </a:p>
        </p:txBody>
      </p:sp>
      <p:sp>
        <p:nvSpPr>
          <p:cNvPr id="3" name="Content Placeholder 2"/>
          <p:cNvSpPr>
            <a:spLocks noGrp="1"/>
          </p:cNvSpPr>
          <p:nvPr>
            <p:ph idx="1"/>
          </p:nvPr>
        </p:nvSpPr>
        <p:spPr/>
        <p:txBody>
          <a:bodyPr>
            <a:normAutofit/>
          </a:bodyPr>
          <a:lstStyle/>
          <a:p>
            <a:pPr lvl="1">
              <a:buAutoNum type="arabicPeriod"/>
            </a:pPr>
            <a:r>
              <a:rPr sz="2000" dirty="0"/>
              <a:t>Plot the results of the random forest model. If you want to try a different tuning method, feel free</a:t>
            </a:r>
            <a:r>
              <a:rPr sz="2000" dirty="0" smtClean="0"/>
              <a:t>!</a:t>
            </a:r>
            <a:r>
              <a:rPr lang="en-US" sz="2000" dirty="0" smtClean="0"/>
              <a:t> (Hint: you will have to adjust the </a:t>
            </a:r>
            <a:r>
              <a:rPr lang="en-US" sz="2000" dirty="0" err="1" smtClean="0"/>
              <a:t>mtry</a:t>
            </a:r>
            <a:r>
              <a:rPr lang="en-US" sz="2000" dirty="0" smtClean="0"/>
              <a:t> parameter).</a:t>
            </a:r>
            <a:endParaRPr sz="2000" dirty="0"/>
          </a:p>
          <a:p>
            <a:pPr lvl="1">
              <a:buAutoNum type="arabicPeriod"/>
            </a:pPr>
            <a:r>
              <a:rPr sz="2000" dirty="0"/>
              <a:t>Build predictions on the test set.</a:t>
            </a:r>
          </a:p>
          <a:p>
            <a:pPr lvl="1">
              <a:buAutoNum type="arabicPeriod"/>
            </a:pPr>
            <a:r>
              <a:rPr sz="2000" dirty="0"/>
              <a:t>Print a confusion matrix.</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lvl="0" indent="0">
              <a:buNone/>
            </a:pPr>
            <a:r>
              <a:rPr dirty="0"/>
              <a:t>Sampling methods to deal with </a:t>
            </a:r>
            <a:r>
              <a:rPr dirty="0" smtClean="0"/>
              <a:t>class </a:t>
            </a:r>
            <a:r>
              <a:rPr dirty="0"/>
              <a:t>imbalance</a:t>
            </a:r>
          </a:p>
        </p:txBody>
      </p:sp>
      <p:graphicFrame>
        <p:nvGraphicFramePr>
          <p:cNvPr id="6" name="Table 5"/>
          <p:cNvGraphicFramePr>
            <a:graphicFrameLocks noGrp="1"/>
          </p:cNvGraphicFramePr>
          <p:nvPr>
            <p:extLst>
              <p:ext uri="{D42A27DB-BD31-4B8C-83A1-F6EECF244321}">
                <p14:modId xmlns:p14="http://schemas.microsoft.com/office/powerpoint/2010/main" val="383486169"/>
              </p:ext>
            </p:extLst>
          </p:nvPr>
        </p:nvGraphicFramePr>
        <p:xfrm>
          <a:off x="1285113" y="2199132"/>
          <a:ext cx="6773037" cy="3567597"/>
        </p:xfrm>
        <a:graphic>
          <a:graphicData uri="http://schemas.openxmlformats.org/drawingml/2006/table">
            <a:tbl>
              <a:tblPr firstRow="1" bandRow="1">
                <a:tableStyleId>{5C22544A-7EE6-4342-B048-85BDC9FD1C3A}</a:tableStyleId>
              </a:tblPr>
              <a:tblGrid>
                <a:gridCol w="3947541"/>
                <a:gridCol w="2825496"/>
              </a:tblGrid>
              <a:tr h="1001268">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The distribution of the response class in my dataset is unbalanced, which can affect the results of model training.</a:t>
                      </a:r>
                    </a:p>
                  </a:txBody>
                  <a:tcPr>
                    <a:solidFill>
                      <a:schemeClr val="accent1">
                        <a:lumMod val="40000"/>
                        <a:lumOff val="60000"/>
                      </a:schemeClr>
                    </a:solid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800" b="0" dirty="0" smtClean="0">
                          <a:solidFill>
                            <a:schemeClr val="tx1"/>
                          </a:solidFill>
                          <a:latin typeface="Courier"/>
                        </a:rPr>
                        <a:t>## </a:t>
                      </a:r>
                      <a:r>
                        <a:rPr lang="en-US" sz="1800" b="0" dirty="0" err="1" smtClean="0">
                          <a:solidFill>
                            <a:schemeClr val="tx1"/>
                          </a:solidFill>
                          <a:latin typeface="Courier"/>
                        </a:rPr>
                        <a:t>train.y</a:t>
                      </a:r>
                      <a:r>
                        <a:rPr lang="en-US" sz="1800" b="0" dirty="0" smtClean="0">
                          <a:solidFill>
                            <a:schemeClr val="tx1"/>
                          </a:solidFill>
                          <a:latin typeface="Courier"/>
                        </a:rPr>
                        <a:t>
##   A   B   C 
## 226 112  38</a:t>
                      </a:r>
                    </a:p>
                  </a:txBody>
                  <a:tcPr>
                    <a:solidFill>
                      <a:schemeClr val="accent1">
                        <a:lumMod val="40000"/>
                        <a:lumOff val="60000"/>
                      </a:schemeClr>
                    </a:solidFill>
                  </a:tcPr>
                </a:tc>
              </a:tr>
              <a:tr h="2566329">
                <a:tc>
                  <a:txBody>
                    <a:bodyPr/>
                    <a:lstStyle/>
                    <a:p>
                      <a:r>
                        <a:rPr lang="en-US" dirty="0" smtClean="0"/>
                        <a:t>There are a variety of rebalancing methods in </a:t>
                      </a:r>
                      <a:r>
                        <a:rPr lang="en-US" sz="1600" dirty="0" smtClean="0">
                          <a:latin typeface="Courier"/>
                        </a:rPr>
                        <a:t>caret</a:t>
                      </a:r>
                      <a:r>
                        <a:rPr lang="en-US" dirty="0" smtClean="0"/>
                        <a:t> to handle this, and we will try </a:t>
                      </a:r>
                      <a:r>
                        <a:rPr lang="en-US" sz="1600" dirty="0" err="1" smtClean="0">
                          <a:latin typeface="Courier"/>
                        </a:rPr>
                        <a:t>upSample</a:t>
                      </a:r>
                      <a:r>
                        <a:rPr lang="en-US" dirty="0" smtClean="0"/>
                        <a:t>. In essence, this randomly samples from the unbalanced classes until we reach equal proportions. </a:t>
                      </a:r>
                    </a:p>
                  </a:txBody>
                  <a:tcPr>
                    <a:solidFill>
                      <a:schemeClr val="accent1">
                        <a:lumMod val="40000"/>
                        <a:lumOff val="60000"/>
                      </a:schemeClr>
                    </a:solid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sz="1800" dirty="0" smtClean="0">
                        <a:latin typeface="Courier"/>
                      </a:endParaRPr>
                    </a:p>
                    <a:p>
                      <a:pPr marL="0" marR="0" lvl="0" indent="0" algn="l" defTabSz="914377" rtl="0" eaLnBrk="1" fontAlgn="auto" latinLnBrk="0" hangingPunct="1">
                        <a:lnSpc>
                          <a:spcPct val="100000"/>
                        </a:lnSpc>
                        <a:spcBef>
                          <a:spcPts val="0"/>
                        </a:spcBef>
                        <a:spcAft>
                          <a:spcPts val="0"/>
                        </a:spcAft>
                        <a:buClrTx/>
                        <a:buSzTx/>
                        <a:buFontTx/>
                        <a:buNone/>
                        <a:tabLst/>
                        <a:defRPr/>
                      </a:pPr>
                      <a:r>
                        <a:rPr lang="en-US" sz="1800" dirty="0" smtClean="0">
                          <a:latin typeface="Courier"/>
                        </a:rPr>
                        <a:t>##   Class     n
## 1 A       226
## 2 B       226
## 3 C       226</a:t>
                      </a:r>
                    </a:p>
                  </a:txBody>
                  <a:tcPr>
                    <a:solidFill>
                      <a:schemeClr val="accent1">
                        <a:lumMod val="40000"/>
                        <a:lumOff val="60000"/>
                      </a:schemeClr>
                    </a:solidFill>
                  </a:tcPr>
                </a:tc>
              </a:tr>
            </a:tbl>
          </a:graphicData>
        </a:graphic>
      </p:graphicFrame>
      <p:pic>
        <p:nvPicPr>
          <p:cNvPr id="7" name="Picture 6"/>
          <p:cNvPicPr>
            <a:picLocks noChangeAspect="1"/>
          </p:cNvPicPr>
          <p:nvPr/>
        </p:nvPicPr>
        <p:blipFill rotWithShape="1">
          <a:blip r:embed="rId2"/>
          <a:srcRect b="39093"/>
          <a:stretch/>
        </p:blipFill>
        <p:spPr>
          <a:xfrm>
            <a:off x="1285113" y="4850511"/>
            <a:ext cx="3943350" cy="562738"/>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Training on the Upsampled Data</a:t>
            </a:r>
          </a:p>
        </p:txBody>
      </p:sp>
      <p:sp>
        <p:nvSpPr>
          <p:cNvPr id="3" name="Content Placeholder 2"/>
          <p:cNvSpPr>
            <a:spLocks noGrp="1"/>
          </p:cNvSpPr>
          <p:nvPr>
            <p:ph idx="1"/>
          </p:nvPr>
        </p:nvSpPr>
        <p:spPr>
          <a:xfrm>
            <a:off x="768096" y="1691640"/>
            <a:ext cx="7863840" cy="4764024"/>
          </a:xfrm>
        </p:spPr>
        <p:txBody>
          <a:bodyPr>
            <a:normAutofit fontScale="92500" lnSpcReduction="10000"/>
          </a:bodyPr>
          <a:lstStyle/>
          <a:p>
            <a:pPr marL="0" lvl="0" indent="0">
              <a:buNone/>
            </a:pPr>
            <a:r>
              <a:rPr dirty="0"/>
              <a:t>This might (or not) improve a fit, </a:t>
            </a:r>
            <a:r>
              <a:rPr lang="en-US" dirty="0" smtClean="0"/>
              <a:t>but let’s </a:t>
            </a:r>
            <a:r>
              <a:rPr dirty="0" smtClean="0"/>
              <a:t>compare </a:t>
            </a:r>
            <a:r>
              <a:rPr dirty="0"/>
              <a:t>it to our original </a:t>
            </a:r>
            <a:r>
              <a:rPr sz="1800" dirty="0" err="1" smtClean="0">
                <a:latin typeface="Courier"/>
              </a:rPr>
              <a:t>gbm.fit</a:t>
            </a:r>
            <a:r>
              <a:rPr dirty="0" smtClean="0"/>
              <a:t> </a:t>
            </a:r>
            <a:r>
              <a:rPr dirty="0"/>
              <a:t>object</a:t>
            </a:r>
            <a:r>
              <a:rPr dirty="0" smtClean="0"/>
              <a:t>.</a:t>
            </a:r>
            <a:r>
              <a:rPr lang="en-US" dirty="0" smtClean="0"/>
              <a:t>  Both results are </a:t>
            </a:r>
            <a:r>
              <a:rPr lang="en-US" dirty="0" smtClean="0"/>
              <a:t>similar, </a:t>
            </a:r>
            <a:r>
              <a:rPr lang="en-US" dirty="0" smtClean="0"/>
              <a:t>but this example also shows us how we can use </a:t>
            </a:r>
            <a:r>
              <a:rPr lang="en-US" dirty="0" err="1" smtClean="0">
                <a:latin typeface="Courier"/>
              </a:rPr>
              <a:t>ExtractPrediction</a:t>
            </a:r>
            <a:r>
              <a:rPr lang="en-US" dirty="0" smtClean="0">
                <a:latin typeface="Courier"/>
              </a:rPr>
              <a:t> </a:t>
            </a:r>
            <a:r>
              <a:rPr lang="en-US" dirty="0" smtClean="0"/>
              <a:t>to compare models.  </a:t>
            </a:r>
            <a:endParaRPr lang="en-US" dirty="0" smtClean="0">
              <a:latin typeface="Courier"/>
            </a:endParaRPr>
          </a:p>
          <a:p>
            <a:pPr marL="0" lvl="0" indent="0">
              <a:buNone/>
            </a:pPr>
            <a:endParaRPr lang="en-US" dirty="0">
              <a:latin typeface="Courier"/>
            </a:endParaRPr>
          </a:p>
          <a:p>
            <a:pPr marL="0" lvl="0" indent="0">
              <a:buNone/>
            </a:pPr>
            <a:endParaRPr dirty="0"/>
          </a:p>
          <a:p>
            <a:pPr marL="1270000" lvl="0" indent="0">
              <a:buNone/>
            </a:pPr>
            <a:endParaRPr lang="en-US" sz="1800" dirty="0" smtClean="0">
              <a:latin typeface="Courier"/>
            </a:endParaRPr>
          </a:p>
          <a:p>
            <a:pPr marL="1270000" lvl="0" indent="0">
              <a:buNone/>
            </a:pPr>
            <a:endParaRPr lang="en-US" sz="1800" dirty="0">
              <a:latin typeface="Courier"/>
            </a:endParaRPr>
          </a:p>
          <a:p>
            <a:pPr marL="1270000" lvl="0" indent="0">
              <a:buNone/>
            </a:pPr>
            <a:endParaRPr lang="en-US" sz="1800" dirty="0" smtClean="0">
              <a:latin typeface="Courier"/>
            </a:endParaRPr>
          </a:p>
          <a:p>
            <a:pPr marL="1270000" lvl="0" indent="0">
              <a:buNone/>
            </a:pPr>
            <a:r>
              <a:rPr sz="1800" dirty="0">
                <a:latin typeface="Courier"/>
              </a:rPr>
              <a:t>
</a:t>
            </a:r>
            <a:endParaRPr lang="en-US" sz="1800" dirty="0" smtClean="0">
              <a:latin typeface="Courier"/>
            </a:endParaRPr>
          </a:p>
          <a:p>
            <a:pPr marL="1270000" lvl="0" indent="0">
              <a:buNone/>
            </a:pPr>
            <a:r>
              <a:rPr sz="1800" dirty="0" smtClean="0">
                <a:latin typeface="Courier"/>
              </a:rPr>
              <a:t>##   </a:t>
            </a:r>
            <a:r>
              <a:rPr sz="1800" b="1" dirty="0">
                <a:latin typeface="Courier"/>
              </a:rPr>
              <a:t>object        </a:t>
            </a:r>
            <a:r>
              <a:rPr sz="1800" b="1" dirty="0" err="1">
                <a:latin typeface="Courier"/>
              </a:rPr>
              <a:t>per.accurate</a:t>
            </a:r>
            <a:r>
              <a:rPr sz="1800" dirty="0">
                <a:latin typeface="Courier"/>
              </a:rPr>
              <a:t>
</a:t>
            </a:r>
            <a:r>
              <a:rPr sz="1800" dirty="0" smtClean="0">
                <a:latin typeface="Courier"/>
              </a:rPr>
              <a:t>## </a:t>
            </a:r>
            <a:r>
              <a:rPr sz="1800" dirty="0">
                <a:latin typeface="Courier"/>
              </a:rPr>
              <a:t>1 </a:t>
            </a:r>
            <a:r>
              <a:rPr sz="1800" dirty="0" err="1">
                <a:latin typeface="Courier"/>
              </a:rPr>
              <a:t>original.fit</a:t>
            </a:r>
            <a:r>
              <a:rPr sz="1800" dirty="0">
                <a:latin typeface="Courier"/>
              </a:rPr>
              <a:t>         0.831
## 2 </a:t>
            </a:r>
            <a:r>
              <a:rPr sz="1800" dirty="0" err="1">
                <a:latin typeface="Courier"/>
              </a:rPr>
              <a:t>upsampled.fit</a:t>
            </a:r>
            <a:r>
              <a:rPr sz="1800" dirty="0">
                <a:latin typeface="Courier"/>
              </a:rPr>
              <a:t>        0.806</a:t>
            </a:r>
          </a:p>
        </p:txBody>
      </p:sp>
      <p:pic>
        <p:nvPicPr>
          <p:cNvPr id="4" name="Picture 3"/>
          <p:cNvPicPr>
            <a:picLocks noChangeAspect="1"/>
          </p:cNvPicPr>
          <p:nvPr/>
        </p:nvPicPr>
        <p:blipFill rotWithShape="1">
          <a:blip r:embed="rId2"/>
          <a:srcRect b="2187"/>
          <a:stretch/>
        </p:blipFill>
        <p:spPr>
          <a:xfrm>
            <a:off x="1508760" y="2532344"/>
            <a:ext cx="5696712" cy="255172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Turn</a:t>
            </a:r>
            <a:endParaRPr lang="en-US" dirty="0"/>
          </a:p>
        </p:txBody>
      </p:sp>
      <p:sp>
        <p:nvSpPr>
          <p:cNvPr id="3" name="Content Placeholder 2"/>
          <p:cNvSpPr>
            <a:spLocks noGrp="1"/>
          </p:cNvSpPr>
          <p:nvPr>
            <p:ph idx="1"/>
          </p:nvPr>
        </p:nvSpPr>
        <p:spPr>
          <a:xfrm>
            <a:off x="768096" y="2084832"/>
            <a:ext cx="7290055" cy="4224528"/>
          </a:xfrm>
        </p:spPr>
        <p:txBody>
          <a:bodyPr>
            <a:normAutofit fontScale="92500" lnSpcReduction="20000"/>
          </a:bodyPr>
          <a:lstStyle/>
          <a:p>
            <a:r>
              <a:rPr lang="en-US" dirty="0" smtClean="0"/>
              <a:t>Fatty acids were measured </a:t>
            </a:r>
            <a:r>
              <a:rPr lang="en-US" dirty="0"/>
              <a:t>in </a:t>
            </a:r>
            <a:r>
              <a:rPr lang="en-US" dirty="0" smtClean="0"/>
              <a:t>different oil types (coded </a:t>
            </a:r>
            <a:r>
              <a:rPr lang="en-US" dirty="0"/>
              <a:t>as A), sunﬂower (B), peanut (C), olive (D), soybean (E), rapeseed (F) and corn (G</a:t>
            </a:r>
            <a:r>
              <a:rPr lang="en-US" dirty="0" smtClean="0"/>
              <a:t>).  The variable </a:t>
            </a:r>
            <a:r>
              <a:rPr lang="en-US" dirty="0" err="1" smtClean="0">
                <a:latin typeface="Courier"/>
              </a:rPr>
              <a:t>FattyAcids</a:t>
            </a:r>
            <a:r>
              <a:rPr lang="en-US" dirty="0" smtClean="0">
                <a:latin typeface="Courier"/>
              </a:rPr>
              <a:t> </a:t>
            </a:r>
            <a:r>
              <a:rPr lang="en-US" dirty="0" smtClean="0"/>
              <a:t>contains the predictors, whilst the variable, </a:t>
            </a:r>
            <a:r>
              <a:rPr lang="en-US" dirty="0" err="1" smtClean="0">
                <a:latin typeface="Courier"/>
              </a:rPr>
              <a:t>oilType</a:t>
            </a:r>
            <a:r>
              <a:rPr lang="en-US" dirty="0" smtClean="0">
                <a:latin typeface="Courier"/>
              </a:rPr>
              <a:t> </a:t>
            </a:r>
            <a:r>
              <a:rPr lang="en-US" dirty="0" smtClean="0"/>
              <a:t>contains the response.</a:t>
            </a:r>
          </a:p>
          <a:p>
            <a:r>
              <a:rPr lang="en-US" dirty="0" smtClean="0"/>
              <a:t>1. </a:t>
            </a:r>
            <a:r>
              <a:rPr lang="en-US" dirty="0"/>
              <a:t>By plot or count, view the distribution </a:t>
            </a:r>
            <a:r>
              <a:rPr lang="en-US" dirty="0" smtClean="0"/>
              <a:t>of the response variable and start to think about how this might affect the model results. </a:t>
            </a:r>
          </a:p>
          <a:p>
            <a:r>
              <a:rPr lang="en-US" dirty="0" smtClean="0"/>
              <a:t>2. Split the data into a train/test split.  </a:t>
            </a:r>
          </a:p>
          <a:p>
            <a:r>
              <a:rPr lang="en-US" dirty="0" smtClean="0"/>
              <a:t>3. Train a classification model of your choice.  There shouldn’t be much pre-processing required.</a:t>
            </a:r>
          </a:p>
          <a:p>
            <a:r>
              <a:rPr lang="en-US" dirty="0" smtClean="0"/>
              <a:t>4. Your choice from here!  Run predictions on your test set, go back and tune your model…</a:t>
            </a:r>
          </a:p>
          <a:p>
            <a:endParaRPr lang="en-US" dirty="0" smtClean="0"/>
          </a:p>
          <a:p>
            <a:r>
              <a:rPr lang="en-US" dirty="0" smtClean="0"/>
              <a:t>(</a:t>
            </a:r>
            <a:r>
              <a:rPr lang="en-US" dirty="0" err="1" smtClean="0"/>
              <a:t>Brodnjak-Vonina</a:t>
            </a:r>
            <a:r>
              <a:rPr lang="en-US" dirty="0" smtClean="0"/>
              <a:t> </a:t>
            </a:r>
            <a:r>
              <a:rPr lang="en-US" dirty="0"/>
              <a:t>et al. (</a:t>
            </a:r>
            <a:r>
              <a:rPr lang="en-US" dirty="0" smtClean="0"/>
              <a:t>2005))</a:t>
            </a:r>
          </a:p>
          <a:p>
            <a:r>
              <a:rPr lang="en-US" dirty="0" smtClean="0"/>
              <a:t>(Kuhn, 2016)</a:t>
            </a:r>
          </a:p>
          <a:p>
            <a:endParaRPr lang="en-US" dirty="0" smtClean="0"/>
          </a:p>
          <a:p>
            <a:endParaRPr lang="en-US" dirty="0"/>
          </a:p>
        </p:txBody>
      </p:sp>
    </p:spTree>
    <p:extLst>
      <p:ext uri="{BB962C8B-B14F-4D97-AF65-F5344CB8AC3E}">
        <p14:creationId xmlns:p14="http://schemas.microsoft.com/office/powerpoint/2010/main" val="1630906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BACKGROUND</a:t>
            </a:r>
            <a:endParaRPr lang="en-US" dirty="0"/>
          </a:p>
        </p:txBody>
      </p:sp>
      <p:sp>
        <p:nvSpPr>
          <p:cNvPr id="3" name="Content Placeholder 2"/>
          <p:cNvSpPr>
            <a:spLocks noGrp="1"/>
          </p:cNvSpPr>
          <p:nvPr>
            <p:ph idx="1"/>
          </p:nvPr>
        </p:nvSpPr>
        <p:spPr>
          <a:xfrm>
            <a:off x="768096" y="1847088"/>
            <a:ext cx="7290055" cy="4462272"/>
          </a:xfrm>
        </p:spPr>
        <p:txBody>
          <a:bodyPr>
            <a:normAutofit fontScale="92500" lnSpcReduction="10000"/>
          </a:bodyPr>
          <a:lstStyle/>
          <a:p>
            <a:pPr>
              <a:buFont typeface="Wingdings" panose="05000000000000000000" pitchFamily="2" charset="2"/>
              <a:buChar char="§"/>
            </a:pPr>
            <a:r>
              <a:rPr lang="en-US" dirty="0" smtClean="0"/>
              <a:t> Data science internship at </a:t>
            </a:r>
            <a:r>
              <a:rPr lang="en-US" dirty="0" err="1" smtClean="0"/>
              <a:t>Securian</a:t>
            </a:r>
            <a:r>
              <a:rPr lang="en-US" dirty="0" smtClean="0"/>
              <a:t> Financial.  Seeking employment for June or thereafter.    </a:t>
            </a:r>
          </a:p>
          <a:p>
            <a:pPr>
              <a:buFont typeface="Wingdings" panose="05000000000000000000" pitchFamily="2" charset="2"/>
              <a:buChar char="§"/>
            </a:pPr>
            <a:r>
              <a:rPr lang="en-US" dirty="0"/>
              <a:t> </a:t>
            </a:r>
            <a:r>
              <a:rPr lang="en-US" dirty="0" smtClean="0"/>
              <a:t>Received a master’s (P.S.M) in Applied and Industrial Mathematics from the University of Stout.  </a:t>
            </a:r>
          </a:p>
          <a:p>
            <a:pPr>
              <a:buFont typeface="Wingdings" panose="05000000000000000000" pitchFamily="2" charset="2"/>
              <a:buChar char="§"/>
            </a:pPr>
            <a:r>
              <a:rPr lang="en-US" dirty="0"/>
              <a:t> </a:t>
            </a:r>
            <a:r>
              <a:rPr lang="en-US" dirty="0" smtClean="0"/>
              <a:t>Former life includes seven years as a high school math teacher, and still currently a high school softball coach.</a:t>
            </a:r>
          </a:p>
          <a:p>
            <a:pPr>
              <a:buFont typeface="Wingdings" panose="05000000000000000000" pitchFamily="2" charset="2"/>
              <a:buChar char="§"/>
            </a:pPr>
            <a:r>
              <a:rPr lang="en-US" dirty="0"/>
              <a:t> </a:t>
            </a:r>
            <a:r>
              <a:rPr lang="en-US" dirty="0" smtClean="0"/>
              <a:t>I enjoy mathematics for its depth, there are always ‘new things to learn’, or ‘new ways to learn old things’! </a:t>
            </a:r>
          </a:p>
          <a:p>
            <a:pPr>
              <a:buFont typeface="Wingdings" panose="05000000000000000000" pitchFamily="2" charset="2"/>
              <a:buChar char="§"/>
            </a:pPr>
            <a:r>
              <a:rPr lang="en-US" dirty="0" smtClean="0"/>
              <a:t>What I’ve learned from </a:t>
            </a:r>
            <a:r>
              <a:rPr lang="en-US" dirty="0" smtClean="0">
                <a:latin typeface="Courier"/>
              </a:rPr>
              <a:t>caret</a:t>
            </a:r>
            <a:r>
              <a:rPr lang="en-US" dirty="0" smtClean="0"/>
              <a:t> has come from about a 1-2 months of practice, so I hoping to get some questions I can’t answer today!  This will mostly get your toes wet with and I recommend reading the vignette and the </a:t>
            </a:r>
            <a:r>
              <a:rPr lang="en-US" i="1" dirty="0" smtClean="0"/>
              <a:t>Applied Predictive Modeling </a:t>
            </a:r>
            <a:r>
              <a:rPr lang="en-US" dirty="0" smtClean="0"/>
              <a:t>for more practice.  Kuhn also lists more recommendations in the introduction of the </a:t>
            </a:r>
            <a:r>
              <a:rPr lang="en-US" dirty="0" smtClean="0">
                <a:latin typeface="Courier"/>
              </a:rPr>
              <a:t>caret</a:t>
            </a:r>
            <a:r>
              <a:rPr lang="en-US" dirty="0" smtClean="0"/>
              <a:t> vignette.</a:t>
            </a:r>
          </a:p>
          <a:p>
            <a:pPr>
              <a:buFont typeface="Wingdings" panose="05000000000000000000" pitchFamily="2" charset="2"/>
              <a:buChar char="§"/>
            </a:pPr>
            <a:r>
              <a:rPr lang="en-US" dirty="0">
                <a:hlinkClick r:id="rId2"/>
              </a:rPr>
              <a:t>https://www.linkedin.com/in/fionarlodge/</a:t>
            </a:r>
            <a:endParaRPr lang="en-US" dirty="0"/>
          </a:p>
          <a:p>
            <a:pPr marL="0" indent="0">
              <a:buNone/>
            </a:pPr>
            <a:endParaRPr lang="en-US" dirty="0"/>
          </a:p>
          <a:p>
            <a:pPr marL="0" indent="0">
              <a:buNone/>
            </a:pPr>
            <a:endParaRPr lang="en-US" dirty="0" smtClean="0"/>
          </a:p>
          <a:p>
            <a:pPr>
              <a:buFont typeface="Wingdings" panose="05000000000000000000" pitchFamily="2" charset="2"/>
              <a:buChar char="§"/>
            </a:pPr>
            <a:endParaRPr lang="en-US" dirty="0"/>
          </a:p>
          <a:p>
            <a:endParaRPr lang="en-US" dirty="0" smtClean="0"/>
          </a:p>
          <a:p>
            <a:endParaRPr lang="en-US" dirty="0"/>
          </a:p>
        </p:txBody>
      </p:sp>
    </p:spTree>
    <p:extLst>
      <p:ext uri="{BB962C8B-B14F-4D97-AF65-F5344CB8AC3E}">
        <p14:creationId xmlns:p14="http://schemas.microsoft.com/office/powerpoint/2010/main" val="37774202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Going Further with Caret</a:t>
            </a:r>
          </a:p>
        </p:txBody>
      </p:sp>
      <p:sp>
        <p:nvSpPr>
          <p:cNvPr id="3" name="Content Placeholder 2"/>
          <p:cNvSpPr>
            <a:spLocks noGrp="1"/>
          </p:cNvSpPr>
          <p:nvPr>
            <p:ph idx="1"/>
          </p:nvPr>
        </p:nvSpPr>
        <p:spPr/>
        <p:txBody>
          <a:bodyPr>
            <a:normAutofit/>
          </a:bodyPr>
          <a:lstStyle/>
          <a:p>
            <a:pPr lvl="1"/>
            <a:r>
              <a:rPr sz="2000" dirty="0"/>
              <a:t>Several feature selection tools available. For the </a:t>
            </a:r>
            <a:r>
              <a:rPr sz="2000" dirty="0" err="1">
                <a:latin typeface="Courier"/>
              </a:rPr>
              <a:t>gbm</a:t>
            </a:r>
            <a:r>
              <a:rPr sz="2000" dirty="0"/>
              <a:t> model we could have used recursive feature selection.</a:t>
            </a:r>
          </a:p>
          <a:p>
            <a:pPr lvl="1"/>
            <a:r>
              <a:rPr sz="2000" dirty="0"/>
              <a:t>Tools available for analysis of classification problems with two classes.</a:t>
            </a:r>
          </a:p>
          <a:p>
            <a:pPr lvl="1"/>
            <a:r>
              <a:rPr sz="2000" dirty="0"/>
              <a:t>A variety of visualization tools available, specifically geared towards analysis of EDA required for the modeling processes</a:t>
            </a:r>
            <a:r>
              <a:rPr sz="2000" dirty="0" smtClean="0"/>
              <a:t>.</a:t>
            </a:r>
            <a:endParaRPr sz="2000" dirty="0"/>
          </a:p>
          <a:p>
            <a:pPr lvl="1"/>
            <a:r>
              <a:rPr sz="2000" dirty="0"/>
              <a:t>The ability to create recipes in train for customized pre-processing methods</a:t>
            </a:r>
            <a:r>
              <a:rPr sz="2000" dirty="0" smtClean="0"/>
              <a:t>.</a:t>
            </a:r>
            <a:endParaRPr lang="en-US" sz="2000" dirty="0" smtClean="0"/>
          </a:p>
          <a:p>
            <a:pPr lvl="1"/>
            <a:r>
              <a:rPr lang="en-US" sz="2000" dirty="0" smtClean="0"/>
              <a:t>Parallel processing methods.</a:t>
            </a:r>
            <a:endParaRPr sz="2000" dirty="0"/>
          </a:p>
          <a:p>
            <a:pPr lvl="1"/>
            <a:r>
              <a:rPr sz="2000" dirty="0"/>
              <a:t>And</a:t>
            </a:r>
            <a:r>
              <a:rPr sz="2000" dirty="0" smtClean="0"/>
              <a:t>….</a:t>
            </a:r>
            <a:r>
              <a:rPr lang="en-US" sz="2000" dirty="0" smtClean="0"/>
              <a:t>SO</a:t>
            </a:r>
            <a:r>
              <a:rPr sz="2000" dirty="0" smtClean="0"/>
              <a:t> </a:t>
            </a:r>
            <a:r>
              <a:rPr sz="2000" dirty="0"/>
              <a:t>much more…we only made it through chapter 5 and a bit more of the </a:t>
            </a:r>
            <a:r>
              <a:rPr sz="2000" dirty="0">
                <a:latin typeface="Courier"/>
              </a:rPr>
              <a:t>caret</a:t>
            </a:r>
            <a:r>
              <a:rPr sz="2000" dirty="0"/>
              <a:t> vignette.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Bibliography</a:t>
            </a:r>
            <a:endParaRPr lang="en-US"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
            </a:pPr>
            <a:r>
              <a:rPr lang="en-US" dirty="0" smtClean="0"/>
              <a:t> </a:t>
            </a:r>
            <a:r>
              <a:rPr lang="en-US" dirty="0"/>
              <a:t>Kuhn, M., &amp; Johnson, K. (2016). </a:t>
            </a:r>
            <a:r>
              <a:rPr lang="en-US" i="1" dirty="0"/>
              <a:t>Applied predictive modeling</a:t>
            </a:r>
            <a:r>
              <a:rPr lang="en-US" dirty="0"/>
              <a:t>. New York: Springer</a:t>
            </a:r>
            <a:r>
              <a:rPr lang="en-US" dirty="0" smtClean="0"/>
              <a:t>.</a:t>
            </a:r>
          </a:p>
          <a:p>
            <a:pPr>
              <a:buFont typeface="Wingdings" panose="05000000000000000000" pitchFamily="2" charset="2"/>
              <a:buChar char="§"/>
            </a:pPr>
            <a:r>
              <a:rPr lang="en-US" dirty="0" smtClean="0"/>
              <a:t> </a:t>
            </a:r>
            <a:r>
              <a:rPr lang="en-US" dirty="0"/>
              <a:t>Kuhn, M. (2019, March 27). The caret Package. Retrieved from </a:t>
            </a:r>
            <a:r>
              <a:rPr lang="en-US" dirty="0">
                <a:hlinkClick r:id="rId2"/>
              </a:rPr>
              <a:t>http://topepo.github.io/caret</a:t>
            </a:r>
            <a:r>
              <a:rPr lang="en-US" dirty="0" smtClean="0">
                <a:hlinkClick r:id="rId2"/>
              </a:rPr>
              <a:t>/</a:t>
            </a:r>
            <a:endParaRPr lang="en-US" dirty="0" smtClean="0"/>
          </a:p>
          <a:p>
            <a:pPr>
              <a:buFont typeface="Wingdings" panose="05000000000000000000" pitchFamily="2" charset="2"/>
              <a:buChar char="§"/>
            </a:pPr>
            <a:r>
              <a:rPr lang="en-US" dirty="0"/>
              <a:t> </a:t>
            </a:r>
            <a:r>
              <a:rPr lang="en-US" dirty="0" smtClean="0"/>
              <a:t>Datasets </a:t>
            </a:r>
          </a:p>
          <a:p>
            <a:pPr lvl="1">
              <a:buFont typeface="Wingdings" panose="05000000000000000000" pitchFamily="2" charset="2"/>
              <a:buChar char="§"/>
            </a:pPr>
            <a:r>
              <a:rPr lang="en-US" dirty="0"/>
              <a:t>Fisher, R. A. (1936) The use of multiple measurements in taxonomic problems. </a:t>
            </a:r>
            <a:r>
              <a:rPr lang="en-US" i="1" dirty="0"/>
              <a:t>Annals of Eugenics</a:t>
            </a:r>
            <a:r>
              <a:rPr lang="en-US" dirty="0"/>
              <a:t>, </a:t>
            </a:r>
            <a:r>
              <a:rPr lang="en-US" b="1" dirty="0"/>
              <a:t>7</a:t>
            </a:r>
            <a:r>
              <a:rPr lang="en-US" dirty="0"/>
              <a:t>, Part II, </a:t>
            </a:r>
            <a:r>
              <a:rPr lang="en-US" dirty="0" smtClean="0"/>
              <a:t>179–188</a:t>
            </a:r>
          </a:p>
          <a:p>
            <a:pPr lvl="1">
              <a:buFont typeface="Wingdings" panose="05000000000000000000" pitchFamily="2" charset="2"/>
              <a:buChar char="§"/>
            </a:pPr>
            <a:r>
              <a:rPr lang="en-US" dirty="0"/>
              <a:t>Sacramento Data. (</a:t>
            </a:r>
            <a:r>
              <a:rPr lang="en-US" dirty="0" err="1"/>
              <a:t>n.d.</a:t>
            </a:r>
            <a:r>
              <a:rPr lang="en-US" dirty="0"/>
              <a:t>). Retrieved from </a:t>
            </a:r>
            <a:r>
              <a:rPr lang="en-US" dirty="0">
                <a:hlinkClick r:id="rId3"/>
              </a:rPr>
              <a:t>https://support.spatialkey.com/spatialkey-sample-csv-data</a:t>
            </a:r>
            <a:r>
              <a:rPr lang="en-US" dirty="0" smtClean="0">
                <a:hlinkClick r:id="rId3"/>
              </a:rPr>
              <a:t>/</a:t>
            </a:r>
            <a:endParaRPr lang="en-US" dirty="0" smtClean="0"/>
          </a:p>
          <a:p>
            <a:pPr lvl="1">
              <a:buFont typeface="Wingdings" panose="05000000000000000000" pitchFamily="2" charset="2"/>
              <a:buChar char="§"/>
            </a:pPr>
            <a:r>
              <a:rPr lang="en-US" dirty="0" err="1" smtClean="0"/>
              <a:t>Hofman</a:t>
            </a:r>
            <a:r>
              <a:rPr lang="en-US" dirty="0"/>
              <a:t>, D. (</a:t>
            </a:r>
            <a:r>
              <a:rPr lang="en-US" dirty="0" err="1"/>
              <a:t>n.d.</a:t>
            </a:r>
            <a:r>
              <a:rPr lang="en-US" dirty="0"/>
              <a:t>). Retrieved from https://archive.ics.uci.edu/ml/datasets/statlog (</a:t>
            </a:r>
            <a:r>
              <a:rPr lang="en-US" dirty="0" err="1"/>
              <a:t>german</a:t>
            </a:r>
            <a:r>
              <a:rPr lang="en-US" dirty="0"/>
              <a:t> credit data</a:t>
            </a:r>
            <a:r>
              <a:rPr lang="en-US" dirty="0" smtClean="0"/>
              <a:t>)</a:t>
            </a:r>
          </a:p>
          <a:p>
            <a:pPr lvl="1">
              <a:buFont typeface="Wingdings" panose="05000000000000000000" pitchFamily="2" charset="2"/>
              <a:buChar char="§"/>
            </a:pPr>
            <a:r>
              <a:rPr lang="en-US" dirty="0" err="1"/>
              <a:t>Brodnjak-Voncina</a:t>
            </a:r>
            <a:r>
              <a:rPr lang="en-US" dirty="0"/>
              <a:t> et al. (2005). Multivariate data analysis in classification of vegetable oils characterized by the content of fatty acids, </a:t>
            </a:r>
            <a:r>
              <a:rPr lang="en-US" i="1" dirty="0" err="1"/>
              <a:t>Chemometrics</a:t>
            </a:r>
            <a:r>
              <a:rPr lang="en-US" i="1" dirty="0"/>
              <a:t> and Intelligent Laboratory Systems</a:t>
            </a:r>
            <a:r>
              <a:rPr lang="en-US" dirty="0"/>
              <a:t>, Vol. </a:t>
            </a:r>
            <a:r>
              <a:rPr lang="en-US" dirty="0" smtClean="0"/>
              <a:t>75:31-45</a:t>
            </a:r>
          </a:p>
        </p:txBody>
      </p:sp>
    </p:spTree>
    <p:extLst>
      <p:ext uri="{BB962C8B-B14F-4D97-AF65-F5344CB8AC3E}">
        <p14:creationId xmlns:p14="http://schemas.microsoft.com/office/powerpoint/2010/main" val="309276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lang="en-US" dirty="0" smtClean="0"/>
              <a:t>Description of Caret</a:t>
            </a:r>
            <a:endParaRPr dirty="0"/>
          </a:p>
        </p:txBody>
      </p:sp>
      <p:sp>
        <p:nvSpPr>
          <p:cNvPr id="3" name="Content Placeholder 2"/>
          <p:cNvSpPr>
            <a:spLocks noGrp="1"/>
          </p:cNvSpPr>
          <p:nvPr>
            <p:ph idx="1"/>
          </p:nvPr>
        </p:nvSpPr>
        <p:spPr>
          <a:xfrm>
            <a:off x="768096" y="1947672"/>
            <a:ext cx="7290055" cy="4361688"/>
          </a:xfrm>
        </p:spPr>
        <p:txBody>
          <a:bodyPr>
            <a:normAutofit/>
          </a:bodyPr>
          <a:lstStyle/>
          <a:p>
            <a:pPr marL="0" lvl="0" indent="0">
              <a:buNone/>
            </a:pPr>
            <a:r>
              <a:rPr lang="en-US" sz="1800" dirty="0" smtClean="0">
                <a:latin typeface="Courier"/>
              </a:rPr>
              <a:t>C</a:t>
            </a:r>
            <a:r>
              <a:rPr sz="1800" dirty="0" smtClean="0">
                <a:latin typeface="Courier"/>
              </a:rPr>
              <a:t>aret</a:t>
            </a:r>
            <a:r>
              <a:rPr dirty="0" smtClean="0"/>
              <a:t> </a:t>
            </a:r>
            <a:r>
              <a:rPr dirty="0"/>
              <a:t>is a predictive modeling package created by Max </a:t>
            </a:r>
            <a:r>
              <a:rPr dirty="0" smtClean="0"/>
              <a:t>Kuhn</a:t>
            </a:r>
            <a:r>
              <a:rPr lang="en-US" dirty="0" smtClean="0"/>
              <a:t> and is an acronym </a:t>
            </a:r>
            <a:r>
              <a:rPr dirty="0" smtClean="0"/>
              <a:t>for </a:t>
            </a:r>
            <a:r>
              <a:rPr b="1" dirty="0"/>
              <a:t>C</a:t>
            </a:r>
            <a:r>
              <a:rPr dirty="0"/>
              <a:t>lassification </a:t>
            </a:r>
            <a:r>
              <a:rPr b="1" dirty="0"/>
              <a:t>A</a:t>
            </a:r>
            <a:r>
              <a:rPr dirty="0"/>
              <a:t>nd </a:t>
            </a:r>
            <a:r>
              <a:rPr b="1" dirty="0" err="1"/>
              <a:t>RE</a:t>
            </a:r>
            <a:r>
              <a:rPr dirty="0" err="1"/>
              <a:t>gression</a:t>
            </a:r>
            <a:r>
              <a:rPr dirty="0"/>
              <a:t> </a:t>
            </a:r>
            <a:r>
              <a:rPr b="1" dirty="0"/>
              <a:t>T</a:t>
            </a:r>
            <a:r>
              <a:rPr dirty="0"/>
              <a:t>raining. The functions in the </a:t>
            </a:r>
            <a:r>
              <a:rPr sz="1800" dirty="0">
                <a:latin typeface="Courier"/>
              </a:rPr>
              <a:t>caret</a:t>
            </a:r>
            <a:r>
              <a:rPr dirty="0"/>
              <a:t> package focus on the following main aspects of model </a:t>
            </a:r>
            <a:r>
              <a:rPr dirty="0" smtClean="0"/>
              <a:t>dev</a:t>
            </a:r>
            <a:r>
              <a:rPr lang="en-US" dirty="0" smtClean="0"/>
              <a:t>e</a:t>
            </a:r>
            <a:r>
              <a:rPr dirty="0" smtClean="0"/>
              <a:t>lopment:</a:t>
            </a:r>
            <a:endParaRPr lang="en-US" dirty="0" smtClean="0"/>
          </a:p>
          <a:p>
            <a:pPr lvl="1"/>
            <a:r>
              <a:rPr sz="1800" dirty="0" smtClean="0"/>
              <a:t>data </a:t>
            </a:r>
            <a:r>
              <a:rPr sz="1800" dirty="0"/>
              <a:t>splitting</a:t>
            </a:r>
          </a:p>
          <a:p>
            <a:pPr lvl="1"/>
            <a:r>
              <a:rPr sz="1800" dirty="0"/>
              <a:t>pre-processing</a:t>
            </a:r>
          </a:p>
          <a:p>
            <a:pPr lvl="1"/>
            <a:r>
              <a:rPr sz="1800" dirty="0"/>
              <a:t>feature selection</a:t>
            </a:r>
          </a:p>
          <a:p>
            <a:pPr lvl="1"/>
            <a:r>
              <a:rPr sz="1800" dirty="0"/>
              <a:t>model tuning using resampling</a:t>
            </a:r>
          </a:p>
          <a:p>
            <a:pPr lvl="1"/>
            <a:r>
              <a:rPr sz="1800" dirty="0"/>
              <a:t>variable importance estimation</a:t>
            </a:r>
          </a:p>
          <a:p>
            <a:pPr marL="0" lvl="0" indent="0">
              <a:buNone/>
            </a:pPr>
            <a:r>
              <a:rPr dirty="0" smtClean="0"/>
              <a:t>(</a:t>
            </a:r>
            <a:r>
              <a:rPr dirty="0"/>
              <a:t>Kuhn, 2019)</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Why Caret</a:t>
            </a:r>
          </a:p>
        </p:txBody>
      </p:sp>
      <p:sp>
        <p:nvSpPr>
          <p:cNvPr id="3" name="Content Placeholder 2"/>
          <p:cNvSpPr>
            <a:spLocks noGrp="1"/>
          </p:cNvSpPr>
          <p:nvPr>
            <p:ph idx="1"/>
          </p:nvPr>
        </p:nvSpPr>
        <p:spPr>
          <a:xfrm>
            <a:off x="768096" y="2112264"/>
            <a:ext cx="7290055" cy="4023360"/>
          </a:xfrm>
        </p:spPr>
        <p:txBody>
          <a:bodyPr>
            <a:normAutofit/>
          </a:bodyPr>
          <a:lstStyle/>
          <a:p>
            <a:pPr marL="0" lvl="0" indent="0">
              <a:buNone/>
            </a:pPr>
            <a:r>
              <a:rPr dirty="0"/>
              <a:t>Model functions in R vary in syntax, </a:t>
            </a:r>
            <a:r>
              <a:rPr lang="en-US" dirty="0" smtClean="0"/>
              <a:t>resampling methods</a:t>
            </a:r>
            <a:r>
              <a:rPr dirty="0" smtClean="0"/>
              <a:t>, </a:t>
            </a:r>
            <a:r>
              <a:rPr dirty="0"/>
              <a:t>and tuning parameters. </a:t>
            </a:r>
            <a:r>
              <a:rPr lang="en-US" dirty="0" smtClean="0"/>
              <a:t>Compare the differences between some of the available inputs of </a:t>
            </a:r>
            <a:r>
              <a:rPr dirty="0" smtClean="0"/>
              <a:t>a </a:t>
            </a:r>
            <a:r>
              <a:rPr sz="1800" dirty="0" err="1">
                <a:latin typeface="Courier"/>
              </a:rPr>
              <a:t>randomForest</a:t>
            </a:r>
            <a:r>
              <a:rPr dirty="0"/>
              <a:t> and </a:t>
            </a:r>
            <a:r>
              <a:rPr sz="1800" dirty="0" err="1">
                <a:latin typeface="Courier"/>
              </a:rPr>
              <a:t>gbm</a:t>
            </a:r>
            <a:r>
              <a:rPr dirty="0"/>
              <a:t> </a:t>
            </a:r>
            <a:r>
              <a:rPr dirty="0" smtClean="0"/>
              <a:t>model</a:t>
            </a:r>
            <a:r>
              <a:rPr lang="en-US" dirty="0" smtClean="0"/>
              <a:t>, which are both tree-based models that can be used for both classification and regression.</a:t>
            </a:r>
          </a:p>
          <a:p>
            <a:pPr marL="0" lvl="0" indent="0">
              <a:buNone/>
            </a:pPr>
            <a:endParaRPr dirty="0"/>
          </a:p>
        </p:txBody>
      </p:sp>
      <p:graphicFrame>
        <p:nvGraphicFramePr>
          <p:cNvPr id="4" name="Table 3"/>
          <p:cNvGraphicFramePr>
            <a:graphicFrameLocks noGrp="1"/>
          </p:cNvGraphicFramePr>
          <p:nvPr>
            <p:extLst>
              <p:ext uri="{D42A27DB-BD31-4B8C-83A1-F6EECF244321}">
                <p14:modId xmlns:p14="http://schemas.microsoft.com/office/powerpoint/2010/main" val="3794623716"/>
              </p:ext>
            </p:extLst>
          </p:nvPr>
        </p:nvGraphicFramePr>
        <p:xfrm>
          <a:off x="1057656" y="3527552"/>
          <a:ext cx="6559296" cy="2297176"/>
        </p:xfrm>
        <a:graphic>
          <a:graphicData uri="http://schemas.openxmlformats.org/drawingml/2006/table">
            <a:tbl>
              <a:tblPr firstRow="1" bandRow="1">
                <a:tableStyleId>{5C22544A-7EE6-4342-B048-85BDC9FD1C3A}</a:tableStyleId>
              </a:tblPr>
              <a:tblGrid>
                <a:gridCol w="2186432"/>
                <a:gridCol w="2186432"/>
                <a:gridCol w="2186432"/>
              </a:tblGrid>
              <a:tr h="486069">
                <a:tc>
                  <a:txBody>
                    <a:bodyPr/>
                    <a:lstStyle/>
                    <a:p>
                      <a:endParaRPr lang="en-US" dirty="0"/>
                    </a:p>
                  </a:txBody>
                  <a:tcPr/>
                </a:tc>
                <a:tc>
                  <a:txBody>
                    <a:bodyPr/>
                    <a:lstStyle/>
                    <a:p>
                      <a:r>
                        <a:rPr lang="en-US" dirty="0" err="1" smtClean="0"/>
                        <a:t>randomForest</a:t>
                      </a:r>
                      <a:endParaRPr lang="en-US" dirty="0"/>
                    </a:p>
                  </a:txBody>
                  <a:tcPr/>
                </a:tc>
                <a:tc>
                  <a:txBody>
                    <a:bodyPr/>
                    <a:lstStyle/>
                    <a:p>
                      <a:r>
                        <a:rPr lang="en-US" dirty="0" err="1" smtClean="0"/>
                        <a:t>gbm</a:t>
                      </a:r>
                      <a:endParaRPr lang="en-US" dirty="0"/>
                    </a:p>
                  </a:txBody>
                  <a:tcPr/>
                </a:tc>
              </a:tr>
              <a:tr h="486069">
                <a:tc>
                  <a:txBody>
                    <a:bodyPr/>
                    <a:lstStyle/>
                    <a:p>
                      <a:r>
                        <a:rPr lang="en-US" dirty="0" smtClean="0"/>
                        <a:t>form</a:t>
                      </a:r>
                      <a:r>
                        <a:rPr lang="en-US" baseline="0" dirty="0" smtClean="0"/>
                        <a:t> </a:t>
                      </a:r>
                      <a:endParaRPr lang="en-US" dirty="0"/>
                    </a:p>
                  </a:txBody>
                  <a:tcPr/>
                </a:tc>
                <a:tc>
                  <a:txBody>
                    <a:bodyPr/>
                    <a:lstStyle/>
                    <a:p>
                      <a:r>
                        <a:rPr lang="en-US" baseline="0" dirty="0" smtClean="0"/>
                        <a:t> </a:t>
                      </a:r>
                      <a:r>
                        <a:rPr lang="en-US" sz="1800" baseline="0" dirty="0" smtClean="0">
                          <a:latin typeface="Courier"/>
                        </a:rPr>
                        <a:t>x , y </a:t>
                      </a:r>
                      <a:endParaRPr lang="en-US" dirty="0"/>
                    </a:p>
                  </a:txBody>
                  <a:tcPr/>
                </a:tc>
                <a:tc>
                  <a:txBody>
                    <a:bodyPr/>
                    <a:lstStyle/>
                    <a:p>
                      <a:r>
                        <a:rPr lang="en-US" sz="1800" baseline="0" dirty="0" smtClean="0">
                          <a:latin typeface="Courier"/>
                        </a:rPr>
                        <a:t>y ~ x</a:t>
                      </a:r>
                      <a:endParaRPr lang="en-US" dirty="0"/>
                    </a:p>
                  </a:txBody>
                  <a:tcPr/>
                </a:tc>
              </a:tr>
              <a:tr h="486069">
                <a:tc>
                  <a:txBody>
                    <a:bodyPr/>
                    <a:lstStyle/>
                    <a:p>
                      <a:r>
                        <a:rPr lang="en-US" dirty="0" smtClean="0"/>
                        <a:t>resampling</a:t>
                      </a:r>
                      <a:endParaRPr lang="en-US" dirty="0"/>
                    </a:p>
                  </a:txBody>
                  <a:tcPr/>
                </a:tc>
                <a:tc>
                  <a:txBody>
                    <a:bodyPr/>
                    <a:lstStyle/>
                    <a:p>
                      <a:r>
                        <a:rPr lang="en-US" sz="1800" baseline="0" dirty="0" err="1" smtClean="0">
                          <a:latin typeface="Courier"/>
                        </a:rPr>
                        <a:t>oob</a:t>
                      </a:r>
                      <a:r>
                        <a:rPr lang="en-US" sz="1800" baseline="0" dirty="0" smtClean="0">
                          <a:latin typeface="Courier"/>
                        </a:rPr>
                        <a:t> </a:t>
                      </a:r>
                      <a:endParaRPr lang="en-US" dirty="0"/>
                    </a:p>
                  </a:txBody>
                  <a:tcPr/>
                </a:tc>
                <a:tc>
                  <a:txBody>
                    <a:bodyPr/>
                    <a:lstStyle/>
                    <a:p>
                      <a:r>
                        <a:rPr lang="en-US" sz="1800" baseline="0" dirty="0" err="1" smtClean="0">
                          <a:latin typeface="Courier"/>
                        </a:rPr>
                        <a:t>cv.folds</a:t>
                      </a:r>
                      <a:endParaRPr lang="en-US" dirty="0"/>
                    </a:p>
                  </a:txBody>
                  <a:tcPr/>
                </a:tc>
              </a:tr>
              <a:tr h="838969">
                <a:tc>
                  <a:txBody>
                    <a:bodyPr/>
                    <a:lstStyle/>
                    <a:p>
                      <a:r>
                        <a:rPr lang="en-US" dirty="0" smtClean="0"/>
                        <a:t>sample tuning parameter</a:t>
                      </a:r>
                      <a:endParaRPr lang="en-US" dirty="0"/>
                    </a:p>
                  </a:txBody>
                  <a:tcPr/>
                </a:tc>
                <a:tc>
                  <a:txBody>
                    <a:bodyPr/>
                    <a:lstStyle/>
                    <a:p>
                      <a:r>
                        <a:rPr lang="en-US" sz="1800" baseline="0" dirty="0" err="1" smtClean="0">
                          <a:latin typeface="Courier"/>
                        </a:rPr>
                        <a:t>ntrees</a:t>
                      </a:r>
                      <a:r>
                        <a:rPr lang="en-US" sz="1800" baseline="0" dirty="0" smtClean="0">
                          <a:latin typeface="Courier"/>
                        </a:rPr>
                        <a:t>  </a:t>
                      </a:r>
                      <a:endParaRPr lang="en-US" dirty="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sz="1800" baseline="0" dirty="0" err="1" smtClean="0">
                          <a:latin typeface="Courier"/>
                        </a:rPr>
                        <a:t>n.trees</a:t>
                      </a:r>
                      <a:r>
                        <a:rPr lang="en-US" sz="1800" baseline="0" dirty="0" smtClean="0">
                          <a:latin typeface="Courier"/>
                        </a:rPr>
                        <a:t>  </a:t>
                      </a:r>
                      <a:endParaRPr lang="en-US" dirty="0" smtClean="0"/>
                    </a:p>
                    <a:p>
                      <a:endParaRPr lang="en-US" dirty="0"/>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CARET STREAMLINES Modeling</a:t>
            </a:r>
            <a:endParaRPr lang="en-US" dirty="0"/>
          </a:p>
        </p:txBody>
      </p:sp>
      <p:sp>
        <p:nvSpPr>
          <p:cNvPr id="3" name="Content Placeholder 2"/>
          <p:cNvSpPr>
            <a:spLocks noGrp="1"/>
          </p:cNvSpPr>
          <p:nvPr>
            <p:ph idx="1"/>
          </p:nvPr>
        </p:nvSpPr>
        <p:spPr>
          <a:xfrm>
            <a:off x="768096" y="1938528"/>
            <a:ext cx="7863840" cy="4306824"/>
          </a:xfrm>
        </p:spPr>
        <p:txBody>
          <a:bodyPr/>
          <a:lstStyle/>
          <a:p>
            <a:pPr marL="0" lvl="0" indent="0">
              <a:buNone/>
            </a:pPr>
            <a:r>
              <a:rPr lang="en-US" dirty="0"/>
              <a:t>Having to work through all of these </a:t>
            </a:r>
            <a:r>
              <a:rPr lang="en-US" dirty="0" smtClean="0"/>
              <a:t>varying syntaxes (and also functions) </a:t>
            </a:r>
            <a:r>
              <a:rPr lang="en-US" dirty="0"/>
              <a:t>can significantly slow down the modeling process. </a:t>
            </a:r>
            <a:endParaRPr lang="en-US" dirty="0" smtClean="0"/>
          </a:p>
          <a:p>
            <a:pPr marL="0" lvl="0" indent="0">
              <a:buNone/>
            </a:pPr>
            <a:r>
              <a:rPr lang="en-US" dirty="0" smtClean="0"/>
              <a:t>The </a:t>
            </a:r>
            <a:r>
              <a:rPr lang="en-US" sz="1800" dirty="0">
                <a:latin typeface="Courier"/>
              </a:rPr>
              <a:t>caret</a:t>
            </a:r>
            <a:r>
              <a:rPr lang="en-US" dirty="0"/>
              <a:t> package streamlines </a:t>
            </a:r>
            <a:r>
              <a:rPr lang="en-US" dirty="0" smtClean="0"/>
              <a:t>this in </a:t>
            </a:r>
            <a:r>
              <a:rPr lang="en-US" dirty="0"/>
              <a:t>many </a:t>
            </a:r>
            <a:r>
              <a:rPr lang="en-US" dirty="0" smtClean="0"/>
              <a:t>ways:</a:t>
            </a:r>
          </a:p>
          <a:p>
            <a:pPr lvl="1"/>
            <a:r>
              <a:rPr lang="en-US" sz="1800" dirty="0" smtClean="0"/>
              <a:t>Pre-Processing, resampling, and tuning all have their own specific functions. This allows you to quickly work and change paths if required.</a:t>
            </a:r>
          </a:p>
          <a:p>
            <a:pPr lvl="1"/>
            <a:r>
              <a:rPr lang="en-US" sz="1800" dirty="0" smtClean="0"/>
              <a:t>The Pre-Processing </a:t>
            </a:r>
            <a:r>
              <a:rPr lang="en-US" sz="1800" dirty="0"/>
              <a:t>functions are </a:t>
            </a:r>
            <a:r>
              <a:rPr lang="en-US" sz="1800" dirty="0" smtClean="0"/>
              <a:t>built to aid in specific development of your training set.</a:t>
            </a:r>
            <a:endParaRPr lang="en-US" sz="1800" dirty="0"/>
          </a:p>
          <a:p>
            <a:pPr lvl="1"/>
            <a:r>
              <a:rPr lang="en-US" sz="1800" dirty="0"/>
              <a:t>There are a lot of </a:t>
            </a:r>
            <a:r>
              <a:rPr lang="en-US" sz="1800" dirty="0" smtClean="0"/>
              <a:t>models tags available</a:t>
            </a:r>
            <a:r>
              <a:rPr lang="en-US" sz="1800" dirty="0"/>
              <a:t>, and you should be able to run at least a few different </a:t>
            </a:r>
            <a:r>
              <a:rPr lang="en-US" sz="1800" dirty="0" smtClean="0"/>
              <a:t>models </a:t>
            </a:r>
            <a:r>
              <a:rPr lang="en-US" sz="1800" dirty="0"/>
              <a:t>for any given problem</a:t>
            </a:r>
            <a:r>
              <a:rPr lang="en-US" sz="1800" dirty="0" smtClean="0"/>
              <a:t>.  There are also tools available for choosing the best model between many models.  </a:t>
            </a:r>
            <a:endParaRPr lang="en-US" sz="1800" dirty="0"/>
          </a:p>
          <a:p>
            <a:pPr lvl="1"/>
            <a:r>
              <a:rPr lang="en-US" sz="1800" dirty="0"/>
              <a:t>The functionality in this package is very deep, and there are a variety of ways to tune the models that you build</a:t>
            </a:r>
            <a:r>
              <a:rPr lang="en-US" sz="1800" dirty="0" smtClean="0"/>
              <a:t>.</a:t>
            </a:r>
          </a:p>
          <a:p>
            <a:pPr lvl="1"/>
            <a:r>
              <a:rPr lang="en-US" sz="1800" dirty="0" smtClean="0"/>
              <a:t>Lastly, uniform interface for any model!</a:t>
            </a:r>
          </a:p>
          <a:p>
            <a:pPr lvl="1"/>
            <a:endParaRPr lang="en-US" sz="1800" dirty="0"/>
          </a:p>
          <a:p>
            <a:pPr marL="128019" lvl="1" indent="0">
              <a:buNone/>
            </a:pPr>
            <a:endParaRPr lang="en-US" sz="1800" dirty="0"/>
          </a:p>
          <a:p>
            <a:endParaRPr lang="en-US" dirty="0"/>
          </a:p>
        </p:txBody>
      </p:sp>
    </p:spTree>
    <p:extLst>
      <p:ext uri="{BB962C8B-B14F-4D97-AF65-F5344CB8AC3E}">
        <p14:creationId xmlns:p14="http://schemas.microsoft.com/office/powerpoint/2010/main" val="3844004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Other Benefits to Caret</a:t>
            </a:r>
          </a:p>
        </p:txBody>
      </p:sp>
      <p:sp>
        <p:nvSpPr>
          <p:cNvPr id="3" name="Content Placeholder 2"/>
          <p:cNvSpPr>
            <a:spLocks noGrp="1"/>
          </p:cNvSpPr>
          <p:nvPr>
            <p:ph idx="1"/>
          </p:nvPr>
        </p:nvSpPr>
        <p:spPr>
          <a:xfrm>
            <a:off x="841248" y="1920240"/>
            <a:ext cx="7216903" cy="4389120"/>
          </a:xfrm>
        </p:spPr>
        <p:txBody>
          <a:bodyPr>
            <a:normAutofit/>
          </a:bodyPr>
          <a:lstStyle/>
          <a:p>
            <a:pPr lvl="1"/>
            <a:r>
              <a:rPr lang="en-US" sz="2000" dirty="0" smtClean="0"/>
              <a:t>I have found the </a:t>
            </a:r>
            <a:r>
              <a:rPr sz="2000" dirty="0" smtClean="0"/>
              <a:t>error </a:t>
            </a:r>
            <a:r>
              <a:rPr sz="2000" dirty="0"/>
              <a:t>messages are helpful. I actually learned a few things about the modeling process from them.</a:t>
            </a:r>
          </a:p>
          <a:p>
            <a:pPr lvl="1"/>
            <a:r>
              <a:rPr lang="en-US" sz="2000" dirty="0" smtClean="0"/>
              <a:t>The package </a:t>
            </a:r>
            <a:r>
              <a:rPr sz="2000" dirty="0" smtClean="0"/>
              <a:t>will </a:t>
            </a:r>
            <a:r>
              <a:rPr sz="2000" dirty="0"/>
              <a:t>ask you to install package dependencies, instead of stopping its processes and asking you to start over. This also means that you only need to load </a:t>
            </a:r>
            <a:r>
              <a:rPr sz="2000" dirty="0">
                <a:latin typeface="Courier"/>
              </a:rPr>
              <a:t>caret</a:t>
            </a:r>
            <a:r>
              <a:rPr sz="2000" dirty="0"/>
              <a:t> to be able to access a </a:t>
            </a:r>
            <a:r>
              <a:rPr lang="en-US" sz="2000" dirty="0" smtClean="0"/>
              <a:t>many </a:t>
            </a:r>
            <a:r>
              <a:rPr sz="2000" dirty="0" smtClean="0"/>
              <a:t>different </a:t>
            </a:r>
            <a:r>
              <a:rPr sz="2000" dirty="0"/>
              <a:t>modeling libraries!</a:t>
            </a:r>
          </a:p>
          <a:p>
            <a:pPr lvl="1"/>
            <a:r>
              <a:rPr lang="en-US" sz="2000" dirty="0" smtClean="0"/>
              <a:t>Kuhn has included many options for customization, including with preprocessing and models not included in the tagged list</a:t>
            </a:r>
            <a:r>
              <a:rPr sz="2000" dirty="0" smtClean="0"/>
              <a:t>.</a:t>
            </a:r>
            <a:endParaRPr sz="2000" dirty="0"/>
          </a:p>
          <a:p>
            <a:pPr lvl="1"/>
            <a:r>
              <a:rPr sz="2000" dirty="0"/>
              <a:t>It is easy to </a:t>
            </a:r>
            <a:r>
              <a:rPr lang="en-US" sz="2000" dirty="0" smtClean="0"/>
              <a:t>find </a:t>
            </a:r>
            <a:r>
              <a:rPr sz="2000" dirty="0" smtClean="0"/>
              <a:t>tuning parameters</a:t>
            </a:r>
            <a:r>
              <a:rPr lang="en-US" sz="2000" dirty="0" smtClean="0"/>
              <a:t> (as opposed to sorting through a long list of model inputs)</a:t>
            </a:r>
            <a:r>
              <a:rPr sz="2000" dirty="0" smtClean="0"/>
              <a:t>.</a:t>
            </a:r>
            <a:endParaRPr sz="2000" dirty="0"/>
          </a:p>
          <a:p>
            <a:pPr lvl="1"/>
            <a:r>
              <a:rPr sz="2000" dirty="0"/>
              <a:t>The </a:t>
            </a:r>
            <a:r>
              <a:rPr sz="2000" dirty="0" smtClean="0"/>
              <a:t>package </a:t>
            </a:r>
            <a:r>
              <a:rPr sz="2000" dirty="0"/>
              <a:t>contains some </a:t>
            </a:r>
            <a:r>
              <a:rPr sz="2000" dirty="0" smtClean="0"/>
              <a:t>datasets </a:t>
            </a:r>
            <a:r>
              <a:rPr sz="2000" dirty="0"/>
              <a:t>to practice on</a:t>
            </a:r>
            <a:r>
              <a:rPr sz="2000" dirty="0" smtClean="0"/>
              <a:t>.</a:t>
            </a:r>
            <a:r>
              <a:rPr lang="en-US" sz="2000" dirty="0" smtClean="0"/>
              <a:t> </a:t>
            </a:r>
          </a:p>
          <a:p>
            <a:pPr lvl="1"/>
            <a:r>
              <a:rPr lang="en-US" sz="2000" dirty="0" smtClean="0"/>
              <a:t>I found it refreshing to work through a book written by the author of the package.  I got a better understanding of the package structure, functions, and motivation.</a:t>
            </a:r>
            <a:endParaRPr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The Generated Dataset</a:t>
            </a:r>
          </a:p>
        </p:txBody>
      </p:sp>
      <p:sp>
        <p:nvSpPr>
          <p:cNvPr id="3" name="Content Placeholder 2"/>
          <p:cNvSpPr>
            <a:spLocks noGrp="1"/>
          </p:cNvSpPr>
          <p:nvPr>
            <p:ph idx="1"/>
          </p:nvPr>
        </p:nvSpPr>
        <p:spPr>
          <a:xfrm>
            <a:off x="576072" y="1709928"/>
            <a:ext cx="8101584" cy="4599432"/>
          </a:xfrm>
        </p:spPr>
        <p:txBody>
          <a:bodyPr>
            <a:normAutofit/>
          </a:bodyPr>
          <a:lstStyle/>
          <a:p>
            <a:pPr lvl="1"/>
            <a:r>
              <a:rPr lang="en-US" sz="1700" dirty="0" smtClean="0"/>
              <a:t>For most of the examples today, </a:t>
            </a:r>
            <a:r>
              <a:rPr sz="1700" dirty="0" smtClean="0"/>
              <a:t>I generated </a:t>
            </a:r>
            <a:r>
              <a:rPr sz="1700" dirty="0"/>
              <a:t>a </a:t>
            </a:r>
            <a:r>
              <a:rPr lang="en-US" sz="1700" dirty="0" smtClean="0"/>
              <a:t>random </a:t>
            </a:r>
            <a:r>
              <a:rPr sz="1700" dirty="0" smtClean="0"/>
              <a:t>dataset </a:t>
            </a:r>
            <a:r>
              <a:rPr sz="1700" dirty="0"/>
              <a:t>in Python using the </a:t>
            </a:r>
            <a:r>
              <a:rPr lang="en-US" sz="1800" dirty="0" err="1" smtClean="0">
                <a:latin typeface="Courier"/>
              </a:rPr>
              <a:t>datasets.make_classification</a:t>
            </a:r>
            <a:r>
              <a:rPr sz="1700" dirty="0" smtClean="0"/>
              <a:t> </a:t>
            </a:r>
            <a:r>
              <a:rPr sz="1700" dirty="0"/>
              <a:t>command </a:t>
            </a:r>
            <a:r>
              <a:rPr lang="en-US" sz="1700" dirty="0" smtClean="0"/>
              <a:t>in</a:t>
            </a:r>
            <a:r>
              <a:rPr sz="1700" dirty="0" smtClean="0"/>
              <a:t> </a:t>
            </a:r>
            <a:r>
              <a:rPr lang="en-US" sz="1800" dirty="0" err="1" smtClean="0">
                <a:latin typeface="Courier"/>
              </a:rPr>
              <a:t>sci</a:t>
            </a:r>
            <a:r>
              <a:rPr lang="en-US" sz="1800" dirty="0" smtClean="0">
                <a:latin typeface="Courier"/>
              </a:rPr>
              <a:t>-kit learn</a:t>
            </a:r>
            <a:r>
              <a:rPr sz="1700" dirty="0" smtClean="0"/>
              <a:t>. </a:t>
            </a:r>
            <a:endParaRPr lang="en-US" sz="1700" dirty="0" smtClean="0"/>
          </a:p>
          <a:p>
            <a:pPr marL="128019" lvl="1" indent="0">
              <a:buNone/>
            </a:pPr>
            <a:r>
              <a:rPr lang="en-US" dirty="0" smtClean="0"/>
              <a:t>	</a:t>
            </a:r>
            <a:r>
              <a:rPr lang="en-US" sz="1400" dirty="0" smtClean="0">
                <a:latin typeface="Courier"/>
              </a:rPr>
              <a:t>X, y </a:t>
            </a:r>
            <a:r>
              <a:rPr sz="1400" dirty="0" smtClean="0"/>
              <a:t>= </a:t>
            </a:r>
            <a:r>
              <a:rPr sz="1400" dirty="0" err="1">
                <a:latin typeface="Courier"/>
              </a:rPr>
              <a:t>make_classification</a:t>
            </a:r>
            <a:r>
              <a:rPr sz="1400" dirty="0">
                <a:latin typeface="Courier"/>
              </a:rPr>
              <a:t>(500, </a:t>
            </a:r>
            <a:r>
              <a:rPr sz="1400" dirty="0" err="1">
                <a:latin typeface="Courier"/>
              </a:rPr>
              <a:t>n_features</a:t>
            </a:r>
            <a:r>
              <a:rPr sz="1400" dirty="0">
                <a:latin typeface="Courier"/>
              </a:rPr>
              <a:t>= 5, </a:t>
            </a:r>
            <a:r>
              <a:rPr sz="1400" dirty="0" err="1">
                <a:latin typeface="Courier"/>
              </a:rPr>
              <a:t>n_informative</a:t>
            </a:r>
            <a:r>
              <a:rPr sz="1400" dirty="0">
                <a:latin typeface="Courier"/>
              </a:rPr>
              <a:t> = 3, </a:t>
            </a:r>
            <a:r>
              <a:rPr lang="en-US" sz="1400" dirty="0" smtClean="0">
                <a:latin typeface="Courier"/>
              </a:rPr>
              <a:t>	</a:t>
            </a:r>
            <a:r>
              <a:rPr sz="1400" dirty="0" err="1" smtClean="0">
                <a:latin typeface="Courier"/>
              </a:rPr>
              <a:t>n_redundant</a:t>
            </a:r>
            <a:r>
              <a:rPr sz="1400" dirty="0" smtClean="0">
                <a:latin typeface="Courier"/>
              </a:rPr>
              <a:t> </a:t>
            </a:r>
            <a:r>
              <a:rPr sz="1400" dirty="0">
                <a:latin typeface="Courier"/>
              </a:rPr>
              <a:t>= 0, </a:t>
            </a:r>
            <a:r>
              <a:rPr sz="1400" dirty="0" err="1">
                <a:latin typeface="Courier"/>
              </a:rPr>
              <a:t>n_classes</a:t>
            </a:r>
            <a:r>
              <a:rPr sz="1400" dirty="0">
                <a:latin typeface="Courier"/>
              </a:rPr>
              <a:t> = 3, weights = [0.6, 0.3, 0.1</a:t>
            </a:r>
            <a:r>
              <a:rPr sz="1400" dirty="0" smtClean="0">
                <a:latin typeface="Courier"/>
              </a:rPr>
              <a:t>])</a:t>
            </a:r>
            <a:endParaRPr lang="en-US" sz="1400" dirty="0" smtClean="0">
              <a:latin typeface="Courier"/>
            </a:endParaRPr>
          </a:p>
          <a:p>
            <a:pPr lvl="1"/>
            <a:r>
              <a:rPr lang="en-US" sz="1700" dirty="0" smtClean="0"/>
              <a:t>I also manually added a few missing values.  </a:t>
            </a:r>
            <a:r>
              <a:rPr sz="1700" dirty="0" smtClean="0"/>
              <a:t>Below </a:t>
            </a:r>
            <a:r>
              <a:rPr sz="1700" dirty="0"/>
              <a:t>is the head of the </a:t>
            </a:r>
            <a:r>
              <a:rPr sz="1700" dirty="0" smtClean="0"/>
              <a:t>dataset</a:t>
            </a:r>
            <a:r>
              <a:rPr lang="en-US" sz="1700" dirty="0" smtClean="0"/>
              <a:t>, and in the code, the dataset is (creatively) referred to as </a:t>
            </a:r>
            <a:r>
              <a:rPr lang="en-US" sz="1800" dirty="0" smtClean="0">
                <a:latin typeface="Courier"/>
              </a:rPr>
              <a:t>dat.</a:t>
            </a:r>
          </a:p>
          <a:p>
            <a:pPr marL="128019" lvl="1" indent="0">
              <a:buNone/>
            </a:pPr>
            <a:endParaRPr lang="en-US" sz="1700" dirty="0" smtClean="0"/>
          </a:p>
          <a:p>
            <a:pPr lvl="1"/>
            <a:r>
              <a:rPr sz="1500" dirty="0" smtClean="0">
                <a:latin typeface="Courier"/>
              </a:rPr>
              <a:t>           </a:t>
            </a:r>
            <a:r>
              <a:rPr sz="1500" b="1" dirty="0">
                <a:latin typeface="Courier"/>
              </a:rPr>
              <a:t>X0          X1         X2         X3         X4 y</a:t>
            </a:r>
            <a:r>
              <a:rPr sz="1500" dirty="0">
                <a:latin typeface="Courier"/>
              </a:rPr>
              <a:t>
</a:t>
            </a:r>
            <a:r>
              <a:rPr sz="1500" dirty="0" smtClean="0">
                <a:latin typeface="Courier"/>
              </a:rPr>
              <a:t> </a:t>
            </a:r>
            <a:r>
              <a:rPr sz="1500" dirty="0">
                <a:latin typeface="Courier"/>
              </a:rPr>
              <a:t>1 -</a:t>
            </a:r>
            <a:r>
              <a:rPr sz="1500" dirty="0" smtClean="0">
                <a:latin typeface="Courier"/>
              </a:rPr>
              <a:t>1.4588104 </a:t>
            </a:r>
            <a:r>
              <a:rPr sz="1500" dirty="0">
                <a:latin typeface="Courier"/>
              </a:rPr>
              <a:t>-0.08047330 -0.6332306  2.4122099  1.2415181 B
</a:t>
            </a:r>
            <a:r>
              <a:rPr sz="1500" dirty="0" smtClean="0">
                <a:latin typeface="Courier"/>
              </a:rPr>
              <a:t> </a:t>
            </a:r>
            <a:r>
              <a:rPr sz="1500" dirty="0">
                <a:latin typeface="Courier"/>
              </a:rPr>
              <a:t>2  0.6027192  0.36260468  1.4755119 -1.6016240  1.2016910 A
</a:t>
            </a:r>
            <a:r>
              <a:rPr sz="1500" dirty="0" smtClean="0">
                <a:latin typeface="Courier"/>
              </a:rPr>
              <a:t> </a:t>
            </a:r>
            <a:r>
              <a:rPr sz="1500" dirty="0">
                <a:latin typeface="Courier"/>
              </a:rPr>
              <a:t>3 -2.7398292  0.09769184  1.5173355 -0.5655078 -2.0879155 B
</a:t>
            </a:r>
            <a:r>
              <a:rPr sz="1500" dirty="0" smtClean="0">
                <a:latin typeface="Courier"/>
              </a:rPr>
              <a:t> </a:t>
            </a:r>
            <a:r>
              <a:rPr sz="1500" dirty="0">
                <a:latin typeface="Courier"/>
              </a:rPr>
              <a:t>4 -1.3368162  0.69000199  2.2298045 -1.1350876 -1.8826160 B
</a:t>
            </a:r>
            <a:r>
              <a:rPr sz="1500" dirty="0" smtClean="0">
                <a:latin typeface="Courier"/>
              </a:rPr>
              <a:t> </a:t>
            </a:r>
            <a:r>
              <a:rPr sz="1500" dirty="0">
                <a:latin typeface="Courier"/>
              </a:rPr>
              <a:t>5  0.3215398 -0.08808579  0.9228054  0.7519209  0.6560173 A
</a:t>
            </a:r>
            <a:r>
              <a:rPr sz="1500" dirty="0" smtClean="0">
                <a:latin typeface="Courier"/>
              </a:rPr>
              <a:t> </a:t>
            </a:r>
            <a:r>
              <a:rPr sz="1500" dirty="0">
                <a:latin typeface="Courier"/>
              </a:rPr>
              <a:t>6 -0.2997237 -0.40722466 -1.4362178 -1.8426319  0.7878204 B</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Data </a:t>
            </a:r>
            <a:r>
              <a:rPr dirty="0" smtClean="0"/>
              <a:t>Splitting</a:t>
            </a:r>
            <a:r>
              <a:rPr lang="en-US" dirty="0" smtClean="0"/>
              <a:t> (Train/Test)</a:t>
            </a:r>
            <a:endParaRPr dirty="0"/>
          </a:p>
        </p:txBody>
      </p:sp>
      <p:sp>
        <p:nvSpPr>
          <p:cNvPr id="3" name="Content Placeholder 2"/>
          <p:cNvSpPr>
            <a:spLocks noGrp="1"/>
          </p:cNvSpPr>
          <p:nvPr>
            <p:ph idx="1"/>
          </p:nvPr>
        </p:nvSpPr>
        <p:spPr>
          <a:xfrm>
            <a:off x="768096" y="1792224"/>
            <a:ext cx="7909560" cy="4517136"/>
          </a:xfrm>
        </p:spPr>
        <p:txBody>
          <a:bodyPr/>
          <a:lstStyle/>
          <a:p>
            <a:pPr marL="0" lvl="0" indent="0">
              <a:buNone/>
            </a:pPr>
            <a:r>
              <a:rPr dirty="0"/>
              <a:t>The data splitting function, </a:t>
            </a:r>
            <a:r>
              <a:rPr sz="1800" dirty="0" err="1">
                <a:latin typeface="Courier"/>
              </a:rPr>
              <a:t>CreateDataPartition</a:t>
            </a:r>
            <a:r>
              <a:rPr dirty="0"/>
              <a:t>, creates a </a:t>
            </a:r>
            <a:r>
              <a:rPr dirty="0" smtClean="0"/>
              <a:t>list</a:t>
            </a:r>
            <a:r>
              <a:rPr lang="en-US" dirty="0" smtClean="0"/>
              <a:t> </a:t>
            </a:r>
            <a:r>
              <a:rPr dirty="0" smtClean="0"/>
              <a:t>(</a:t>
            </a:r>
            <a:r>
              <a:rPr dirty="0"/>
              <a:t>or matrix) of indices for your training data. Below is a sample command for the dataset that use 75% of its data for training.</a:t>
            </a:r>
          </a:p>
          <a:p>
            <a:pPr marL="0" lvl="0" indent="0">
              <a:buNone/>
            </a:pPr>
            <a:endParaRPr lang="en-US" dirty="0" smtClean="0"/>
          </a:p>
          <a:p>
            <a:pPr marL="0" lvl="0" indent="0">
              <a:buNone/>
            </a:pPr>
            <a:endParaRPr lang="en-US" dirty="0"/>
          </a:p>
          <a:p>
            <a:pPr marL="0" lvl="0" indent="0">
              <a:buNone/>
            </a:pPr>
            <a:endParaRPr lang="en-US" dirty="0" smtClean="0"/>
          </a:p>
          <a:p>
            <a:pPr marL="0" lvl="0" indent="0">
              <a:buNone/>
            </a:pPr>
            <a:r>
              <a:rPr dirty="0" smtClean="0"/>
              <a:t>Some </a:t>
            </a:r>
            <a:r>
              <a:rPr dirty="0"/>
              <a:t>imputation methods require the format of </a:t>
            </a:r>
            <a:r>
              <a:rPr sz="1800" dirty="0">
                <a:latin typeface="Courier"/>
              </a:rPr>
              <a:t>x = x</a:t>
            </a:r>
            <a:r>
              <a:rPr dirty="0"/>
              <a:t> and </a:t>
            </a:r>
            <a:r>
              <a:rPr sz="1800" dirty="0">
                <a:latin typeface="Courier"/>
              </a:rPr>
              <a:t>y = y</a:t>
            </a:r>
            <a:r>
              <a:rPr dirty="0"/>
              <a:t>, so that is what I have chosen here, but this may not always be necessary.</a:t>
            </a:r>
          </a:p>
        </p:txBody>
      </p:sp>
      <p:pic>
        <p:nvPicPr>
          <p:cNvPr id="5" name="Picture 4"/>
          <p:cNvPicPr>
            <a:picLocks noChangeAspect="1"/>
          </p:cNvPicPr>
          <p:nvPr/>
        </p:nvPicPr>
        <p:blipFill>
          <a:blip r:embed="rId2"/>
          <a:stretch>
            <a:fillRect/>
          </a:stretch>
        </p:blipFill>
        <p:spPr>
          <a:xfrm>
            <a:off x="1055179" y="4937760"/>
            <a:ext cx="6905625" cy="933450"/>
          </a:xfrm>
          <a:prstGeom prst="rect">
            <a:avLst/>
          </a:prstGeom>
        </p:spPr>
      </p:pic>
      <p:pic>
        <p:nvPicPr>
          <p:cNvPr id="6" name="Picture 5"/>
          <p:cNvPicPr>
            <a:picLocks noChangeAspect="1"/>
          </p:cNvPicPr>
          <p:nvPr/>
        </p:nvPicPr>
        <p:blipFill rotWithShape="1">
          <a:blip r:embed="rId3"/>
          <a:srcRect t="1" b="4437"/>
          <a:stretch/>
        </p:blipFill>
        <p:spPr>
          <a:xfrm>
            <a:off x="768097" y="2795397"/>
            <a:ext cx="7543800" cy="1035939"/>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815</TotalTime>
  <Words>2156</Words>
  <Application>Microsoft Office PowerPoint</Application>
  <PresentationFormat>On-screen Show (4:3)</PresentationFormat>
  <Paragraphs>187</Paragraphs>
  <Slides>31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Calibri</vt:lpstr>
      <vt:lpstr>Courier</vt:lpstr>
      <vt:lpstr>Tw Cen MT</vt:lpstr>
      <vt:lpstr>Tw Cen MT Condensed</vt:lpstr>
      <vt:lpstr>Wingdings</vt:lpstr>
      <vt:lpstr>Wingdings 3</vt:lpstr>
      <vt:lpstr>Integral</vt:lpstr>
      <vt:lpstr>Introduction to Caret (a Classification Lens)</vt:lpstr>
      <vt:lpstr>Motivation</vt:lpstr>
      <vt:lpstr>My BACKGROUND</vt:lpstr>
      <vt:lpstr>Description of Caret</vt:lpstr>
      <vt:lpstr>Why Caret</vt:lpstr>
      <vt:lpstr>How CARET STREAMLINES Modeling</vt:lpstr>
      <vt:lpstr>Other Benefits to Caret</vt:lpstr>
      <vt:lpstr>The Generated Dataset</vt:lpstr>
      <vt:lpstr>Data Splitting (Train/Test)</vt:lpstr>
      <vt:lpstr>Data Splitting 2</vt:lpstr>
      <vt:lpstr>Pre-processing</vt:lpstr>
      <vt:lpstr>Pre-processing: Linear Dependencies</vt:lpstr>
      <vt:lpstr>Pre-processing: Linear Dependencies</vt:lpstr>
      <vt:lpstr>Your Turn: Explore the preprocessing technique of nearZeroVar</vt:lpstr>
      <vt:lpstr>Other Preprocessing techniques</vt:lpstr>
      <vt:lpstr>Training Parameters</vt:lpstr>
      <vt:lpstr>The gbm model and its tuning parameters</vt:lpstr>
      <vt:lpstr>A First Look at Train</vt:lpstr>
      <vt:lpstr>Results oF train</vt:lpstr>
      <vt:lpstr>Your Turn with Train</vt:lpstr>
      <vt:lpstr>Training with Customized Grid</vt:lpstr>
      <vt:lpstr>Tools for working with the train results</vt:lpstr>
      <vt:lpstr>Tools for working with the train results</vt:lpstr>
      <vt:lpstr>Getting predictions from your model</vt:lpstr>
      <vt:lpstr>Confusion Matrix</vt:lpstr>
      <vt:lpstr>Your Turn: Practice with the IRIS model</vt:lpstr>
      <vt:lpstr>Sampling methods to deal with class imbalance</vt:lpstr>
      <vt:lpstr>Training on the Upsampled Data</vt:lpstr>
      <vt:lpstr>Your Turn</vt:lpstr>
      <vt:lpstr>Going Further with Caret</vt:lpstr>
      <vt:lpstr>Bibliography</vt:lpstr>
    </vt:vector>
  </TitlesOfParts>
  <LinksUpToDate>false</LinksUpToDate>
  <SharedDoc>false</SharedDoc>
  <HyperlinksChanged>false</HyperlinksChanged>
  <AppVersion>15.0000</AppVersion>
</Properties>
</file>

<file path=docProps/app0.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caret</dc:title>
  <dc:creator>Fiona R Lodge</dc:creator>
  <cp:keywords/>
  <cp:lastModifiedBy>Owner</cp:lastModifiedBy>
  <cp:revision>49</cp:revision>
  <cp:lastPrinted>2019-04-25T16:49:22Z</cp:lastPrinted>
  <dcterms:created xsi:type="dcterms:W3CDTF">2019-04-25T03:40:13Z</dcterms:created>
  <dcterms:modified xsi:type="dcterms:W3CDTF">2019-04-29T01:28:20Z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4/22/2019</vt:lpwstr>
  </property>
  <property fmtid="{D5CDD505-2E9C-101B-9397-08002B2CF9AE}" pid="3" name="output">
    <vt:lpwstr/>
  </property>
</Properties>
</file>