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2" r:id="rId3"/>
    <p:sldId id="287" r:id="rId4"/>
    <p:sldId id="313" r:id="rId5"/>
    <p:sldId id="258" r:id="rId6"/>
    <p:sldId id="257" r:id="rId7"/>
    <p:sldId id="259" r:id="rId8"/>
    <p:sldId id="301" r:id="rId9"/>
    <p:sldId id="298" r:id="rId10"/>
    <p:sldId id="299" r:id="rId11"/>
    <p:sldId id="300" r:id="rId12"/>
    <p:sldId id="266" r:id="rId13"/>
    <p:sldId id="304" r:id="rId14"/>
    <p:sldId id="294" r:id="rId15"/>
    <p:sldId id="290" r:id="rId16"/>
    <p:sldId id="295" r:id="rId17"/>
    <p:sldId id="262" r:id="rId18"/>
    <p:sldId id="297" r:id="rId19"/>
    <p:sldId id="303" r:id="rId20"/>
    <p:sldId id="306" r:id="rId21"/>
    <p:sldId id="310" r:id="rId22"/>
    <p:sldId id="309" r:id="rId23"/>
    <p:sldId id="311" r:id="rId24"/>
    <p:sldId id="268" r:id="rId25"/>
    <p:sldId id="270" r:id="rId26"/>
    <p:sldId id="308" r:id="rId27"/>
    <p:sldId id="277" r:id="rId28"/>
    <p:sldId id="271" r:id="rId29"/>
    <p:sldId id="272" r:id="rId30"/>
    <p:sldId id="320" r:id="rId31"/>
    <p:sldId id="316" r:id="rId32"/>
    <p:sldId id="317" r:id="rId33"/>
    <p:sldId id="279" r:id="rId34"/>
    <p:sldId id="280" r:id="rId35"/>
    <p:sldId id="281" r:id="rId36"/>
    <p:sldId id="289" r:id="rId3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078A36D-924D-49CE-B9A3-AC1BAEF5037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DE1B342-F175-484D-ACAC-360EA32A5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89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0FD80C-D01F-4000-9D16-3BF5D00DB78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53B2F6-D871-47E8-8B44-B1B19A24C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2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00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4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1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8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28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41EB5C9-1307-BA42-ABA2-0BC069CD8E7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1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tatlog+(german+credit+data)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minneapolis-wimld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patialkey.com/spatialkey-sample-csv-data/" TargetMode="External"/><Relationship Id="rId2" Type="http://schemas.openxmlformats.org/officeDocument/2006/relationships/hyperlink" Target="http://topepo.github.io/car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" y="4960137"/>
            <a:ext cx="5952744" cy="146304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Introduction </a:t>
            </a:r>
            <a:r>
              <a:rPr dirty="0" smtClean="0"/>
              <a:t>to</a:t>
            </a:r>
            <a:r>
              <a:rPr lang="en-US" dirty="0" smtClean="0"/>
              <a:t> Caret</a:t>
            </a:r>
            <a:br>
              <a:rPr lang="en-US" dirty="0" smtClean="0"/>
            </a:br>
            <a:r>
              <a:rPr lang="en-US" dirty="0" smtClean="0"/>
              <a:t>(a Classification Lens)</a:t>
            </a:r>
            <a:endParaRPr sz="1800" dirty="0">
              <a:latin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0" y="4960137"/>
            <a:ext cx="2411730" cy="138579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 smtClean="0"/>
              <a:t>Fiona Lodge</a:t>
            </a:r>
            <a:endParaRPr lang="en-US" dirty="0"/>
          </a:p>
          <a:p>
            <a:pPr marL="0" lvl="0" indent="0">
              <a:buNone/>
            </a:pPr>
            <a:r>
              <a:rPr lang="en-US" dirty="0" err="1" smtClean="0"/>
              <a:t>RLadies</a:t>
            </a:r>
            <a:r>
              <a:rPr lang="en-US" dirty="0" smtClean="0"/>
              <a:t> </a:t>
            </a:r>
            <a:r>
              <a:rPr lang="en-US" dirty="0" err="1" smtClean="0"/>
              <a:t>Meetup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4/22/2019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 smtClean="0"/>
              <a:t>Pre-processing</a:t>
            </a:r>
            <a:r>
              <a:rPr lang="en-US" dirty="0" smtClean="0"/>
              <a:t>: </a:t>
            </a:r>
            <a:r>
              <a:rPr dirty="0" smtClean="0"/>
              <a:t>Linear </a:t>
            </a:r>
            <a:r>
              <a:rPr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1627632"/>
            <a:ext cx="8138160" cy="4882896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sz="2600" dirty="0" smtClean="0"/>
              <a:t>The data below is taken from the Sacramento dataset, which provides information about houses in the Sacramento area.  All columns are shown below.</a:t>
            </a:r>
          </a:p>
          <a:p>
            <a:pPr marL="0" lvl="0" indent="0">
              <a:buNone/>
            </a:pPr>
            <a:r>
              <a:rPr lang="en-US" sz="2600" dirty="0" smtClean="0"/>
              <a:t>As we can see, </a:t>
            </a:r>
            <a:r>
              <a:rPr sz="2600" dirty="0" smtClean="0"/>
              <a:t>city </a:t>
            </a:r>
            <a:r>
              <a:rPr sz="2600" dirty="0"/>
              <a:t>and zip are often represented by the same </a:t>
            </a:r>
            <a:r>
              <a:rPr lang="en-US" sz="2600" dirty="0" smtClean="0"/>
              <a:t>information</a:t>
            </a:r>
            <a:r>
              <a:rPr sz="2600" dirty="0" smtClean="0"/>
              <a:t>. </a:t>
            </a:r>
            <a:r>
              <a:rPr lang="en-US" sz="2600" dirty="0" smtClean="0"/>
              <a:t> </a:t>
            </a:r>
          </a:p>
          <a:p>
            <a:pPr marL="0" lvl="0" indent="0">
              <a:buNone/>
            </a:pPr>
            <a:r>
              <a:rPr lang="en-US" dirty="0" smtClean="0">
                <a:latin typeface="Courier"/>
              </a:rPr>
              <a:t>Caret </a:t>
            </a:r>
            <a:r>
              <a:rPr lang="en-US" sz="2600" dirty="0" smtClean="0"/>
              <a:t>has a function to identify this repetitive information, </a:t>
            </a:r>
            <a:r>
              <a:rPr lang="en-US" dirty="0" err="1" smtClean="0">
                <a:latin typeface="Courier"/>
              </a:rPr>
              <a:t>FindLinearCombos</a:t>
            </a:r>
            <a:r>
              <a:rPr lang="en-US" dirty="0" smtClean="0">
                <a:latin typeface="Courier"/>
              </a:rPr>
              <a:t>.</a:t>
            </a:r>
            <a:endParaRPr lang="en-US" sz="2600" dirty="0"/>
          </a:p>
          <a:p>
            <a:pPr marL="0" lvl="0" indent="0">
              <a:buNone/>
            </a:pPr>
            <a:endParaRPr lang="en-US" sz="2600" dirty="0" smtClean="0"/>
          </a:p>
          <a:p>
            <a:pPr marL="0" lvl="0" indent="0">
              <a:buNone/>
            </a:pPr>
            <a:r>
              <a:rPr sz="1800" dirty="0" smtClean="0">
                <a:latin typeface="Courier"/>
              </a:rPr>
              <a:t>##         </a:t>
            </a:r>
            <a:r>
              <a:rPr sz="1800" b="1" dirty="0">
                <a:latin typeface="Courier"/>
              </a:rPr>
              <a:t>city    zip beds baths </a:t>
            </a:r>
            <a:r>
              <a:rPr sz="1800" b="1" dirty="0" err="1">
                <a:latin typeface="Courier"/>
              </a:rPr>
              <a:t>sqft</a:t>
            </a:r>
            <a:r>
              <a:rPr sz="1800" b="1" dirty="0">
                <a:latin typeface="Courier"/>
              </a:rPr>
              <a:t>        type price latitude longitude</a:t>
            </a:r>
            <a:r>
              <a:rPr sz="1800" dirty="0">
                <a:latin typeface="Courier"/>
              </a:rPr>
              <a:t>
## 1 SACRAMENTO z95838    2     1  836 Residential 59222 38.63191 -121.4349
## 2 SACRAMENTO z95823    3     1 1167 Residential 68212 38.47890 -121.4310
## 3 </a:t>
            </a:r>
            <a:r>
              <a:rPr sz="1800" dirty="0">
                <a:solidFill>
                  <a:srgbClr val="FF0000"/>
                </a:solidFill>
                <a:latin typeface="Courier"/>
              </a:rPr>
              <a:t>SACRAMENTO z95815</a:t>
            </a:r>
            <a:r>
              <a:rPr sz="1800" dirty="0">
                <a:latin typeface="Courier"/>
              </a:rPr>
              <a:t>    2     1  796 Residential 68880 38.61830 -121.4438
## 4 </a:t>
            </a:r>
            <a:r>
              <a:rPr sz="1800" dirty="0">
                <a:solidFill>
                  <a:srgbClr val="FF0000"/>
                </a:solidFill>
                <a:latin typeface="Courier"/>
              </a:rPr>
              <a:t>SACRAMENTO z95815</a:t>
            </a:r>
            <a:r>
              <a:rPr sz="1800" dirty="0">
                <a:latin typeface="Courier"/>
              </a:rPr>
              <a:t>    2     1  852 Residential 69307 38.61684 -121.4391
## 5 SACRAMENTO z95824    2     1  797 Residential 81900 38.51947 -121.4358
## 6 SACRAMENTO z95841    3     1 1122       Condo 89921 38.66260 -</a:t>
            </a:r>
            <a:r>
              <a:rPr sz="1800" dirty="0" smtClean="0">
                <a:latin typeface="Courier"/>
              </a:rPr>
              <a:t>121.3278</a:t>
            </a:r>
          </a:p>
        </p:txBody>
      </p:sp>
    </p:spTree>
    <p:extLst>
      <p:ext uri="{BB962C8B-B14F-4D97-AF65-F5344CB8AC3E}">
        <p14:creationId xmlns:p14="http://schemas.microsoft.com/office/powerpoint/2010/main" val="381962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Pre-processing: Linear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682496"/>
            <a:ext cx="7680960" cy="480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</a:rPr>
              <a:t>findLinearCombos</a:t>
            </a:r>
            <a:r>
              <a:rPr lang="en-US" dirty="0" smtClean="0"/>
              <a:t> function will </a:t>
            </a:r>
            <a:r>
              <a:rPr lang="en-US" dirty="0"/>
              <a:t>provide you with a recommendation of </a:t>
            </a:r>
            <a:r>
              <a:rPr lang="en-US" dirty="0" smtClean="0"/>
              <a:t>predictor columns </a:t>
            </a:r>
            <a:r>
              <a:rPr lang="en-US" dirty="0"/>
              <a:t>to </a:t>
            </a:r>
            <a:r>
              <a:rPr lang="en-US" dirty="0" smtClean="0"/>
              <a:t>remove.  After getting this list, it may be necessary to investigate further as these are the columns taken after creation of a model matrix.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42" y="2978944"/>
            <a:ext cx="7214124" cy="8006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74623" y="4192524"/>
            <a:ext cx="6477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ourier"/>
              </a:rPr>
              <a:t>##  [1]  38  40  41  42  43  45  46  47  48  49  50  51  52  53  54  55  57
## [18]  58  59  61  64  65  66  67  68  69  70  71  72  73  75  76  77 103
## [35] 104</a:t>
            </a:r>
          </a:p>
        </p:txBody>
      </p:sp>
    </p:spTree>
    <p:extLst>
      <p:ext uri="{BB962C8B-B14F-4D97-AF65-F5344CB8AC3E}">
        <p14:creationId xmlns:p14="http://schemas.microsoft.com/office/powerpoint/2010/main" val="267625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Your Turn: </a:t>
            </a:r>
            <a:r>
              <a:rPr dirty="0" smtClean="0"/>
              <a:t>preprocessing </a:t>
            </a:r>
            <a:r>
              <a:rPr lang="en-US" dirty="0" smtClean="0"/>
              <a:t>THE GERMANCREDIT DATASET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93392"/>
            <a:ext cx="7836408" cy="3813048"/>
          </a:xfrm>
        </p:spPr>
        <p:txBody>
          <a:bodyPr>
            <a:noAutofit/>
          </a:bodyPr>
          <a:lstStyle/>
          <a:p>
            <a:pPr lvl="1">
              <a:buAutoNum type="arabicPeriod"/>
            </a:pPr>
            <a:r>
              <a:rPr lang="en-US" sz="2000" dirty="0" smtClean="0"/>
              <a:t> </a:t>
            </a:r>
            <a:r>
              <a:rPr sz="2000" dirty="0" smtClean="0"/>
              <a:t>Install </a:t>
            </a:r>
            <a:r>
              <a:rPr sz="2000" dirty="0"/>
              <a:t>and load </a:t>
            </a:r>
            <a:r>
              <a:rPr sz="2000" dirty="0">
                <a:latin typeface="Courier"/>
              </a:rPr>
              <a:t>caret</a:t>
            </a:r>
            <a:r>
              <a:rPr sz="2000" dirty="0"/>
              <a:t>. Look up </a:t>
            </a:r>
            <a:r>
              <a:rPr sz="2000" dirty="0" smtClean="0"/>
              <a:t>?</a:t>
            </a:r>
            <a:r>
              <a:rPr lang="en-US" sz="2000" dirty="0" err="1" smtClean="0">
                <a:latin typeface="Courier"/>
              </a:rPr>
              <a:t>nearZeroVar</a:t>
            </a:r>
            <a:r>
              <a:rPr lang="en-US" sz="2000" dirty="0"/>
              <a:t> </a:t>
            </a:r>
            <a:r>
              <a:rPr lang="en-US" sz="2000" dirty="0" smtClean="0"/>
              <a:t>to get an understanding of what the function does.</a:t>
            </a:r>
            <a:endParaRPr sz="2000" dirty="0" smtClean="0"/>
          </a:p>
          <a:p>
            <a:pPr lvl="1">
              <a:buAutoNum type="arabicPeriod"/>
            </a:pPr>
            <a:r>
              <a:rPr lang="en-US" sz="2000" dirty="0" smtClean="0"/>
              <a:t> </a:t>
            </a:r>
            <a:r>
              <a:rPr sz="2000" dirty="0" smtClean="0"/>
              <a:t>Load the dataset German credit with </a:t>
            </a:r>
            <a:r>
              <a:rPr sz="2000" dirty="0" smtClean="0">
                <a:latin typeface="Courier"/>
              </a:rPr>
              <a:t>data("</a:t>
            </a:r>
            <a:r>
              <a:rPr sz="2000" dirty="0" err="1" smtClean="0">
                <a:latin typeface="Courier"/>
              </a:rPr>
              <a:t>GermanCredit</a:t>
            </a:r>
            <a:r>
              <a:rPr sz="2000" dirty="0" smtClean="0">
                <a:latin typeface="Courier"/>
              </a:rPr>
              <a:t>"</a:t>
            </a:r>
            <a:r>
              <a:rPr lang="en-US" sz="2000" dirty="0" smtClean="0">
                <a:latin typeface="Courier"/>
              </a:rPr>
              <a:t>)</a:t>
            </a:r>
            <a:r>
              <a:rPr lang="en-US" sz="2000" dirty="0" smtClean="0"/>
              <a:t>.</a:t>
            </a:r>
            <a:r>
              <a:rPr sz="2000" dirty="0" smtClean="0"/>
              <a:t> The response variable is </a:t>
            </a:r>
            <a:r>
              <a:rPr sz="2000" dirty="0" smtClean="0">
                <a:latin typeface="Courier"/>
              </a:rPr>
              <a:t>Class</a:t>
            </a:r>
            <a:r>
              <a:rPr sz="2000" dirty="0" smtClean="0"/>
              <a:t>.</a:t>
            </a:r>
            <a:r>
              <a:rPr lang="en-US" sz="2000" dirty="0" smtClean="0"/>
              <a:t>  Find out more about the dataset using </a:t>
            </a:r>
            <a:r>
              <a:rPr lang="en-US" sz="2000" dirty="0" smtClean="0">
                <a:latin typeface="Courier"/>
              </a:rPr>
              <a:t>?</a:t>
            </a:r>
            <a:r>
              <a:rPr lang="en-US" sz="2000" dirty="0" err="1" smtClean="0">
                <a:latin typeface="Courier"/>
              </a:rPr>
              <a:t>GermanCredit</a:t>
            </a:r>
            <a:r>
              <a:rPr lang="en-US" sz="2000" dirty="0" smtClean="0">
                <a:latin typeface="Courier"/>
              </a:rPr>
              <a:t> </a:t>
            </a:r>
            <a:r>
              <a:rPr lang="en-US" sz="2000" dirty="0" smtClean="0"/>
              <a:t>or at the UCI site: </a:t>
            </a:r>
            <a:r>
              <a:rPr lang="en-US" sz="2000" dirty="0">
                <a:hlinkClick r:id="rId2"/>
              </a:rPr>
              <a:t>https://archive.ics.uci.edu/ml/datasets/statlog+(german+credit+data)</a:t>
            </a:r>
            <a:endParaRPr lang="en-US" sz="2000" dirty="0">
              <a:latin typeface="Courier"/>
            </a:endParaRPr>
          </a:p>
          <a:p>
            <a:pPr lvl="1">
              <a:buAutoNum type="arabicPeriod"/>
            </a:pPr>
            <a:r>
              <a:rPr lang="en-US" sz="2000" dirty="0" smtClean="0"/>
              <a:t> </a:t>
            </a:r>
            <a:r>
              <a:rPr sz="2000" dirty="0" smtClean="0"/>
              <a:t>Explore </a:t>
            </a:r>
            <a:r>
              <a:rPr sz="2000" dirty="0"/>
              <a:t>the proportional distribution of the predictors in the training set using the </a:t>
            </a:r>
            <a:r>
              <a:rPr sz="2000" dirty="0" err="1">
                <a:latin typeface="Courier"/>
              </a:rPr>
              <a:t>nearZeroVar</a:t>
            </a:r>
            <a:r>
              <a:rPr sz="2000" dirty="0"/>
              <a:t> command. Note that this could also be done with the </a:t>
            </a:r>
            <a:r>
              <a:rPr sz="2000" dirty="0" err="1">
                <a:latin typeface="Courier"/>
              </a:rPr>
              <a:t>preProcess</a:t>
            </a:r>
            <a:r>
              <a:rPr sz="2000" dirty="0"/>
              <a:t> command with </a:t>
            </a:r>
            <a:r>
              <a:rPr sz="2000" dirty="0" smtClean="0">
                <a:latin typeface="Courier"/>
              </a:rPr>
              <a:t>me</a:t>
            </a:r>
            <a:r>
              <a:rPr lang="en-US" sz="2000" dirty="0" smtClean="0">
                <a:latin typeface="Courier"/>
              </a:rPr>
              <a:t>t</a:t>
            </a:r>
            <a:r>
              <a:rPr sz="2000" dirty="0" smtClean="0">
                <a:latin typeface="Courier"/>
              </a:rPr>
              <a:t>hod </a:t>
            </a:r>
            <a:r>
              <a:rPr sz="2000" dirty="0">
                <a:latin typeface="Courier"/>
              </a:rPr>
              <a:t>= </a:t>
            </a:r>
            <a:r>
              <a:rPr lang="en-US" sz="2000" dirty="0" smtClean="0">
                <a:latin typeface="Courier"/>
              </a:rPr>
              <a:t>"</a:t>
            </a:r>
            <a:r>
              <a:rPr sz="2000" dirty="0" err="1" smtClean="0">
                <a:latin typeface="Courier"/>
              </a:rPr>
              <a:t>nzv</a:t>
            </a:r>
            <a:r>
              <a:rPr lang="en-US" sz="2000" dirty="0" smtClean="0">
                <a:latin typeface="Courier"/>
              </a:rPr>
              <a:t>"</a:t>
            </a:r>
            <a:r>
              <a:rPr sz="2000" dirty="0" smtClean="0"/>
              <a:t>.</a:t>
            </a:r>
            <a:endParaRPr lang="en-US" sz="2000" dirty="0" smtClean="0"/>
          </a:p>
          <a:p>
            <a:pPr lvl="1">
              <a:buFont typeface="Wingdings 3" pitchFamily="18" charset="2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Use </a:t>
            </a:r>
            <a:r>
              <a:rPr lang="en-US" sz="2000" dirty="0" err="1" smtClean="0">
                <a:latin typeface="Courier"/>
              </a:rPr>
              <a:t>findLinearCombos</a:t>
            </a:r>
            <a:r>
              <a:rPr lang="en-US" sz="2000" dirty="0" smtClean="0">
                <a:latin typeface="Courier"/>
              </a:rPr>
              <a:t> </a:t>
            </a:r>
            <a:r>
              <a:rPr lang="en-US" sz="2000" dirty="0" smtClean="0"/>
              <a:t>to determine if there are any linear dependencies in the columns. </a:t>
            </a:r>
            <a:r>
              <a:rPr lang="en-US" sz="2000" dirty="0"/>
              <a:t>Alternatively, explore the column names to determine if there are any that may be </a:t>
            </a:r>
            <a:r>
              <a:rPr lang="en-US" sz="2000" dirty="0" smtClean="0"/>
              <a:t>repeat </a:t>
            </a:r>
            <a:r>
              <a:rPr lang="en-US" sz="2000" dirty="0"/>
              <a:t>the same information.</a:t>
            </a:r>
          </a:p>
          <a:p>
            <a:pPr marL="128019" lvl="1" indent="0">
              <a:buNone/>
            </a:pPr>
            <a:endParaRPr lang="en-US" sz="2000" dirty="0" smtClean="0"/>
          </a:p>
          <a:p>
            <a:pPr marL="128019" lvl="1" indent="0">
              <a:buNone/>
            </a:pPr>
            <a:r>
              <a:rPr lang="en-US" sz="2000" dirty="0" smtClean="0"/>
              <a:t>(Kuhn, 2019)</a:t>
            </a:r>
          </a:p>
          <a:p>
            <a:pPr marL="128019" lvl="1" indent="0">
              <a:buNone/>
            </a:pPr>
            <a:r>
              <a:rPr lang="en-US" sz="2000" dirty="0" smtClean="0"/>
              <a:t>(Hoffman)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Final Preprocessing Steps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8096" y="1847088"/>
            <a:ext cx="7290055" cy="44622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that we’ve explore the preprocessing steps, here is the code you can use to get a final prepped data set for modeling. Hold onto </a:t>
            </a:r>
            <a:r>
              <a:rPr lang="en-US" dirty="0" err="1" smtClean="0">
                <a:latin typeface="Courier"/>
              </a:rPr>
              <a:t>GermanCredit.ready</a:t>
            </a:r>
            <a:r>
              <a:rPr lang="en-US" dirty="0" smtClean="0"/>
              <a:t> for later.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Kuhn (2019)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891028"/>
            <a:ext cx="5238750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907726"/>
            <a:ext cx="7556661" cy="1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1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example </a:t>
            </a:r>
            <a:r>
              <a:rPr dirty="0" smtClean="0"/>
              <a:t>Dataset</a:t>
            </a:r>
            <a:r>
              <a:rPr lang="en-US" dirty="0" smtClean="0"/>
              <a:t> for Modeling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709928"/>
            <a:ext cx="8101584" cy="4599432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/>
              <a:t>For most of the examples today, </a:t>
            </a:r>
            <a:r>
              <a:rPr sz="1800" dirty="0" smtClean="0"/>
              <a:t>I generated </a:t>
            </a:r>
            <a:r>
              <a:rPr sz="1800" dirty="0"/>
              <a:t>a </a:t>
            </a:r>
            <a:r>
              <a:rPr lang="en-US" sz="1800" dirty="0" smtClean="0"/>
              <a:t>random </a:t>
            </a:r>
            <a:r>
              <a:rPr sz="1800" dirty="0" smtClean="0"/>
              <a:t>dataset </a:t>
            </a:r>
            <a:r>
              <a:rPr sz="1800" dirty="0"/>
              <a:t>in Python using the </a:t>
            </a:r>
            <a:r>
              <a:rPr lang="en-US" sz="1800" dirty="0" err="1" smtClean="0">
                <a:latin typeface="Courier"/>
              </a:rPr>
              <a:t>datasets.make_classification</a:t>
            </a:r>
            <a:r>
              <a:rPr sz="1800" dirty="0" smtClean="0"/>
              <a:t> </a:t>
            </a:r>
            <a:r>
              <a:rPr sz="1800" dirty="0"/>
              <a:t>command </a:t>
            </a:r>
            <a:r>
              <a:rPr lang="en-US" sz="1800" dirty="0" smtClean="0"/>
              <a:t>in</a:t>
            </a:r>
            <a:r>
              <a:rPr sz="1800" dirty="0" smtClean="0"/>
              <a:t> </a:t>
            </a:r>
            <a:r>
              <a:rPr lang="en-US" sz="1800" dirty="0" err="1" smtClean="0">
                <a:latin typeface="Courier"/>
              </a:rPr>
              <a:t>sci</a:t>
            </a:r>
            <a:r>
              <a:rPr lang="en-US" sz="1800" dirty="0" smtClean="0">
                <a:latin typeface="Courier"/>
              </a:rPr>
              <a:t>-kit learn</a:t>
            </a:r>
            <a:r>
              <a:rPr sz="1800" dirty="0" smtClean="0"/>
              <a:t>. </a:t>
            </a:r>
            <a:r>
              <a:rPr lang="en-US" sz="1800" dirty="0" smtClean="0"/>
              <a:t>  </a:t>
            </a:r>
          </a:p>
          <a:p>
            <a:pPr lvl="1"/>
            <a:r>
              <a:rPr lang="en-US" sz="1800" dirty="0" smtClean="0"/>
              <a:t>The dimensions are (500, 6) with y as a response variable.  </a:t>
            </a:r>
          </a:p>
          <a:p>
            <a:pPr lvl="1"/>
            <a:r>
              <a:rPr sz="1800" dirty="0" smtClean="0"/>
              <a:t>Below is the head of the dataset</a:t>
            </a:r>
            <a:r>
              <a:rPr lang="en-US" sz="1800" dirty="0" smtClean="0"/>
              <a:t>, and in the code, the dataset is (creatively) referred to as </a:t>
            </a:r>
            <a:r>
              <a:rPr lang="en-US" sz="1800" dirty="0" smtClean="0">
                <a:latin typeface="Courier"/>
              </a:rPr>
              <a:t>dat.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3680650"/>
            <a:ext cx="7786698" cy="23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3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8" y="457200"/>
            <a:ext cx="7290054" cy="1499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Model Syntax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88" y="1563624"/>
            <a:ext cx="7799832" cy="4572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Although </a:t>
            </a:r>
            <a:r>
              <a:rPr lang="en-US" dirty="0" smtClean="0">
                <a:latin typeface="Courier"/>
              </a:rPr>
              <a:t>caret</a:t>
            </a:r>
            <a:r>
              <a:rPr lang="en-US" dirty="0" smtClean="0"/>
              <a:t> will take both forms of models that R typically uses, some preprocessing steps may be easier using the </a:t>
            </a:r>
            <a:r>
              <a:rPr lang="en-US" dirty="0" err="1" smtClean="0">
                <a:latin typeface="Courier"/>
              </a:rPr>
              <a:t>x,y</a:t>
            </a:r>
            <a:r>
              <a:rPr lang="en-US" dirty="0" smtClean="0">
                <a:latin typeface="Courier"/>
              </a:rPr>
              <a:t> </a:t>
            </a:r>
            <a:r>
              <a:rPr lang="en-US" dirty="0" smtClean="0"/>
              <a:t>format, specifically imputation (filling in of missing values).  This is because the model frame format has its own default method for imputation.  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86195"/>
              </p:ext>
            </p:extLst>
          </p:nvPr>
        </p:nvGraphicFramePr>
        <p:xfrm>
          <a:off x="704088" y="2697478"/>
          <a:ext cx="7991856" cy="38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506"/>
                <a:gridCol w="3100390"/>
                <a:gridCol w="3108960"/>
              </a:tblGrid>
              <a:tr h="329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Explicit 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Frame</a:t>
                      </a:r>
                      <a:endParaRPr lang="en-US" dirty="0"/>
                    </a:p>
                  </a:txBody>
                  <a:tcPr/>
                </a:tc>
              </a:tr>
              <a:tr h="930121">
                <a:tc>
                  <a:txBody>
                    <a:bodyPr/>
                    <a:lstStyle/>
                    <a:p>
                      <a:r>
                        <a:rPr lang="en-US" dirty="0" smtClean="0"/>
                        <a:t>Model Form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urier"/>
                        </a:rPr>
                        <a:t>x = </a:t>
                      </a:r>
                      <a:r>
                        <a:rPr lang="en-US" sz="1400" baseline="0" dirty="0" err="1" smtClean="0">
                          <a:latin typeface="Courier"/>
                        </a:rPr>
                        <a:t>train.x</a:t>
                      </a:r>
                      <a:r>
                        <a:rPr lang="en-US" sz="1400" baseline="0" dirty="0" smtClean="0">
                          <a:latin typeface="Courier"/>
                        </a:rPr>
                        <a:t>, </a:t>
                      </a:r>
                    </a:p>
                    <a:p>
                      <a:r>
                        <a:rPr lang="en-US" sz="1400" baseline="0" dirty="0" smtClean="0">
                          <a:latin typeface="Courier"/>
                        </a:rPr>
                        <a:t>y = </a:t>
                      </a:r>
                      <a:r>
                        <a:rPr lang="en-US" sz="1400" baseline="0" dirty="0" err="1" smtClean="0">
                          <a:latin typeface="Courier"/>
                        </a:rPr>
                        <a:t>train.y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urier"/>
                        </a:rPr>
                        <a:t>y ~ x</a:t>
                      </a:r>
                      <a:r>
                        <a:rPr lang="en-US" sz="1400" baseline="0" dirty="0" smtClean="0">
                          <a:latin typeface="+mn-lt"/>
                        </a:rPr>
                        <a:t>, </a:t>
                      </a:r>
                    </a:p>
                    <a:p>
                      <a:r>
                        <a:rPr lang="en-US" sz="1400" baseline="0" dirty="0" smtClean="0">
                          <a:latin typeface="Courier"/>
                        </a:rPr>
                        <a:t>data = </a:t>
                      </a:r>
                      <a:r>
                        <a:rPr lang="en-US" sz="1400" baseline="0" dirty="0" err="1" smtClean="0">
                          <a:latin typeface="Courier"/>
                        </a:rPr>
                        <a:t>train.data</a:t>
                      </a:r>
                      <a:endParaRPr lang="en-US" sz="1400" baseline="0" dirty="0" smtClean="0">
                        <a:latin typeface="Courier"/>
                      </a:endParaRPr>
                    </a:p>
                  </a:txBody>
                  <a:tcPr/>
                </a:tc>
              </a:tr>
              <a:tr h="1209157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training data might look like.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 smtClean="0">
                          <a:latin typeface="Courier"/>
                        </a:rPr>
                        <a:t>train.x</a:t>
                      </a:r>
                      <a:r>
                        <a:rPr lang="en-US" sz="1400" baseline="0" dirty="0" smtClean="0">
                          <a:latin typeface="Courier"/>
                        </a:rPr>
                        <a:t> = </a:t>
                      </a:r>
                      <a:r>
                        <a:rPr lang="en-US" sz="1400" baseline="0" dirty="0" err="1" smtClean="0">
                          <a:latin typeface="Courier"/>
                        </a:rPr>
                        <a:t>dat</a:t>
                      </a:r>
                      <a:r>
                        <a:rPr lang="en-US" sz="1400" baseline="0" dirty="0" smtClean="0">
                          <a:latin typeface="Courier"/>
                        </a:rPr>
                        <a:t>[index,(-y)]</a:t>
                      </a:r>
                    </a:p>
                    <a:p>
                      <a:r>
                        <a:rPr lang="en-US" sz="1400" baseline="0" dirty="0" err="1" smtClean="0">
                          <a:latin typeface="Courier"/>
                        </a:rPr>
                        <a:t>train.y</a:t>
                      </a:r>
                      <a:r>
                        <a:rPr lang="en-US" sz="1400" baseline="0" dirty="0" smtClean="0">
                          <a:latin typeface="Courier"/>
                        </a:rPr>
                        <a:t> = </a:t>
                      </a:r>
                      <a:r>
                        <a:rPr lang="en-US" sz="1400" baseline="0" dirty="0" err="1" smtClean="0">
                          <a:latin typeface="Courier"/>
                        </a:rPr>
                        <a:t>dat</a:t>
                      </a:r>
                      <a:r>
                        <a:rPr lang="en-US" sz="1400" baseline="0" dirty="0" smtClean="0">
                          <a:latin typeface="Courier"/>
                        </a:rPr>
                        <a:t>[index, ‘y’]</a:t>
                      </a:r>
                    </a:p>
                    <a:p>
                      <a:endParaRPr lang="en-US" sz="1400" baseline="0" dirty="0" smtClean="0">
                        <a:latin typeface="Courier"/>
                      </a:endParaRPr>
                    </a:p>
                    <a:p>
                      <a:endParaRPr lang="en-US" sz="1400" baseline="0" dirty="0" smtClean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>
                          <a:latin typeface="Courier"/>
                        </a:rPr>
                        <a:t>train.data</a:t>
                      </a:r>
                      <a:r>
                        <a:rPr lang="en-US" sz="1400" baseline="0" dirty="0" smtClean="0">
                          <a:latin typeface="Courier"/>
                        </a:rPr>
                        <a:t> = </a:t>
                      </a:r>
                      <a:r>
                        <a:rPr lang="en-US" sz="1400" baseline="0" dirty="0" err="1" smtClean="0">
                          <a:latin typeface="Courier"/>
                        </a:rPr>
                        <a:t>dat</a:t>
                      </a:r>
                      <a:r>
                        <a:rPr lang="en-US" sz="1400" baseline="0" dirty="0" smtClean="0">
                          <a:latin typeface="Courier"/>
                        </a:rPr>
                        <a:t>[index,]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385961">
                <a:tc>
                  <a:txBody>
                    <a:bodyPr/>
                    <a:lstStyle/>
                    <a:p>
                      <a:r>
                        <a:rPr lang="en-US" dirty="0" smtClean="0"/>
                        <a:t>What testing data might look</a:t>
                      </a:r>
                      <a:r>
                        <a:rPr lang="en-US" baseline="0" dirty="0" smtClean="0"/>
                        <a:t> like.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 smtClean="0">
                          <a:latin typeface="Courier"/>
                        </a:rPr>
                        <a:t>test.x</a:t>
                      </a:r>
                      <a:r>
                        <a:rPr lang="en-US" sz="1400" baseline="0" dirty="0" smtClean="0">
                          <a:latin typeface="Courier"/>
                        </a:rPr>
                        <a:t> = </a:t>
                      </a:r>
                      <a:r>
                        <a:rPr lang="en-US" sz="1400" baseline="0" dirty="0" err="1" smtClean="0">
                          <a:latin typeface="Courier"/>
                        </a:rPr>
                        <a:t>dat</a:t>
                      </a:r>
                      <a:r>
                        <a:rPr lang="en-US" sz="1400" baseline="0" dirty="0" smtClean="0">
                          <a:latin typeface="Courier"/>
                        </a:rPr>
                        <a:t>[-index, (-y)]</a:t>
                      </a:r>
                    </a:p>
                    <a:p>
                      <a:r>
                        <a:rPr lang="en-US" sz="1400" baseline="0" dirty="0" err="1" smtClean="0">
                          <a:latin typeface="Courier"/>
                        </a:rPr>
                        <a:t>test.y</a:t>
                      </a:r>
                      <a:r>
                        <a:rPr lang="en-US" sz="1400" baseline="0" dirty="0" smtClean="0">
                          <a:latin typeface="Courier"/>
                        </a:rPr>
                        <a:t> = </a:t>
                      </a:r>
                      <a:r>
                        <a:rPr lang="en-US" sz="1400" baseline="0" dirty="0" err="1" smtClean="0">
                          <a:latin typeface="Courier"/>
                        </a:rPr>
                        <a:t>dat</a:t>
                      </a:r>
                      <a:r>
                        <a:rPr lang="en-US" sz="1400" baseline="0" dirty="0" smtClean="0">
                          <a:latin typeface="Courier"/>
                        </a:rPr>
                        <a:t>[-index, ‘y’]</a:t>
                      </a:r>
                    </a:p>
                    <a:p>
                      <a:endParaRPr lang="en-US" sz="1400" baseline="0" dirty="0" smtClean="0">
                        <a:latin typeface="Courier"/>
                      </a:endParaRPr>
                    </a:p>
                    <a:p>
                      <a:endParaRPr lang="en-US" sz="1400" baseline="0" dirty="0" smtClean="0">
                        <a:latin typeface="Courier"/>
                      </a:endParaRPr>
                    </a:p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*(-y) is just a placeholder and not proper R syntax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>
                          <a:latin typeface="Courier"/>
                        </a:rPr>
                        <a:t>test.data</a:t>
                      </a:r>
                      <a:r>
                        <a:rPr lang="en-US" sz="1400" baseline="0" dirty="0" smtClean="0">
                          <a:latin typeface="Courier"/>
                        </a:rPr>
                        <a:t> = </a:t>
                      </a:r>
                      <a:r>
                        <a:rPr lang="en-US" sz="1400" baseline="0" dirty="0" err="1" smtClean="0">
                          <a:latin typeface="Courier"/>
                        </a:rPr>
                        <a:t>dat</a:t>
                      </a:r>
                      <a:r>
                        <a:rPr lang="en-US" sz="1400" baseline="0" dirty="0" smtClean="0">
                          <a:latin typeface="Courier"/>
                        </a:rPr>
                        <a:t>[-index,]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1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Creating Indices for </a:t>
            </a:r>
            <a:r>
              <a:rPr dirty="0" smtClean="0"/>
              <a:t>Data Splitting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792224"/>
            <a:ext cx="7909560" cy="4517136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The data splitting function, </a:t>
            </a:r>
            <a:r>
              <a:rPr sz="1800" dirty="0" err="1">
                <a:latin typeface="Courier"/>
              </a:rPr>
              <a:t>CreateDataPartition</a:t>
            </a:r>
            <a:r>
              <a:rPr dirty="0"/>
              <a:t>, creates a </a:t>
            </a:r>
            <a:r>
              <a:rPr dirty="0" smtClean="0"/>
              <a:t>list</a:t>
            </a:r>
            <a:r>
              <a:rPr lang="en-US" dirty="0" smtClean="0"/>
              <a:t> </a:t>
            </a:r>
            <a:r>
              <a:rPr dirty="0" smtClean="0"/>
              <a:t>(</a:t>
            </a:r>
            <a:r>
              <a:rPr dirty="0"/>
              <a:t>or matrix) of indices for your training data. Below is a sample command for the dataset that use 75% of its data for training</a:t>
            </a:r>
            <a:r>
              <a:rPr dirty="0" smtClean="0"/>
              <a:t>.</a:t>
            </a:r>
            <a:r>
              <a:rPr lang="en-US" dirty="0" smtClean="0"/>
              <a:t> </a:t>
            </a:r>
            <a:endParaRPr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results of </a:t>
            </a:r>
            <a:r>
              <a:rPr lang="en-US" dirty="0" err="1" smtClean="0">
                <a:latin typeface="Courier"/>
              </a:rPr>
              <a:t>CreateDataPartition</a:t>
            </a:r>
            <a:r>
              <a:rPr lang="en-US" dirty="0" smtClean="0">
                <a:latin typeface="Courier"/>
              </a:rPr>
              <a:t>. 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" b="4437"/>
          <a:stretch/>
        </p:blipFill>
        <p:spPr>
          <a:xfrm>
            <a:off x="768097" y="2795397"/>
            <a:ext cx="7543800" cy="10359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56" y="4560571"/>
            <a:ext cx="123825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123" y="4541901"/>
            <a:ext cx="1905000" cy="14478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54500"/>
              </p:ext>
            </p:extLst>
          </p:nvPr>
        </p:nvGraphicFramePr>
        <p:xfrm>
          <a:off x="1566291" y="4541901"/>
          <a:ext cx="6096000" cy="16272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48000"/>
                <a:gridCol w="3048000"/>
              </a:tblGrid>
              <a:tr h="1627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10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374904"/>
            <a:ext cx="7290054" cy="1499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Data Splitting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591056"/>
            <a:ext cx="8019288" cy="102412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sz="1800" dirty="0" err="1">
                <a:latin typeface="Courier"/>
              </a:rPr>
              <a:t>createDataPartition</a:t>
            </a:r>
            <a:r>
              <a:rPr dirty="0"/>
              <a:t> command uses stratified (proportional) random </a:t>
            </a:r>
            <a:r>
              <a:rPr dirty="0" smtClean="0"/>
              <a:t>sampling</a:t>
            </a:r>
            <a:r>
              <a:rPr lang="en-US" dirty="0" smtClean="0"/>
              <a:t> to find its splits for a train/test set</a:t>
            </a:r>
            <a:r>
              <a:rPr dirty="0" smtClean="0"/>
              <a:t>. </a:t>
            </a:r>
            <a:r>
              <a:rPr dirty="0"/>
              <a:t>The plots below compare this method to using the </a:t>
            </a:r>
            <a:r>
              <a:rPr sz="1800" dirty="0">
                <a:latin typeface="Courier"/>
              </a:rPr>
              <a:t>sample</a:t>
            </a:r>
            <a:r>
              <a:rPr dirty="0"/>
              <a:t> method in </a:t>
            </a:r>
            <a:r>
              <a:rPr dirty="0" smtClean="0"/>
              <a:t>R</a:t>
            </a:r>
            <a:r>
              <a:rPr lang="en-US" dirty="0" smtClean="0"/>
              <a:t> for two training set samples</a:t>
            </a:r>
            <a:r>
              <a:rPr dirty="0" smtClean="0"/>
              <a:t>. </a:t>
            </a:r>
            <a:r>
              <a:rPr lang="en-US" dirty="0" smtClean="0"/>
              <a:t>Stratified random </a:t>
            </a:r>
            <a:r>
              <a:rPr dirty="0" smtClean="0"/>
              <a:t>sampling </a:t>
            </a:r>
            <a:r>
              <a:rPr dirty="0"/>
              <a:t>is preferred </a:t>
            </a:r>
            <a:r>
              <a:rPr lang="en-US" dirty="0" smtClean="0"/>
              <a:t>for classification problems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49224" y="5907024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(Kuhn, 2016)</a:t>
            </a:r>
            <a:endParaRPr lang="en-US" dirty="0"/>
          </a:p>
        </p:txBody>
      </p:sp>
      <p:sp>
        <p:nvSpPr>
          <p:cNvPr id="6" name="AutoShape 2" descr="http://127.0.0.1:16424/chunk_output/4EB562A2BF0C9B60/9D99407D/cbt1kl5jy3hw6/000014.png"/>
          <p:cNvSpPr>
            <a:spLocks noChangeAspect="1" noChangeArrowheads="1"/>
          </p:cNvSpPr>
          <p:nvPr/>
        </p:nvSpPr>
        <p:spPr bwMode="auto">
          <a:xfrm>
            <a:off x="63500" y="-136525"/>
            <a:ext cx="4453636" cy="445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18" y="2615184"/>
            <a:ext cx="4685373" cy="34556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261872"/>
          </a:xfrm>
        </p:spPr>
        <p:txBody>
          <a:bodyPr/>
          <a:lstStyle/>
          <a:p>
            <a:r>
              <a:rPr lang="en-US" dirty="0" smtClean="0"/>
              <a:t>Train/Test Set SPLIT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92499"/>
              </p:ext>
            </p:extLst>
          </p:nvPr>
        </p:nvGraphicFramePr>
        <p:xfrm>
          <a:off x="1581912" y="2659954"/>
          <a:ext cx="5952744" cy="15462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952744"/>
              </a:tblGrid>
              <a:tr h="43071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Frame Method (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y~.) </a:t>
                      </a:r>
                      <a:r>
                        <a:rPr lang="en-US" sz="2000" dirty="0" smtClean="0"/>
                        <a:t>~ </a:t>
                      </a:r>
                      <a:r>
                        <a:rPr lang="en-US" sz="1800" dirty="0" smtClean="0"/>
                        <a:t>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155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8096" y="1528464"/>
            <a:ext cx="6876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Below is the train/test split of our data from  </a:t>
            </a:r>
            <a:r>
              <a:rPr lang="en-US" sz="2000" dirty="0" err="1" smtClean="0">
                <a:latin typeface="Courier"/>
              </a:rPr>
              <a:t>CreateDataPartition</a:t>
            </a:r>
            <a:r>
              <a:rPr lang="en-US" sz="2000" dirty="0" smtClean="0"/>
              <a:t>.  Since there is no missing values in the data, we will use the model frame method. 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338" y="3294458"/>
            <a:ext cx="4484607" cy="60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7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Turn</a:t>
            </a:r>
            <a:br>
              <a:rPr lang="en-US" dirty="0" smtClean="0"/>
            </a:br>
            <a:r>
              <a:rPr lang="en-US" dirty="0" smtClean="0"/>
              <a:t>SPLIT the GERMANCREDIT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0976" y="2176272"/>
            <a:ext cx="7107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Use </a:t>
            </a:r>
            <a:r>
              <a:rPr lang="en-US" dirty="0" err="1" smtClean="0">
                <a:latin typeface="Courier"/>
              </a:rPr>
              <a:t>CreateDataPartition</a:t>
            </a:r>
            <a:r>
              <a:rPr lang="en-US" sz="2000" dirty="0" smtClean="0"/>
              <a:t> to set up the indices for the split in your </a:t>
            </a:r>
            <a:r>
              <a:rPr lang="en-US" sz="2000" dirty="0" err="1" smtClean="0">
                <a:latin typeface="Courier"/>
              </a:rPr>
              <a:t>GermanCredit.ready</a:t>
            </a:r>
            <a:r>
              <a:rPr lang="en-US" sz="2000" dirty="0" smtClean="0"/>
              <a:t> dataset, use p = 0.8. 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Set up two datasets, a training (</a:t>
            </a:r>
            <a:r>
              <a:rPr lang="en-US" sz="2000" dirty="0" smtClean="0">
                <a:latin typeface="Courier"/>
              </a:rPr>
              <a:t>train.dat</a:t>
            </a:r>
            <a:r>
              <a:rPr lang="en-US" sz="2000" dirty="0" smtClean="0"/>
              <a:t>) dataset and a testing (</a:t>
            </a:r>
            <a:r>
              <a:rPr lang="en-US" sz="2000" dirty="0" smtClean="0">
                <a:latin typeface="Courier"/>
              </a:rPr>
              <a:t>test.dat</a:t>
            </a:r>
            <a:r>
              <a:rPr lang="en-US" sz="2000" dirty="0" smtClean="0"/>
              <a:t>) dataset.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813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1847088"/>
            <a:ext cx="7900416" cy="4453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presentation will go through main functions of the </a:t>
            </a:r>
            <a:r>
              <a:rPr lang="en-US" sz="1600" dirty="0" smtClean="0">
                <a:latin typeface="Courier"/>
              </a:rPr>
              <a:t>caret</a:t>
            </a:r>
            <a:r>
              <a:rPr lang="en-US" dirty="0" smtClean="0">
                <a:latin typeface="Courier"/>
              </a:rPr>
              <a:t> </a:t>
            </a:r>
            <a:r>
              <a:rPr lang="en-US" dirty="0" smtClean="0"/>
              <a:t>package.  We will focus on aspects of classifications problems for model training and </a:t>
            </a:r>
            <a:r>
              <a:rPr lang="en-US" dirty="0" smtClean="0"/>
              <a:t>tuning. The </a:t>
            </a:r>
            <a:r>
              <a:rPr lang="en-US" dirty="0" smtClean="0"/>
              <a:t>focus on this presentation is to demonstrate the processes of </a:t>
            </a:r>
            <a:r>
              <a:rPr lang="en-US" dirty="0" smtClean="0">
                <a:latin typeface="Courier"/>
              </a:rPr>
              <a:t>caret</a:t>
            </a:r>
            <a:r>
              <a:rPr lang="en-US" dirty="0" smtClean="0"/>
              <a:t>, not to talk about the mathematics of predictive modeling, although I did my best to include some background information.</a:t>
            </a:r>
          </a:p>
          <a:p>
            <a:pPr marL="0" indent="0">
              <a:buNone/>
            </a:pPr>
            <a:r>
              <a:rPr lang="en-US" dirty="0" smtClean="0"/>
              <a:t>I was motivated to learn caret because I am working through the book, </a:t>
            </a:r>
            <a:r>
              <a:rPr lang="en-US" i="1" dirty="0" smtClean="0"/>
              <a:t>Applied Predictive Modeling </a:t>
            </a:r>
            <a:r>
              <a:rPr lang="en-US" dirty="0" smtClean="0"/>
              <a:t>(Kuhn, 2016).  This book contains modeling problems and examples done in R, along with statistical explanations.  Although the book does not exclusively rely on </a:t>
            </a:r>
            <a:r>
              <a:rPr lang="en-US" dirty="0">
                <a:latin typeface="Courier"/>
              </a:rPr>
              <a:t>caret</a:t>
            </a:r>
            <a:r>
              <a:rPr lang="en-US" dirty="0" smtClean="0"/>
              <a:t>, you could work through the problems with </a:t>
            </a:r>
            <a:r>
              <a:rPr lang="en-US" dirty="0" smtClean="0">
                <a:latin typeface="Courier"/>
              </a:rPr>
              <a:t>caret.  </a:t>
            </a:r>
          </a:p>
          <a:p>
            <a:pPr marL="0" indent="0">
              <a:buNone/>
            </a:pPr>
            <a:r>
              <a:rPr lang="en-US" dirty="0" smtClean="0"/>
              <a:t>I was also motivated to learn </a:t>
            </a:r>
            <a:r>
              <a:rPr lang="en-US" dirty="0" smtClean="0">
                <a:latin typeface="Courier"/>
              </a:rPr>
              <a:t>caret </a:t>
            </a:r>
            <a:r>
              <a:rPr lang="en-US" dirty="0" smtClean="0"/>
              <a:t>because my work flow tends to switch  between R to Python.  I find the EDA process to be more suited to using R and the modeling (</a:t>
            </a:r>
            <a:r>
              <a:rPr lang="en-US" dirty="0" err="1" smtClean="0"/>
              <a:t>sci</a:t>
            </a:r>
            <a:r>
              <a:rPr lang="en-US" dirty="0" smtClean="0"/>
              <a:t>-kit learn) to more suited to using Python.  In terms of ease, uniformity, and the ability to run multiple models easily, the </a:t>
            </a:r>
            <a:r>
              <a:rPr lang="en-US" dirty="0" smtClean="0">
                <a:latin typeface="Courier"/>
              </a:rPr>
              <a:t>caret</a:t>
            </a:r>
            <a:r>
              <a:rPr lang="en-US" dirty="0"/>
              <a:t> </a:t>
            </a:r>
            <a:r>
              <a:rPr lang="en-US" dirty="0" smtClean="0"/>
              <a:t>package seems comparable.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37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Heart of Caret:</a:t>
            </a:r>
            <a:br>
              <a:rPr lang="en-US" dirty="0" smtClean="0"/>
            </a:br>
            <a:r>
              <a:rPr lang="en-US" dirty="0" smtClean="0"/>
              <a:t>The Train </a:t>
            </a:r>
            <a:r>
              <a:rPr lang="en-US" dirty="0" err="1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train</a:t>
            </a:r>
            <a:r>
              <a:rPr lang="en-US" dirty="0" smtClean="0"/>
              <a:t> function is the really the heart of the </a:t>
            </a:r>
            <a:r>
              <a:rPr lang="en-US" dirty="0" smtClean="0">
                <a:latin typeface="Courier"/>
              </a:rPr>
              <a:t>caret</a:t>
            </a:r>
            <a:r>
              <a:rPr lang="en-US" dirty="0" smtClean="0"/>
              <a:t> package, and is what simplifies the modeling process.  In essence, it can sets up all training parameters in one function!  </a:t>
            </a:r>
          </a:p>
          <a:p>
            <a:r>
              <a:rPr lang="en-US" dirty="0" smtClean="0"/>
              <a:t>Here is an exoskeleton of train.</a:t>
            </a:r>
          </a:p>
          <a:p>
            <a:r>
              <a:rPr lang="en-US" dirty="0"/>
              <a:t>t</a:t>
            </a:r>
            <a:r>
              <a:rPr lang="en-US" dirty="0" smtClean="0"/>
              <a:t>rain( data input, </a:t>
            </a:r>
            <a:r>
              <a:rPr lang="en-US" dirty="0">
                <a:latin typeface="Courier"/>
              </a:rPr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preprocess methods for the training data, </a:t>
            </a:r>
          </a:p>
          <a:p>
            <a:r>
              <a:rPr lang="en-US" dirty="0"/>
              <a:t> </a:t>
            </a:r>
            <a:r>
              <a:rPr lang="en-US" dirty="0" smtClean="0"/>
              <a:t>        resample method(s) – cv, </a:t>
            </a:r>
            <a:r>
              <a:rPr lang="en-US" dirty="0" err="1" smtClean="0"/>
              <a:t>oob</a:t>
            </a:r>
            <a:r>
              <a:rPr lang="en-US" dirty="0" smtClean="0"/>
              <a:t>, etc..,</a:t>
            </a:r>
          </a:p>
          <a:p>
            <a:r>
              <a:rPr lang="en-US" dirty="0"/>
              <a:t> </a:t>
            </a:r>
            <a:r>
              <a:rPr lang="en-US" dirty="0" smtClean="0"/>
              <a:t>        tuning parameters for the model, </a:t>
            </a:r>
          </a:p>
          <a:p>
            <a:r>
              <a:rPr lang="en-US" dirty="0"/>
              <a:t> </a:t>
            </a:r>
            <a:r>
              <a:rPr lang="en-US" dirty="0" smtClean="0"/>
              <a:t>        model metrics)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0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168896" cy="1280160"/>
          </a:xfrm>
        </p:spPr>
        <p:txBody>
          <a:bodyPr/>
          <a:lstStyle/>
          <a:p>
            <a:r>
              <a:rPr lang="en-US" dirty="0" smtClean="0"/>
              <a:t>A First Look at Train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764" y="2609612"/>
            <a:ext cx="6203650" cy="1830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8096" y="1759220"/>
            <a:ext cx="673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random forest model is actually the default in train.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0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Look at Train -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366" y="1925794"/>
            <a:ext cx="7289800" cy="35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4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2161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Model Lookup (GBM)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1956816"/>
            <a:ext cx="7982712" cy="432511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/>
              <a:t>You do not need to understand </a:t>
            </a:r>
            <a:r>
              <a:rPr lang="en-US" dirty="0" err="1" smtClean="0"/>
              <a:t>gbm</a:t>
            </a:r>
            <a:r>
              <a:rPr lang="en-US" dirty="0" smtClean="0"/>
              <a:t> (gradient boosting model) for the purposes of this presentation, but for any model you can look up tuning parameters in using </a:t>
            </a:r>
            <a:r>
              <a:rPr lang="en-US" dirty="0" err="1" smtClean="0">
                <a:latin typeface="Courier"/>
              </a:rPr>
              <a:t>modelLookup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sz="1800" dirty="0" smtClean="0">
                <a:latin typeface="Courier"/>
              </a:rPr>
              <a:t>## </a:t>
            </a:r>
            <a:r>
              <a:rPr sz="1800" b="1" dirty="0" smtClean="0">
                <a:latin typeface="Courier"/>
              </a:rPr>
              <a:t>model         parameter                   label</a:t>
            </a:r>
            <a:r>
              <a:rPr sz="1800" dirty="0" smtClean="0">
                <a:latin typeface="Courier"/>
              </a:rPr>
              <a:t>
## 1   </a:t>
            </a:r>
            <a:r>
              <a:rPr sz="1800" dirty="0" err="1" smtClean="0">
                <a:latin typeface="Courier"/>
              </a:rPr>
              <a:t>gbm</a:t>
            </a:r>
            <a:r>
              <a:rPr sz="1800" dirty="0" smtClean="0">
                <a:latin typeface="Courier"/>
              </a:rPr>
              <a:t>           </a:t>
            </a:r>
            <a:r>
              <a:rPr sz="1800" dirty="0" err="1" smtClean="0">
                <a:latin typeface="Courier"/>
              </a:rPr>
              <a:t>n.trees</a:t>
            </a:r>
            <a:r>
              <a:rPr sz="1800" dirty="0" smtClean="0">
                <a:latin typeface="Courier"/>
              </a:rPr>
              <a:t>   # Boosting Iterations
## 2   </a:t>
            </a:r>
            <a:r>
              <a:rPr sz="1800" dirty="0" err="1" smtClean="0">
                <a:latin typeface="Courier"/>
              </a:rPr>
              <a:t>gbm</a:t>
            </a:r>
            <a:r>
              <a:rPr sz="1800" dirty="0" smtClean="0">
                <a:latin typeface="Courier"/>
              </a:rPr>
              <a:t> </a:t>
            </a:r>
            <a:r>
              <a:rPr sz="1800" dirty="0" err="1" smtClean="0">
                <a:latin typeface="Courier"/>
              </a:rPr>
              <a:t>interaction.depth</a:t>
            </a:r>
            <a:r>
              <a:rPr sz="1800" dirty="0" smtClean="0">
                <a:latin typeface="Courier"/>
              </a:rPr>
              <a:t>          Max Tree Depth
## 3   </a:t>
            </a:r>
            <a:r>
              <a:rPr sz="1800" dirty="0" err="1" smtClean="0">
                <a:latin typeface="Courier"/>
              </a:rPr>
              <a:t>gbm</a:t>
            </a:r>
            <a:r>
              <a:rPr sz="1800" dirty="0" smtClean="0">
                <a:latin typeface="Courier"/>
              </a:rPr>
              <a:t>         shrinkage               </a:t>
            </a:r>
            <a:r>
              <a:rPr sz="1800" dirty="0" err="1" smtClean="0">
                <a:latin typeface="Courier"/>
              </a:rPr>
              <a:t>Shrinkage</a:t>
            </a:r>
            <a:r>
              <a:rPr sz="1800" dirty="0" smtClean="0">
                <a:latin typeface="Courier"/>
              </a:rPr>
              <a:t>
## 4   </a:t>
            </a:r>
            <a:r>
              <a:rPr sz="1800" dirty="0" err="1" smtClean="0">
                <a:latin typeface="Courier"/>
              </a:rPr>
              <a:t>gbm</a:t>
            </a:r>
            <a:r>
              <a:rPr sz="1800" dirty="0" smtClean="0">
                <a:latin typeface="Courier"/>
              </a:rPr>
              <a:t>    </a:t>
            </a:r>
            <a:r>
              <a:rPr sz="1800" dirty="0" err="1" smtClean="0">
                <a:latin typeface="Courier"/>
              </a:rPr>
              <a:t>n.minobsinnode</a:t>
            </a:r>
            <a:r>
              <a:rPr sz="1800" dirty="0" smtClean="0">
                <a:latin typeface="Courier"/>
              </a:rPr>
              <a:t> Min. Terminal Node Size</a:t>
            </a:r>
            <a:endParaRPr lang="en-US" sz="1800" dirty="0" smtClean="0">
              <a:latin typeface="Courier"/>
            </a:endParaRPr>
          </a:p>
          <a:p>
            <a:pPr marL="0" lv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/>
              <a:t>Note that choosing a small shrinkage should positively affect results, but also </a:t>
            </a:r>
            <a:r>
              <a:rPr lang="en-US" sz="1800" dirty="0" smtClean="0"/>
              <a:t>will significantly </a:t>
            </a:r>
            <a:r>
              <a:rPr lang="en-US" sz="1800" dirty="0"/>
              <a:t>slow done processing time.</a:t>
            </a:r>
          </a:p>
          <a:p>
            <a:pPr marL="0" lvl="0" indent="0">
              <a:buNone/>
            </a:pPr>
            <a:endParaRPr sz="1800" dirty="0">
              <a:latin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2959143"/>
            <a:ext cx="7351777" cy="23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18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934486"/>
          </a:xfrm>
        </p:spPr>
        <p:txBody>
          <a:bodyPr/>
          <a:lstStyle/>
          <a:p>
            <a:pPr marL="0" lvl="0" indent="0">
              <a:buNone/>
            </a:pPr>
            <a:r>
              <a:rPr dirty="0" smtClean="0"/>
              <a:t>Training Parameters</a:t>
            </a:r>
            <a:r>
              <a:rPr lang="en-US" dirty="0" smtClean="0"/>
              <a:t> for resampling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581912"/>
            <a:ext cx="7827264" cy="45171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R</a:t>
            </a:r>
            <a:r>
              <a:rPr dirty="0" smtClean="0"/>
              <a:t>esampling </a:t>
            </a:r>
            <a:r>
              <a:rPr dirty="0"/>
              <a:t>procedures are set up in the </a:t>
            </a:r>
            <a:r>
              <a:rPr dirty="0" err="1">
                <a:latin typeface="Courier"/>
              </a:rPr>
              <a:t>trainControl</a:t>
            </a:r>
            <a:r>
              <a:rPr dirty="0"/>
              <a:t> function.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2193"/>
          <a:stretch/>
        </p:blipFill>
        <p:spPr>
          <a:xfrm>
            <a:off x="806219" y="1986675"/>
            <a:ext cx="7213807" cy="374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6218" y="2361385"/>
            <a:ext cx="7725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cross validation, we will use a repeat k-fold cross validation.  First, we can visualize what these folds look like with the </a:t>
            </a:r>
            <a:r>
              <a:rPr lang="en-US" dirty="0" err="1" smtClean="0">
                <a:latin typeface="Courier"/>
              </a:rPr>
              <a:t>CreateFolds</a:t>
            </a:r>
            <a:r>
              <a:rPr lang="en-US" dirty="0" smtClean="0">
                <a:latin typeface="Courier"/>
              </a:rPr>
              <a:t>. </a:t>
            </a:r>
            <a:r>
              <a:rPr lang="en-US" dirty="0" smtClean="0"/>
              <a:t>Each fold represents a subset of the training set, which the model will be run on.  Around 36-38 data points have been held out to assess performance on that set.</a:t>
            </a:r>
            <a:r>
              <a:rPr lang="en-US" dirty="0" smtClean="0">
                <a:latin typeface="Courier"/>
              </a:rPr>
              <a:t> 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0" y="3555086"/>
            <a:ext cx="7290054" cy="4054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90" y="3994330"/>
            <a:ext cx="3429002" cy="15221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20" y="5948412"/>
            <a:ext cx="6191250" cy="5048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84120" y="5516499"/>
            <a:ext cx="602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up the resampling process in an object. 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 </a:t>
            </a:r>
            <a:r>
              <a:rPr lang="en-US" dirty="0" smtClean="0"/>
              <a:t>Second</a:t>
            </a:r>
            <a:r>
              <a:rPr dirty="0" smtClean="0"/>
              <a:t> </a:t>
            </a:r>
            <a:r>
              <a:rPr dirty="0"/>
              <a:t>Look at </a:t>
            </a:r>
            <a:r>
              <a:rPr dirty="0" smtClean="0"/>
              <a:t>Train</a:t>
            </a:r>
            <a:r>
              <a:rPr lang="en-US" dirty="0" smtClean="0"/>
              <a:t> with GBM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691640"/>
            <a:ext cx="7290055" cy="46177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Here is a model with a resampling method other than ‘none’.  </a:t>
            </a:r>
            <a:endParaRPr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381250"/>
            <a:ext cx="6934200" cy="209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2429"/>
          <a:stretch/>
        </p:blipFill>
        <p:spPr>
          <a:xfrm>
            <a:off x="1133475" y="2362200"/>
            <a:ext cx="6877050" cy="208178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working with the train results – </a:t>
            </a:r>
            <a:r>
              <a:rPr lang="en-US" dirty="0" smtClean="0"/>
              <a:t>Variable Importance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2084832"/>
            <a:ext cx="8247888" cy="4105656"/>
          </a:xfrm>
        </p:spPr>
        <p:txBody>
          <a:bodyPr/>
          <a:lstStyle/>
          <a:p>
            <a:r>
              <a:rPr lang="en-US" dirty="0" smtClean="0"/>
              <a:t>I was able to find the variable importance plot using </a:t>
            </a:r>
            <a:r>
              <a:rPr lang="en-US" dirty="0" smtClean="0">
                <a:latin typeface="Courier"/>
              </a:rPr>
              <a:t>summary(</a:t>
            </a:r>
            <a:r>
              <a:rPr lang="en-US" dirty="0" err="1" smtClean="0">
                <a:latin typeface="Courier"/>
              </a:rPr>
              <a:t>gbm.fit</a:t>
            </a:r>
            <a:r>
              <a:rPr lang="en-US" dirty="0" smtClean="0">
                <a:latin typeface="Courier"/>
              </a:rPr>
              <a:t>).</a:t>
            </a:r>
            <a:endParaRPr lang="en-US" dirty="0">
              <a:latin typeface="Courie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44" y="2475629"/>
            <a:ext cx="5741941" cy="423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48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Confusion Matrix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3505" y="1664208"/>
            <a:ext cx="8037576" cy="4773168"/>
          </a:xfrm>
        </p:spPr>
        <p:txBody>
          <a:bodyPr/>
          <a:lstStyle/>
          <a:p>
            <a:r>
              <a:rPr lang="en-US" dirty="0"/>
              <a:t>Accuracy is not the only metric to analyze </a:t>
            </a:r>
            <a:r>
              <a:rPr lang="en-US" dirty="0" smtClean="0"/>
              <a:t>a classification </a:t>
            </a:r>
            <a:r>
              <a:rPr lang="en-US" dirty="0"/>
              <a:t>model with.  The </a:t>
            </a:r>
            <a:r>
              <a:rPr lang="en-US" dirty="0" err="1" smtClean="0">
                <a:latin typeface="Courier"/>
              </a:rPr>
              <a:t>confusionMatrix</a:t>
            </a:r>
            <a:r>
              <a:rPr lang="en-US" dirty="0" smtClean="0"/>
              <a:t> </a:t>
            </a:r>
            <a:r>
              <a:rPr lang="en-US" dirty="0"/>
              <a:t>command provides several other associated </a:t>
            </a:r>
            <a:r>
              <a:rPr lang="en-US" dirty="0" smtClean="0"/>
              <a:t>statistics, below is a sample of the output</a:t>
            </a:r>
            <a:r>
              <a:rPr lang="en-US" dirty="0"/>
              <a:t> </a:t>
            </a:r>
            <a:r>
              <a:rPr lang="en-US" dirty="0" smtClean="0"/>
              <a:t>for the </a:t>
            </a:r>
            <a:r>
              <a:rPr lang="en-US" dirty="0" err="1" smtClean="0"/>
              <a:t>gbm</a:t>
            </a:r>
            <a:r>
              <a:rPr lang="en-US" dirty="0" smtClean="0"/>
              <a:t> model. 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46000"/>
          <a:stretch/>
        </p:blipFill>
        <p:spPr>
          <a:xfrm>
            <a:off x="1249870" y="2558364"/>
            <a:ext cx="5010150" cy="2468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70" y="2952131"/>
            <a:ext cx="5295900" cy="209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75" y="3278784"/>
            <a:ext cx="3710876" cy="2443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841" y="3308560"/>
            <a:ext cx="4089983" cy="256050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Your Turn with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773936"/>
            <a:ext cx="7607808" cy="4709160"/>
          </a:xfrm>
        </p:spPr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dirty="0" smtClean="0"/>
              <a:t>Run a </a:t>
            </a:r>
            <a:r>
              <a:rPr lang="en-US" dirty="0" smtClean="0">
                <a:latin typeface="Courier"/>
              </a:rPr>
              <a:t>‘</a:t>
            </a:r>
            <a:r>
              <a:rPr lang="en-US" dirty="0" err="1" smtClean="0">
                <a:latin typeface="Courier"/>
              </a:rPr>
              <a:t>gbm</a:t>
            </a:r>
            <a:r>
              <a:rPr lang="en-US" dirty="0" smtClean="0">
                <a:latin typeface="Courier"/>
              </a:rPr>
              <a:t>’</a:t>
            </a:r>
            <a:r>
              <a:rPr lang="en-US" dirty="0" smtClean="0"/>
              <a:t> or </a:t>
            </a:r>
            <a:r>
              <a:rPr lang="en-US" dirty="0" smtClean="0">
                <a:latin typeface="Courier"/>
              </a:rPr>
              <a:t>‘</a:t>
            </a:r>
            <a:r>
              <a:rPr lang="en-US" dirty="0" err="1" smtClean="0">
                <a:latin typeface="Courier"/>
              </a:rPr>
              <a:t>rf</a:t>
            </a:r>
            <a:r>
              <a:rPr lang="en-US" dirty="0" smtClean="0">
                <a:latin typeface="Courier"/>
              </a:rPr>
              <a:t>’</a:t>
            </a:r>
            <a:r>
              <a:rPr lang="en-US" dirty="0" smtClean="0"/>
              <a:t> model using the training dataset that you have set up for the </a:t>
            </a:r>
            <a:r>
              <a:rPr lang="en-US" dirty="0" err="1" smtClean="0">
                <a:latin typeface="Courier"/>
              </a:rPr>
              <a:t>GermanCredit</a:t>
            </a:r>
            <a:r>
              <a:rPr lang="en-US" dirty="0" smtClean="0"/>
              <a:t> data. </a:t>
            </a:r>
          </a:p>
          <a:p>
            <a:pPr marL="457200" lvl="0" indent="-457200">
              <a:buAutoNum type="arabicPeriod"/>
            </a:pPr>
            <a:r>
              <a:rPr lang="en-US" dirty="0" smtClean="0"/>
              <a:t>Print the model and summary of the model.</a:t>
            </a:r>
          </a:p>
          <a:p>
            <a:pPr marL="457200" lvl="0" indent="-457200">
              <a:buAutoNum type="arabicPeriod"/>
            </a:pPr>
            <a:r>
              <a:rPr lang="en-US" dirty="0" smtClean="0"/>
              <a:t>Do the model look up for </a:t>
            </a:r>
            <a:r>
              <a:rPr lang="en-US" dirty="0" smtClean="0">
                <a:latin typeface="Courier"/>
              </a:rPr>
              <a:t>method = ‘</a:t>
            </a:r>
            <a:r>
              <a:rPr lang="en-US" dirty="0" err="1" smtClean="0">
                <a:latin typeface="Courier"/>
              </a:rPr>
              <a:t>svmRadial</a:t>
            </a:r>
            <a:r>
              <a:rPr lang="en-US" dirty="0" smtClean="0">
                <a:latin typeface="Courier"/>
              </a:rPr>
              <a:t>’ </a:t>
            </a:r>
            <a:r>
              <a:rPr lang="en-US" dirty="0" smtClean="0"/>
              <a:t>and find the tuning parameters.  How many are there?  What type of modeling processes can this model be used for?</a:t>
            </a:r>
          </a:p>
          <a:p>
            <a:pPr lvl="1">
              <a:buAutoNum type="arabicPeriod"/>
            </a:pPr>
            <a:endParaRPr lang="en-US" dirty="0" smtClean="0"/>
          </a:p>
          <a:p>
            <a:pPr marL="128019" lvl="1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Training </a:t>
            </a:r>
            <a:r>
              <a:rPr dirty="0" smtClean="0"/>
              <a:t>with</a:t>
            </a:r>
            <a:r>
              <a:rPr lang="en-US" dirty="0" smtClean="0"/>
              <a:t> A</a:t>
            </a:r>
            <a:r>
              <a:rPr dirty="0" smtClean="0"/>
              <a:t> </a:t>
            </a:r>
            <a:r>
              <a:rPr dirty="0"/>
              <a:t>Customized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18488"/>
            <a:ext cx="8129016" cy="494690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You can set up a customized grid that sets up your own tuning parameters in the </a:t>
            </a:r>
            <a:r>
              <a:rPr sz="1800" dirty="0" err="1">
                <a:latin typeface="Courier"/>
              </a:rPr>
              <a:t>tuneGrid</a:t>
            </a:r>
            <a:r>
              <a:rPr dirty="0"/>
              <a:t> section of the </a:t>
            </a:r>
            <a:r>
              <a:rPr sz="1800" dirty="0">
                <a:latin typeface="Courier"/>
              </a:rPr>
              <a:t>train</a:t>
            </a:r>
            <a:r>
              <a:rPr dirty="0"/>
              <a:t> command</a:t>
            </a:r>
            <a:r>
              <a:rPr dirty="0" smtClean="0"/>
              <a:t>.</a:t>
            </a:r>
            <a:r>
              <a:rPr lang="en-US" dirty="0" smtClean="0"/>
              <a:t>  </a:t>
            </a:r>
            <a:endParaRPr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N</a:t>
            </a:r>
            <a:r>
              <a:rPr dirty="0" smtClean="0"/>
              <a:t>ote </a:t>
            </a:r>
            <a:r>
              <a:rPr dirty="0"/>
              <a:t>that there </a:t>
            </a:r>
            <a:r>
              <a:rPr lang="en-US" dirty="0" smtClean="0"/>
              <a:t>are many</a:t>
            </a:r>
            <a:r>
              <a:rPr dirty="0" smtClean="0"/>
              <a:t> more way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to train – by using a random search, </a:t>
            </a:r>
            <a:r>
              <a:rPr sz="1800" dirty="0">
                <a:latin typeface="Courier"/>
              </a:rPr>
              <a:t>search = </a:t>
            </a:r>
            <a:r>
              <a:rPr lang="en-US" sz="1800" dirty="0" smtClean="0">
                <a:latin typeface="Courier"/>
              </a:rPr>
              <a:t>"</a:t>
            </a:r>
            <a:r>
              <a:rPr sz="1800" dirty="0" smtClean="0">
                <a:latin typeface="Courier"/>
              </a:rPr>
              <a:t>random</a:t>
            </a:r>
            <a:r>
              <a:rPr lang="en-US" sz="1800" dirty="0" smtClean="0">
                <a:latin typeface="Courier"/>
              </a:rPr>
              <a:t>"</a:t>
            </a:r>
            <a:r>
              <a:rPr dirty="0" smtClean="0"/>
              <a:t>, </a:t>
            </a:r>
            <a:r>
              <a:rPr lang="en-US" dirty="0"/>
              <a:t>s</a:t>
            </a:r>
            <a:r>
              <a:rPr dirty="0" smtClean="0"/>
              <a:t>etting </a:t>
            </a:r>
            <a:r>
              <a:rPr dirty="0"/>
              <a:t>the </a:t>
            </a:r>
            <a:r>
              <a:rPr sz="1800" dirty="0" err="1" smtClean="0">
                <a:latin typeface="Courier"/>
              </a:rPr>
              <a:t>tuneLength</a:t>
            </a:r>
            <a:r>
              <a:rPr lang="en-US" dirty="0" smtClean="0"/>
              <a:t>, etc… The great thing about caret is that there is a lot of room for customization.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1" y="3773043"/>
            <a:ext cx="6105756" cy="1740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2313432"/>
            <a:ext cx="6091146" cy="12958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47088"/>
            <a:ext cx="7827264" cy="4645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Current analytics intern at the </a:t>
            </a:r>
            <a:r>
              <a:rPr lang="en-US" dirty="0" err="1" smtClean="0"/>
              <a:t>Korn</a:t>
            </a:r>
            <a:r>
              <a:rPr lang="en-US" dirty="0" smtClean="0"/>
              <a:t> Ferry Institute. Working on enablement materials and building QA materials for Shiny apps.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 – organizer of new </a:t>
            </a:r>
            <a:r>
              <a:rPr lang="en-US" dirty="0" err="1" smtClean="0"/>
              <a:t>WiMLDS</a:t>
            </a:r>
            <a:r>
              <a:rPr lang="en-US" dirty="0" smtClean="0"/>
              <a:t> (Women in Machine Learning and Data Science) </a:t>
            </a:r>
            <a:r>
              <a:rPr lang="en-US" dirty="0" err="1"/>
              <a:t>MeetUp</a:t>
            </a:r>
            <a:r>
              <a:rPr lang="en-US" dirty="0"/>
              <a:t> group</a:t>
            </a:r>
            <a:r>
              <a:rPr lang="en-US" dirty="0" smtClean="0"/>
              <a:t>.  Check us out here!  </a:t>
            </a:r>
            <a:r>
              <a:rPr lang="en-US" dirty="0">
                <a:hlinkClick r:id="rId2"/>
              </a:rPr>
              <a:t>https://www.meetup.com/minneapolis-wimlds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Received a master’s (P.S.M) in Applied and Industrial Mathematics from the University of Stout.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Former life includes seven years as a high school math teacher, and still currently a high school softball coach.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 enjoy mathematics for its depth, there are always ‘new things to learn’, or ‘new ways to learn old things’!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20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Tools for working with the train </a:t>
            </a:r>
            <a:r>
              <a:rPr dirty="0" smtClean="0"/>
              <a:t>results</a:t>
            </a:r>
            <a:r>
              <a:rPr lang="en-US" dirty="0" smtClean="0"/>
              <a:t> – Plotting Results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28" y="1911096"/>
            <a:ext cx="7987284" cy="46817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The results across tuning parameters are available for </a:t>
            </a:r>
            <a:r>
              <a:rPr sz="1800" dirty="0" smtClean="0"/>
              <a:t>plotting</a:t>
            </a:r>
            <a:r>
              <a:rPr lang="en-US" sz="1800" dirty="0" smtClean="0"/>
              <a:t> with</a:t>
            </a:r>
            <a:r>
              <a:rPr lang="en-US" sz="1600" dirty="0" smtClean="0"/>
              <a:t> </a:t>
            </a:r>
            <a:r>
              <a:rPr lang="en-US" sz="1800" dirty="0" smtClean="0">
                <a:latin typeface="Courier"/>
              </a:rPr>
              <a:t>plot(</a:t>
            </a:r>
            <a:r>
              <a:rPr lang="en-US" sz="1800" dirty="0" err="1" smtClean="0">
                <a:latin typeface="Courier"/>
              </a:rPr>
              <a:t>gbm.fit.grid</a:t>
            </a:r>
            <a:r>
              <a:rPr lang="en-US" sz="1800" dirty="0" smtClean="0">
                <a:latin typeface="Courier"/>
              </a:rPr>
              <a:t>)</a:t>
            </a:r>
            <a:r>
              <a:rPr lang="en-US" sz="1600" dirty="0" smtClean="0"/>
              <a:t>.</a:t>
            </a:r>
            <a:r>
              <a:rPr lang="en-US" sz="1600" dirty="0" smtClean="0">
                <a:latin typeface="Courier"/>
              </a:rPr>
              <a:t>  </a:t>
            </a:r>
            <a:r>
              <a:rPr lang="en-US" sz="1600" dirty="0" smtClean="0"/>
              <a:t> </a:t>
            </a:r>
            <a:endParaRPr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63" y="2505844"/>
            <a:ext cx="5327685" cy="39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02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88" y="822960"/>
            <a:ext cx="7189470" cy="777240"/>
          </a:xfrm>
        </p:spPr>
        <p:txBody>
          <a:bodyPr/>
          <a:lstStyle/>
          <a:p>
            <a:r>
              <a:rPr lang="en-US" dirty="0" smtClean="0"/>
              <a:t>Comparing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5648"/>
            <a:ext cx="7372351" cy="4553712"/>
          </a:xfrm>
        </p:spPr>
        <p:txBody>
          <a:bodyPr/>
          <a:lstStyle/>
          <a:p>
            <a:r>
              <a:rPr lang="en-US" dirty="0" smtClean="0"/>
              <a:t>There are a variety of functions for comparing models, you just have to make sure that the samples are created from the same index. 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2539127"/>
            <a:ext cx="6993445" cy="37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4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610" y="2393988"/>
            <a:ext cx="5915025" cy="1005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491" y="1900166"/>
            <a:ext cx="782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resamples</a:t>
            </a:r>
            <a:r>
              <a:rPr lang="en-US" dirty="0" smtClean="0"/>
              <a:t> command contains methods and graphics for comparing models.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6" y="3584448"/>
            <a:ext cx="6386131" cy="29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83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 smtClean="0"/>
              <a:t>Upsampling</a:t>
            </a:r>
            <a:r>
              <a:rPr lang="en-US" dirty="0" smtClean="0"/>
              <a:t> Example</a:t>
            </a:r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6169"/>
              </p:ext>
            </p:extLst>
          </p:nvPr>
        </p:nvGraphicFramePr>
        <p:xfrm>
          <a:off x="1285113" y="2199132"/>
          <a:ext cx="6773037" cy="3567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541"/>
                <a:gridCol w="2825496"/>
              </a:tblGrid>
              <a:tr h="100126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The distribution of the response class in my dataset is unbalanced, which can affect the results of model training.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"/>
                        </a:rPr>
                        <a:t>##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"/>
                        </a:rPr>
                        <a:t>train.y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"/>
                        </a:rPr>
                        <a:t>
##   A   B   C 
## 226 112  38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66329">
                <a:tc>
                  <a:txBody>
                    <a:bodyPr/>
                    <a:lstStyle/>
                    <a:p>
                      <a:r>
                        <a:rPr lang="en-US" dirty="0" smtClean="0"/>
                        <a:t>There are a variety of rebalancing methods in </a:t>
                      </a:r>
                      <a:r>
                        <a:rPr lang="en-US" sz="1600" dirty="0" smtClean="0">
                          <a:latin typeface="Courier"/>
                        </a:rPr>
                        <a:t>caret</a:t>
                      </a:r>
                      <a:r>
                        <a:rPr lang="en-US" dirty="0" smtClean="0"/>
                        <a:t> to handle this, and we will try </a:t>
                      </a:r>
                      <a:r>
                        <a:rPr lang="en-US" sz="1600" dirty="0" err="1" smtClean="0">
                          <a:latin typeface="Courier"/>
                        </a:rPr>
                        <a:t>upSample</a:t>
                      </a:r>
                      <a:r>
                        <a:rPr lang="en-US" dirty="0" smtClean="0"/>
                        <a:t>. In essence, this randomly samples from the unbalanced classes until we reach equal proportions.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Courier"/>
                      </a:endParaRP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"/>
                        </a:rPr>
                        <a:t>##   Class     n
## 1 A       226
## 2 B       226
## 3 C       226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39093"/>
          <a:stretch/>
        </p:blipFill>
        <p:spPr>
          <a:xfrm>
            <a:off x="1285113" y="4850511"/>
            <a:ext cx="3943350" cy="56273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Training on the Upsampled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691640"/>
            <a:ext cx="7863840" cy="476402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This might (or not) improve a fit, </a:t>
            </a:r>
            <a:r>
              <a:rPr lang="en-US" dirty="0" smtClean="0"/>
              <a:t>but let’s </a:t>
            </a:r>
            <a:r>
              <a:rPr dirty="0" smtClean="0"/>
              <a:t>compare </a:t>
            </a:r>
            <a:r>
              <a:rPr dirty="0"/>
              <a:t>it to our original </a:t>
            </a:r>
            <a:r>
              <a:rPr sz="1800" dirty="0" err="1" smtClean="0">
                <a:latin typeface="Courier"/>
              </a:rPr>
              <a:t>gbm.fit</a:t>
            </a:r>
            <a:r>
              <a:rPr dirty="0" smtClean="0"/>
              <a:t> </a:t>
            </a:r>
            <a:r>
              <a:rPr dirty="0"/>
              <a:t>object</a:t>
            </a:r>
            <a:r>
              <a:rPr dirty="0" smtClean="0"/>
              <a:t>.</a:t>
            </a:r>
            <a:r>
              <a:rPr lang="en-US" dirty="0" smtClean="0"/>
              <a:t>  Both results are similar, but this example also shows us how we can use </a:t>
            </a:r>
            <a:r>
              <a:rPr lang="en-US" dirty="0" err="1" smtClean="0">
                <a:latin typeface="Courier"/>
              </a:rPr>
              <a:t>ExtractPrediction</a:t>
            </a:r>
            <a:r>
              <a:rPr lang="en-US" dirty="0" smtClean="0">
                <a:latin typeface="Courier"/>
              </a:rPr>
              <a:t> </a:t>
            </a:r>
            <a:r>
              <a:rPr lang="en-US" dirty="0" smtClean="0"/>
              <a:t>to compare models.  </a:t>
            </a:r>
            <a:endParaRPr lang="en-US" dirty="0" smtClean="0">
              <a:latin typeface="Courier"/>
            </a:endParaRPr>
          </a:p>
          <a:p>
            <a:pPr marL="0" lvl="0" indent="0">
              <a:buNone/>
            </a:pPr>
            <a:endParaRPr lang="en-US" dirty="0">
              <a:latin typeface="Courier"/>
            </a:endParaRPr>
          </a:p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endParaRPr lang="en-US" sz="1800" dirty="0" smtClean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 smtClean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
</a:t>
            </a:r>
            <a:endParaRPr lang="en-US" sz="1800" dirty="0" smtClean="0">
              <a:latin typeface="Courier"/>
            </a:endParaRPr>
          </a:p>
          <a:p>
            <a:pPr marL="1270000" lvl="0" indent="0">
              <a:buNone/>
            </a:pPr>
            <a:r>
              <a:rPr sz="1800" dirty="0" smtClean="0">
                <a:latin typeface="Courier"/>
              </a:rPr>
              <a:t>##   </a:t>
            </a:r>
            <a:r>
              <a:rPr sz="1800" b="1" dirty="0">
                <a:latin typeface="Courier"/>
              </a:rPr>
              <a:t>object        </a:t>
            </a:r>
            <a:r>
              <a:rPr sz="1800" b="1" dirty="0" err="1">
                <a:latin typeface="Courier"/>
              </a:rPr>
              <a:t>per.accurate</a:t>
            </a:r>
            <a:r>
              <a:rPr sz="1800" dirty="0">
                <a:latin typeface="Courier"/>
              </a:rPr>
              <a:t>
</a:t>
            </a:r>
            <a:r>
              <a:rPr sz="1800" dirty="0" smtClean="0">
                <a:latin typeface="Courier"/>
              </a:rPr>
              <a:t>## </a:t>
            </a:r>
            <a:r>
              <a:rPr sz="1800" dirty="0">
                <a:latin typeface="Courier"/>
              </a:rPr>
              <a:t>1 </a:t>
            </a:r>
            <a:r>
              <a:rPr sz="1800" dirty="0" err="1">
                <a:latin typeface="Courier"/>
              </a:rPr>
              <a:t>original.fit</a:t>
            </a:r>
            <a:r>
              <a:rPr sz="1800" dirty="0">
                <a:latin typeface="Courier"/>
              </a:rPr>
              <a:t>         0.831
## 2 </a:t>
            </a:r>
            <a:r>
              <a:rPr sz="1800" dirty="0" err="1">
                <a:latin typeface="Courier"/>
              </a:rPr>
              <a:t>upsampled.fit</a:t>
            </a:r>
            <a:r>
              <a:rPr sz="1800" dirty="0">
                <a:latin typeface="Courier"/>
              </a:rPr>
              <a:t>        0.806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87"/>
          <a:stretch/>
        </p:blipFill>
        <p:spPr>
          <a:xfrm>
            <a:off x="1508760" y="2532344"/>
            <a:ext cx="5696712" cy="25517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Going Further with Caret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3749040"/>
          </a:xfrm>
        </p:spPr>
        <p:txBody>
          <a:bodyPr>
            <a:normAutofit/>
          </a:bodyPr>
          <a:lstStyle/>
          <a:p>
            <a:pPr lvl="1"/>
            <a:r>
              <a:rPr sz="2000" dirty="0"/>
              <a:t>Several feature selection tools available. For the </a:t>
            </a:r>
            <a:r>
              <a:rPr sz="2000" dirty="0" err="1">
                <a:latin typeface="Courier"/>
              </a:rPr>
              <a:t>gbm</a:t>
            </a:r>
            <a:r>
              <a:rPr sz="2000" dirty="0"/>
              <a:t> model we could have used recursive feature selection.</a:t>
            </a:r>
          </a:p>
          <a:p>
            <a:pPr lvl="1"/>
            <a:r>
              <a:rPr sz="2000" dirty="0"/>
              <a:t>Tools available for analysis of classification problems with two classes.</a:t>
            </a:r>
          </a:p>
          <a:p>
            <a:pPr lvl="1"/>
            <a:r>
              <a:rPr sz="2000" dirty="0"/>
              <a:t>A variety of visualization tools available, specifically geared towards analysis of EDA required for the modeling processes</a:t>
            </a:r>
            <a:r>
              <a:rPr sz="2000" dirty="0" smtClean="0"/>
              <a:t>.</a:t>
            </a:r>
            <a:endParaRPr sz="2000" dirty="0"/>
          </a:p>
          <a:p>
            <a:pPr lvl="1"/>
            <a:r>
              <a:rPr sz="2000" dirty="0"/>
              <a:t>The ability to create recipes in train for </a:t>
            </a:r>
            <a:r>
              <a:rPr sz="2000" dirty="0" smtClean="0"/>
              <a:t>customiz</a:t>
            </a:r>
            <a:r>
              <a:rPr lang="en-US" sz="2000" dirty="0" smtClean="0"/>
              <a:t>ation of (everything?)</a:t>
            </a:r>
            <a:r>
              <a:rPr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Kuhn, M., &amp; Johnson, K. (2016). </a:t>
            </a:r>
            <a:r>
              <a:rPr lang="en-US" i="1" dirty="0"/>
              <a:t>Applied predictive modeling</a:t>
            </a:r>
            <a:r>
              <a:rPr lang="en-US" dirty="0"/>
              <a:t>. New York: Springer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Kuhn, M. (2019, March 27). The caret Package. Retrieved from </a:t>
            </a:r>
            <a:r>
              <a:rPr lang="en-US" dirty="0">
                <a:hlinkClick r:id="rId2"/>
              </a:rPr>
              <a:t>http://topepo.github.io/caret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Datasets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Fisher, R. A. (1936) The use of multiple measurements in taxonomic problems. </a:t>
            </a:r>
            <a:r>
              <a:rPr lang="en-US" i="1" dirty="0"/>
              <a:t>Annals of Eugenics</a:t>
            </a:r>
            <a:r>
              <a:rPr lang="en-US" dirty="0"/>
              <a:t>, </a:t>
            </a:r>
            <a:r>
              <a:rPr lang="en-US" b="1" dirty="0"/>
              <a:t>7</a:t>
            </a:r>
            <a:r>
              <a:rPr lang="en-US" dirty="0"/>
              <a:t>, Part II, </a:t>
            </a:r>
            <a:r>
              <a:rPr lang="en-US" dirty="0" smtClean="0"/>
              <a:t>179–188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Sacramento Data. (</a:t>
            </a:r>
            <a:r>
              <a:rPr lang="en-US" dirty="0" err="1"/>
              <a:t>n.d.</a:t>
            </a:r>
            <a:r>
              <a:rPr lang="en-US" dirty="0"/>
              <a:t>). Retrieved from </a:t>
            </a:r>
            <a:r>
              <a:rPr lang="en-US" dirty="0">
                <a:hlinkClick r:id="rId3"/>
              </a:rPr>
              <a:t>https://support.spatialkey.com/spatialkey-sample-csv-data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Hofman</a:t>
            </a:r>
            <a:r>
              <a:rPr lang="en-US" dirty="0"/>
              <a:t>, D. (</a:t>
            </a:r>
            <a:r>
              <a:rPr lang="en-US" dirty="0" err="1"/>
              <a:t>n.d.</a:t>
            </a:r>
            <a:r>
              <a:rPr lang="en-US" dirty="0"/>
              <a:t>). Retrieved from https://archive.ics.uci.edu/ml/datasets/statlog (</a:t>
            </a:r>
            <a:r>
              <a:rPr lang="en-US" dirty="0" err="1"/>
              <a:t>german</a:t>
            </a:r>
            <a:r>
              <a:rPr lang="en-US" dirty="0"/>
              <a:t> credit data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Brodnjak-Voncina</a:t>
            </a:r>
            <a:r>
              <a:rPr lang="en-US" dirty="0"/>
              <a:t> et al. (2005). Multivariate data analysis in classification of vegetable oils characterized by the content of fatty acids, </a:t>
            </a:r>
            <a:r>
              <a:rPr lang="en-US" i="1" dirty="0" err="1"/>
              <a:t>Chemometrics</a:t>
            </a:r>
            <a:r>
              <a:rPr lang="en-US" i="1" dirty="0"/>
              <a:t> and Intelligent Laboratory Systems</a:t>
            </a:r>
            <a:r>
              <a:rPr lang="en-US" dirty="0"/>
              <a:t>, Vol. </a:t>
            </a:r>
            <a:r>
              <a:rPr lang="en-US" dirty="0" smtClean="0"/>
              <a:t>75:31-45</a:t>
            </a:r>
          </a:p>
        </p:txBody>
      </p:sp>
    </p:spTree>
    <p:extLst>
      <p:ext uri="{BB962C8B-B14F-4D97-AF65-F5344CB8AC3E}">
        <p14:creationId xmlns:p14="http://schemas.microsoft.com/office/powerpoint/2010/main" val="30927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20624"/>
            <a:ext cx="7290054" cy="1499616"/>
          </a:xfrm>
        </p:spPr>
        <p:txBody>
          <a:bodyPr/>
          <a:lstStyle/>
          <a:p>
            <a:r>
              <a:rPr lang="en-US" dirty="0" smtClean="0"/>
              <a:t>Starting with a question mark</a:t>
            </a:r>
            <a:br>
              <a:rPr lang="en-US" dirty="0" smtClean="0"/>
            </a:br>
            <a:r>
              <a:rPr lang="en-US" dirty="0" smtClean="0"/>
              <a:t>What’s Important?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381"/>
          <a:stretch/>
        </p:blipFill>
        <p:spPr>
          <a:xfrm>
            <a:off x="2340673" y="1920240"/>
            <a:ext cx="6318058" cy="2432304"/>
          </a:xfrm>
          <a:prstGeom prst="rect">
            <a:avLst/>
          </a:prstGeom>
        </p:spPr>
      </p:pic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879644"/>
              </p:ext>
            </p:extLst>
          </p:nvPr>
        </p:nvGraphicFramePr>
        <p:xfrm>
          <a:off x="768096" y="1737360"/>
          <a:ext cx="8028432" cy="47823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28432"/>
              </a:tblGrid>
              <a:tr h="3182112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r>
                        <a:rPr lang="en-US" dirty="0" err="1" smtClean="0"/>
                        <a:t>randomForest</a:t>
                      </a:r>
                      <a:endParaRPr lang="en-US" dirty="0"/>
                    </a:p>
                  </a:txBody>
                  <a:tcPr/>
                </a:tc>
              </a:tr>
              <a:tr h="160020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r>
                        <a:rPr lang="en-US" b="1" dirty="0" err="1" smtClean="0"/>
                        <a:t>gbm</a:t>
                      </a:r>
                      <a:r>
                        <a:rPr lang="en-US" b="1" baseline="0" dirty="0" smtClean="0"/>
                        <a:t>                     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673" y="5113115"/>
            <a:ext cx="6168398" cy="11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smtClean="0"/>
              <a:t>Why Caret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112264"/>
            <a:ext cx="7290055" cy="40233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Model functions in R vary in syntax, </a:t>
            </a:r>
            <a:r>
              <a:rPr lang="en-US" dirty="0" smtClean="0"/>
              <a:t>resampling methods</a:t>
            </a:r>
            <a:r>
              <a:rPr dirty="0" smtClean="0"/>
              <a:t>, </a:t>
            </a:r>
            <a:r>
              <a:rPr dirty="0"/>
              <a:t>and tuning parameters. </a:t>
            </a:r>
            <a:r>
              <a:rPr lang="en-US" dirty="0" smtClean="0"/>
              <a:t>You would need to pick out these differences in the formula, and code what’s not there on your own.  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8762"/>
              </p:ext>
            </p:extLst>
          </p:nvPr>
        </p:nvGraphicFramePr>
        <p:xfrm>
          <a:off x="1057656" y="3381248"/>
          <a:ext cx="6559296" cy="229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432"/>
                <a:gridCol w="2186432"/>
                <a:gridCol w="2186432"/>
              </a:tblGrid>
              <a:tr h="486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gbm</a:t>
                      </a:r>
                      <a:endParaRPr lang="en-US" dirty="0"/>
                    </a:p>
                  </a:txBody>
                  <a:tcPr/>
                </a:tc>
              </a:tr>
              <a:tr h="486069"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sz="1800" baseline="0" dirty="0" smtClean="0">
                          <a:latin typeface="Courier"/>
                        </a:rPr>
                        <a:t>x , 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Courier"/>
                        </a:rPr>
                        <a:t>y ~ x</a:t>
                      </a:r>
                      <a:endParaRPr lang="en-US" dirty="0"/>
                    </a:p>
                  </a:txBody>
                  <a:tcPr/>
                </a:tc>
              </a:tr>
              <a:tr h="486069">
                <a:tc>
                  <a:txBody>
                    <a:bodyPr/>
                    <a:lstStyle/>
                    <a:p>
                      <a:r>
                        <a:rPr lang="en-US" dirty="0" smtClean="0"/>
                        <a:t>resampling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err="1" smtClean="0">
                          <a:latin typeface="Courier"/>
                        </a:rPr>
                        <a:t>oob</a:t>
                      </a:r>
                      <a:r>
                        <a:rPr lang="en-US" sz="1800" baseline="0" dirty="0" smtClean="0">
                          <a:latin typeface="Courier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err="1" smtClean="0">
                          <a:latin typeface="Courier"/>
                        </a:rPr>
                        <a:t>cv.folds</a:t>
                      </a:r>
                      <a:endParaRPr lang="en-US" dirty="0"/>
                    </a:p>
                  </a:txBody>
                  <a:tcPr/>
                </a:tc>
              </a:tr>
              <a:tr h="838969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tuning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err="1" smtClean="0">
                          <a:latin typeface="Courier"/>
                        </a:rPr>
                        <a:t>ntrees</a:t>
                      </a:r>
                      <a:r>
                        <a:rPr lang="en-US" sz="1800" baseline="0" dirty="0" smtClean="0">
                          <a:latin typeface="Courier"/>
                        </a:rPr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>
                          <a:latin typeface="Courier"/>
                        </a:rPr>
                        <a:t>n.trees</a:t>
                      </a:r>
                      <a:r>
                        <a:rPr lang="en-US" sz="1800" baseline="0" dirty="0" smtClean="0">
                          <a:latin typeface="Courier"/>
                        </a:rPr>
                        <a:t> 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Description of Caret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47672"/>
            <a:ext cx="7290055" cy="43616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Kuhn has recognized that the modeling process is composed of similar tasks. </a:t>
            </a:r>
            <a:r>
              <a:rPr dirty="0" smtClean="0"/>
              <a:t>The functions in the </a:t>
            </a:r>
            <a:r>
              <a:rPr sz="1800" dirty="0" smtClean="0">
                <a:latin typeface="Courier"/>
              </a:rPr>
              <a:t>caret</a:t>
            </a:r>
            <a:r>
              <a:rPr dirty="0" smtClean="0"/>
              <a:t> package focus on the following main aspects of model dev</a:t>
            </a:r>
            <a:r>
              <a:rPr lang="en-US" dirty="0" smtClean="0"/>
              <a:t>e</a:t>
            </a:r>
            <a:r>
              <a:rPr dirty="0" smtClean="0"/>
              <a:t>lopment:</a:t>
            </a:r>
            <a:endParaRPr lang="en-US" dirty="0" smtClean="0"/>
          </a:p>
          <a:p>
            <a:pPr lvl="1"/>
            <a:r>
              <a:rPr sz="1800" dirty="0" smtClean="0"/>
              <a:t>data splitting</a:t>
            </a:r>
          </a:p>
          <a:p>
            <a:pPr lvl="1"/>
            <a:r>
              <a:rPr sz="1800" dirty="0" smtClean="0"/>
              <a:t>pre-processing</a:t>
            </a:r>
            <a:endParaRPr sz="1800" dirty="0"/>
          </a:p>
          <a:p>
            <a:pPr lvl="1"/>
            <a:r>
              <a:rPr sz="1800" dirty="0"/>
              <a:t>feature selection</a:t>
            </a:r>
          </a:p>
          <a:p>
            <a:pPr lvl="1"/>
            <a:r>
              <a:rPr sz="1800" dirty="0"/>
              <a:t>model tuning using resampling</a:t>
            </a:r>
          </a:p>
          <a:p>
            <a:pPr lvl="1"/>
            <a:r>
              <a:rPr sz="1800" dirty="0"/>
              <a:t>variable importance </a:t>
            </a:r>
            <a:r>
              <a:rPr sz="1800" dirty="0" smtClean="0"/>
              <a:t>estimation</a:t>
            </a:r>
            <a:endParaRPr lang="en-US" sz="1800" dirty="0" smtClean="0"/>
          </a:p>
          <a:p>
            <a:pPr lvl="1"/>
            <a:endParaRPr lang="en-US" sz="1800" dirty="0"/>
          </a:p>
          <a:p>
            <a:pPr marL="128019" lvl="1" indent="0">
              <a:buNone/>
            </a:pPr>
            <a:r>
              <a:rPr lang="en-US" sz="1800" dirty="0">
                <a:latin typeface="Courier"/>
              </a:rPr>
              <a:t>Caret</a:t>
            </a:r>
            <a:r>
              <a:rPr lang="en-US" sz="1800" dirty="0"/>
              <a:t> is a predictive modeling package </a:t>
            </a:r>
            <a:r>
              <a:rPr lang="en-US" sz="1800" dirty="0" smtClean="0"/>
              <a:t>and </a:t>
            </a:r>
            <a:r>
              <a:rPr lang="en-US" sz="1800" dirty="0"/>
              <a:t>is an acronym for </a:t>
            </a:r>
            <a:r>
              <a:rPr lang="en-US" sz="1800" b="1" dirty="0"/>
              <a:t>C</a:t>
            </a:r>
            <a:r>
              <a:rPr lang="en-US" sz="1800" dirty="0"/>
              <a:t>lassification </a:t>
            </a:r>
            <a:r>
              <a:rPr lang="en-US" sz="1800" b="1" dirty="0"/>
              <a:t>A</a:t>
            </a:r>
            <a:r>
              <a:rPr lang="en-US" sz="1800" dirty="0"/>
              <a:t>nd </a:t>
            </a:r>
            <a:r>
              <a:rPr lang="en-US" sz="1800" b="1" dirty="0" err="1"/>
              <a:t>RE</a:t>
            </a:r>
            <a:r>
              <a:rPr lang="en-US" sz="1800" dirty="0" err="1"/>
              <a:t>gression</a:t>
            </a:r>
            <a:r>
              <a:rPr lang="en-US" sz="1800" dirty="0"/>
              <a:t> </a:t>
            </a:r>
            <a:r>
              <a:rPr lang="en-US" sz="1800" b="1" dirty="0"/>
              <a:t>T</a:t>
            </a:r>
            <a:r>
              <a:rPr lang="en-US" sz="1800" dirty="0"/>
              <a:t>raining.</a:t>
            </a:r>
            <a:endParaRPr sz="1800" dirty="0"/>
          </a:p>
          <a:p>
            <a:pPr marL="0" lvl="0" indent="0">
              <a:buNone/>
            </a:pPr>
            <a:r>
              <a:rPr dirty="0" smtClean="0"/>
              <a:t>(</a:t>
            </a:r>
            <a:r>
              <a:rPr dirty="0"/>
              <a:t>Kuhn, 2019)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Other Benefits to Caret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920240"/>
            <a:ext cx="7216903" cy="4389120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I have found the </a:t>
            </a:r>
            <a:r>
              <a:rPr sz="2000" dirty="0" smtClean="0"/>
              <a:t>error </a:t>
            </a:r>
            <a:r>
              <a:rPr sz="2000" dirty="0"/>
              <a:t>messages </a:t>
            </a:r>
            <a:r>
              <a:rPr lang="en-US" sz="2000" dirty="0" smtClean="0"/>
              <a:t>to be (mostly)</a:t>
            </a:r>
            <a:r>
              <a:rPr sz="2000" dirty="0" smtClean="0"/>
              <a:t> </a:t>
            </a:r>
            <a:r>
              <a:rPr sz="2000" dirty="0"/>
              <a:t>helpful. I actually learned a few things about the modeling process from them.</a:t>
            </a:r>
          </a:p>
          <a:p>
            <a:pPr lvl="1"/>
            <a:r>
              <a:rPr lang="en-US" sz="2000" dirty="0" smtClean="0"/>
              <a:t>The package </a:t>
            </a:r>
            <a:r>
              <a:rPr sz="2000" dirty="0" smtClean="0"/>
              <a:t>will </a:t>
            </a:r>
            <a:r>
              <a:rPr sz="2000" dirty="0"/>
              <a:t>ask you to install package dependencies, instead of stopping its processes and asking you to start over. This also means that you only need to load </a:t>
            </a:r>
            <a:r>
              <a:rPr sz="2000" dirty="0">
                <a:latin typeface="Courier"/>
              </a:rPr>
              <a:t>caret</a:t>
            </a:r>
            <a:r>
              <a:rPr sz="2000" dirty="0"/>
              <a:t> to be able to access a </a:t>
            </a:r>
            <a:r>
              <a:rPr lang="en-US" sz="2000" dirty="0" smtClean="0"/>
              <a:t>many </a:t>
            </a:r>
            <a:r>
              <a:rPr sz="2000" dirty="0" smtClean="0"/>
              <a:t>different </a:t>
            </a:r>
            <a:r>
              <a:rPr sz="2000" dirty="0"/>
              <a:t>modeling </a:t>
            </a:r>
            <a:r>
              <a:rPr sz="2000" dirty="0" smtClean="0"/>
              <a:t>libraries</a:t>
            </a:r>
            <a:r>
              <a:rPr lang="en-US" sz="2000" dirty="0" smtClean="0"/>
              <a:t>.</a:t>
            </a:r>
            <a:endParaRPr sz="2000" dirty="0"/>
          </a:p>
          <a:p>
            <a:pPr lvl="1"/>
            <a:r>
              <a:rPr lang="en-US" sz="2000" dirty="0" smtClean="0"/>
              <a:t>Kuhn has included many options for customization</a:t>
            </a:r>
            <a:r>
              <a:rPr sz="2000" dirty="0" smtClean="0"/>
              <a:t>.</a:t>
            </a:r>
            <a:endParaRPr sz="2000" dirty="0"/>
          </a:p>
          <a:p>
            <a:pPr lvl="1"/>
            <a:r>
              <a:rPr sz="2000" dirty="0"/>
              <a:t>It is easy to </a:t>
            </a:r>
            <a:r>
              <a:rPr lang="en-US" sz="2000" dirty="0" smtClean="0"/>
              <a:t>find </a:t>
            </a:r>
            <a:r>
              <a:rPr sz="2000" dirty="0" smtClean="0"/>
              <a:t>tuning parameters</a:t>
            </a:r>
            <a:r>
              <a:rPr lang="en-US" sz="2000" dirty="0" smtClean="0"/>
              <a:t> (as opposed to sorting through a long list of model inputs)</a:t>
            </a:r>
            <a:r>
              <a:rPr sz="2000" dirty="0" smtClean="0"/>
              <a:t>.</a:t>
            </a:r>
            <a:endParaRPr sz="2000" dirty="0"/>
          </a:p>
          <a:p>
            <a:pPr lvl="1"/>
            <a:r>
              <a:rPr sz="2000" dirty="0"/>
              <a:t>The </a:t>
            </a:r>
            <a:r>
              <a:rPr sz="2000" dirty="0" smtClean="0"/>
              <a:t>package </a:t>
            </a:r>
            <a:r>
              <a:rPr sz="2000" dirty="0"/>
              <a:t>contains some </a:t>
            </a:r>
            <a:r>
              <a:rPr sz="2000" dirty="0" smtClean="0"/>
              <a:t>datasets </a:t>
            </a:r>
            <a:r>
              <a:rPr sz="2000" dirty="0"/>
              <a:t>to practice on</a:t>
            </a:r>
            <a:r>
              <a:rPr sz="2000" dirty="0" smtClean="0"/>
              <a:t>.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I found it refreshing to work through a book written by the author of the package.  I got a better understanding of the package structure, functions, and motivation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Uniform interface.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457200"/>
            <a:ext cx="7290054" cy="1499616"/>
          </a:xfrm>
        </p:spPr>
        <p:txBody>
          <a:bodyPr/>
          <a:lstStyle/>
          <a:p>
            <a:pPr marL="0" lvl="0" indent="0">
              <a:buNone/>
            </a:pPr>
            <a:r>
              <a:rPr dirty="0" smtClean="0"/>
              <a:t>Preprocessing </a:t>
            </a:r>
            <a:r>
              <a:rPr dirty="0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664208"/>
            <a:ext cx="7671816" cy="4645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600" dirty="0" err="1">
                <a:latin typeface="Courier"/>
              </a:rPr>
              <a:t>preProcess</a:t>
            </a:r>
            <a:r>
              <a:rPr lang="en-US" sz="1800" dirty="0"/>
              <a:t> function has many </a:t>
            </a:r>
            <a:r>
              <a:rPr lang="en-US" sz="1800" dirty="0" smtClean="0"/>
              <a:t>methods available for preparing a dataset for modeling. </a:t>
            </a:r>
            <a:r>
              <a:rPr lang="en-US" sz="1800" dirty="0"/>
              <a:t>This includes data transformation, imputation, and even predictor removal.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function itself is descriptive in nature, while </a:t>
            </a:r>
            <a:r>
              <a:rPr lang="en-US" sz="1600" dirty="0" err="1">
                <a:latin typeface="Courier"/>
              </a:rPr>
              <a:t>predict.preProcess</a:t>
            </a:r>
            <a:r>
              <a:rPr lang="en-US" sz="1800" dirty="0"/>
              <a:t> will produce the new </a:t>
            </a:r>
            <a:r>
              <a:rPr lang="en-US" sz="1800" dirty="0" err="1"/>
              <a:t>dataframe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There are q</a:t>
            </a:r>
            <a:r>
              <a:rPr sz="1800" dirty="0" smtClean="0"/>
              <a:t>uite </a:t>
            </a:r>
            <a:r>
              <a:rPr sz="1800" dirty="0"/>
              <a:t>a </a:t>
            </a:r>
            <a:r>
              <a:rPr sz="1800" dirty="0" smtClean="0"/>
              <a:t>few </a:t>
            </a:r>
            <a:r>
              <a:rPr sz="1800" dirty="0"/>
              <a:t>preprocessing techniques available</a:t>
            </a:r>
            <a:r>
              <a:rPr sz="1800" dirty="0" smtClean="0"/>
              <a:t>:</a:t>
            </a:r>
            <a:endParaRPr lang="en-US" sz="1800" dirty="0" smtClean="0"/>
          </a:p>
          <a:p>
            <a:pPr lvl="1"/>
            <a:r>
              <a:rPr sz="1800" dirty="0" smtClean="0"/>
              <a:t>The </a:t>
            </a:r>
            <a:r>
              <a:rPr sz="1800" dirty="0" err="1">
                <a:latin typeface="Courier"/>
              </a:rPr>
              <a:t>dummyVars</a:t>
            </a:r>
            <a:r>
              <a:rPr sz="1800" dirty="0"/>
              <a:t> function creates dummy </a:t>
            </a:r>
            <a:r>
              <a:rPr sz="1800" dirty="0" smtClean="0"/>
              <a:t>variables</a:t>
            </a:r>
            <a:r>
              <a:rPr lang="en-US" sz="1800" dirty="0" smtClean="0"/>
              <a:t>. </a:t>
            </a:r>
          </a:p>
          <a:p>
            <a:pPr lvl="1"/>
            <a:r>
              <a:rPr sz="1800" dirty="0" smtClean="0"/>
              <a:t>The </a:t>
            </a:r>
            <a:r>
              <a:rPr sz="1800" dirty="0"/>
              <a:t>plethora of available methods in </a:t>
            </a:r>
            <a:r>
              <a:rPr sz="1800" dirty="0" err="1">
                <a:latin typeface="Courier"/>
              </a:rPr>
              <a:t>preProcess</a:t>
            </a:r>
            <a:r>
              <a:rPr sz="1800" dirty="0" smtClean="0"/>
              <a:t>:</a:t>
            </a:r>
            <a:endParaRPr lang="en-US" sz="1800" dirty="0" smtClean="0"/>
          </a:p>
          <a:p>
            <a:pPr lvl="2"/>
            <a:r>
              <a:rPr sz="1400" dirty="0" smtClean="0"/>
              <a:t> </a:t>
            </a:r>
            <a:r>
              <a:rPr sz="1800" dirty="0" err="1" smtClean="0">
                <a:latin typeface="Courier"/>
              </a:rPr>
              <a:t>BoxCox</a:t>
            </a:r>
            <a:r>
              <a:rPr sz="1800" dirty="0"/>
              <a:t>, </a:t>
            </a:r>
            <a:r>
              <a:rPr sz="1800" dirty="0" err="1" smtClean="0">
                <a:latin typeface="Courier"/>
              </a:rPr>
              <a:t>YeoJohnso</a:t>
            </a:r>
            <a:r>
              <a:rPr lang="en-US" sz="1800" dirty="0" err="1" smtClean="0">
                <a:latin typeface="Courier"/>
              </a:rPr>
              <a:t>n</a:t>
            </a:r>
            <a:r>
              <a:rPr lang="en-US" sz="1800" dirty="0" smtClean="0">
                <a:latin typeface="Courier"/>
              </a:rPr>
              <a:t> </a:t>
            </a:r>
            <a:endParaRPr lang="en-US" sz="1800" dirty="0" smtClean="0"/>
          </a:p>
          <a:p>
            <a:pPr lvl="2"/>
            <a:r>
              <a:rPr sz="1800" dirty="0" err="1" smtClean="0">
                <a:latin typeface="Courier"/>
              </a:rPr>
              <a:t>expoTrans</a:t>
            </a:r>
            <a:r>
              <a:rPr sz="1800" dirty="0"/>
              <a:t>, </a:t>
            </a:r>
            <a:r>
              <a:rPr sz="1800" dirty="0">
                <a:latin typeface="Courier"/>
              </a:rPr>
              <a:t>center</a:t>
            </a:r>
            <a:r>
              <a:rPr sz="1800" dirty="0"/>
              <a:t>, </a:t>
            </a:r>
            <a:r>
              <a:rPr sz="1800" dirty="0">
                <a:latin typeface="Courier"/>
              </a:rPr>
              <a:t>scale</a:t>
            </a:r>
            <a:r>
              <a:rPr sz="1800" dirty="0"/>
              <a:t>, </a:t>
            </a:r>
            <a:r>
              <a:rPr sz="1800" dirty="0" smtClean="0">
                <a:latin typeface="Courier"/>
              </a:rPr>
              <a:t>range</a:t>
            </a:r>
            <a:r>
              <a:rPr sz="1800" dirty="0"/>
              <a:t>, </a:t>
            </a:r>
            <a:endParaRPr lang="en-US" sz="1800" dirty="0" smtClean="0"/>
          </a:p>
          <a:p>
            <a:pPr lvl="2"/>
            <a:r>
              <a:rPr sz="1800" dirty="0" err="1" smtClean="0">
                <a:latin typeface="Courier"/>
              </a:rPr>
              <a:t>knnImpute</a:t>
            </a:r>
            <a:r>
              <a:rPr sz="1800" dirty="0"/>
              <a:t>, </a:t>
            </a:r>
            <a:r>
              <a:rPr sz="1800" dirty="0" err="1">
                <a:latin typeface="Courier"/>
              </a:rPr>
              <a:t>bagImpute</a:t>
            </a:r>
            <a:r>
              <a:rPr sz="1800" dirty="0"/>
              <a:t>, </a:t>
            </a:r>
            <a:r>
              <a:rPr sz="1800" dirty="0" err="1">
                <a:latin typeface="Courier"/>
              </a:rPr>
              <a:t>medianImpute</a:t>
            </a:r>
            <a:r>
              <a:rPr sz="1800" dirty="0"/>
              <a:t>, </a:t>
            </a:r>
            <a:endParaRPr lang="en-US" sz="1800" dirty="0" smtClean="0"/>
          </a:p>
          <a:p>
            <a:pPr lvl="2"/>
            <a:r>
              <a:rPr sz="1800" dirty="0" err="1" smtClean="0">
                <a:latin typeface="Courier"/>
              </a:rPr>
              <a:t>pca</a:t>
            </a:r>
            <a:r>
              <a:rPr sz="1800" dirty="0"/>
              <a:t>, </a:t>
            </a:r>
            <a:r>
              <a:rPr sz="1800" dirty="0" err="1">
                <a:latin typeface="Courier"/>
              </a:rPr>
              <a:t>ica</a:t>
            </a:r>
            <a:r>
              <a:rPr sz="1800" dirty="0"/>
              <a:t>, </a:t>
            </a:r>
            <a:r>
              <a:rPr sz="1800" dirty="0" err="1">
                <a:latin typeface="Courier"/>
              </a:rPr>
              <a:t>spatialSign</a:t>
            </a:r>
            <a:r>
              <a:rPr sz="1800" dirty="0"/>
              <a:t>, </a:t>
            </a:r>
            <a:r>
              <a:rPr sz="1800" dirty="0" err="1">
                <a:latin typeface="Courier"/>
              </a:rPr>
              <a:t>corr</a:t>
            </a:r>
            <a:r>
              <a:rPr sz="1800" dirty="0"/>
              <a:t>, </a:t>
            </a:r>
            <a:endParaRPr lang="en-US" sz="1800" dirty="0" smtClean="0"/>
          </a:p>
          <a:p>
            <a:pPr lvl="2"/>
            <a:r>
              <a:rPr sz="1800" dirty="0" err="1" smtClean="0">
                <a:latin typeface="Courier"/>
              </a:rPr>
              <a:t>zv</a:t>
            </a:r>
            <a:r>
              <a:rPr sz="1800" dirty="0"/>
              <a:t>, </a:t>
            </a:r>
            <a:r>
              <a:rPr sz="1800" dirty="0" err="1">
                <a:latin typeface="Courier"/>
              </a:rPr>
              <a:t>nzv</a:t>
            </a:r>
            <a:r>
              <a:rPr sz="1800" dirty="0" smtClean="0"/>
              <a:t>, </a:t>
            </a:r>
            <a:r>
              <a:rPr sz="1800" dirty="0" err="1" smtClean="0">
                <a:latin typeface="Courier"/>
              </a:rPr>
              <a:t>conditionalX</a:t>
            </a:r>
            <a:endParaRPr sz="1800" dirty="0" smtClean="0">
              <a:latin typeface="Courier"/>
            </a:endParaRPr>
          </a:p>
          <a:p>
            <a:pPr marL="128019" lvl="1" indent="0">
              <a:buNone/>
            </a:pPr>
            <a:r>
              <a:rPr lang="en-US" sz="2000" dirty="0" smtClean="0"/>
              <a:t>Although not discussed here, there are also options to build your own preprocessing techniques.  </a:t>
            </a:r>
          </a:p>
        </p:txBody>
      </p:sp>
    </p:spTree>
    <p:extLst>
      <p:ext uri="{BB962C8B-B14F-4D97-AF65-F5344CB8AC3E}">
        <p14:creationId xmlns:p14="http://schemas.microsoft.com/office/powerpoint/2010/main" val="364357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Example of </a:t>
            </a:r>
            <a:r>
              <a:rPr dirty="0" smtClean="0"/>
              <a:t>Pre-processing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1627632"/>
            <a:ext cx="7836409" cy="494690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dirty="0" smtClean="0"/>
          </a:p>
          <a:p>
            <a:pPr marL="12700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latin typeface="Courier"/>
            </a:endParaRPr>
          </a:p>
          <a:p>
            <a:pPr marL="12700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400" dirty="0" smtClean="0">
                <a:latin typeface="Courier"/>
              </a:rPr>
              <a:t>## </a:t>
            </a:r>
            <a:r>
              <a:rPr sz="1400" dirty="0">
                <a:latin typeface="Courier"/>
              </a:rPr>
              <a:t>Created from </a:t>
            </a:r>
            <a:r>
              <a:rPr sz="1400" dirty="0" smtClean="0">
                <a:latin typeface="Courier"/>
              </a:rPr>
              <a:t>3</a:t>
            </a:r>
            <a:r>
              <a:rPr lang="en-US" sz="1400" dirty="0" smtClean="0">
                <a:latin typeface="Courier"/>
              </a:rPr>
              <a:t>76</a:t>
            </a:r>
            <a:r>
              <a:rPr sz="1400" dirty="0" smtClean="0">
                <a:latin typeface="Courier"/>
              </a:rPr>
              <a:t> </a:t>
            </a:r>
            <a:r>
              <a:rPr sz="1400" dirty="0">
                <a:latin typeface="Courier"/>
              </a:rPr>
              <a:t>samples and 5 </a:t>
            </a:r>
            <a:r>
              <a:rPr sz="1400" dirty="0" smtClean="0">
                <a:latin typeface="Courier"/>
              </a:rPr>
              <a:t>variables</a:t>
            </a:r>
            <a:r>
              <a:rPr sz="1400" dirty="0">
                <a:latin typeface="Courier"/>
              </a:rPr>
              <a:t>
## Pre-processing:
##   - centered (5)
##   - ignored (0)
</a:t>
            </a:r>
            <a:r>
              <a:rPr sz="1400" dirty="0" smtClean="0">
                <a:latin typeface="Courier"/>
              </a:rPr>
              <a:t>##   - </a:t>
            </a:r>
            <a:r>
              <a:rPr sz="1400" dirty="0">
                <a:latin typeface="Courier"/>
              </a:rPr>
              <a:t>scaled (5</a:t>
            </a:r>
            <a:r>
              <a:rPr sz="1400" dirty="0" smtClean="0">
                <a:latin typeface="Courier"/>
              </a:rPr>
              <a:t>)</a:t>
            </a:r>
            <a:endParaRPr lang="en-US" sz="1400" dirty="0">
              <a:latin typeface="Courier"/>
            </a:endParaRPr>
          </a:p>
          <a:p>
            <a:pPr marL="12700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latin typeface="Courier"/>
            </a:endParaRPr>
          </a:p>
          <a:p>
            <a:pPr marL="12700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"/>
              </a:rPr>
              <a:t>	</a:t>
            </a:r>
            <a:r>
              <a:rPr lang="en-US" sz="1400" dirty="0" smtClean="0">
                <a:latin typeface="Courier"/>
              </a:rPr>
              <a:t>					</a:t>
            </a:r>
            <a:endParaRPr lang="en-US" sz="1400" dirty="0">
              <a:latin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8102"/>
          <a:stretch/>
        </p:blipFill>
        <p:spPr>
          <a:xfrm>
            <a:off x="883539" y="2550962"/>
            <a:ext cx="7059168" cy="4052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8095" y="1627632"/>
            <a:ext cx="732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example below centers and scales the data to fit the standard parameters of a normal distribution.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64814" r="43219" b="-3459"/>
          <a:stretch/>
        </p:blipFill>
        <p:spPr>
          <a:xfrm>
            <a:off x="883539" y="4700022"/>
            <a:ext cx="4008312" cy="3017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100" y="3422321"/>
            <a:ext cx="2807779" cy="30543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4958" y="4330690"/>
            <a:ext cx="38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creates a new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18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4495</TotalTime>
  <Words>2154</Words>
  <Application>Microsoft Office PowerPoint</Application>
  <PresentationFormat>On-screen Show (4:3)</PresentationFormat>
  <Paragraphs>226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Courier</vt:lpstr>
      <vt:lpstr>Tw Cen MT</vt:lpstr>
      <vt:lpstr>Tw Cen MT Condensed</vt:lpstr>
      <vt:lpstr>Wingdings</vt:lpstr>
      <vt:lpstr>Wingdings 3</vt:lpstr>
      <vt:lpstr>Integral</vt:lpstr>
      <vt:lpstr>Introduction to Caret (a Classification Lens)</vt:lpstr>
      <vt:lpstr>Motivation</vt:lpstr>
      <vt:lpstr>My BACKGROUND</vt:lpstr>
      <vt:lpstr>Starting with a question mark What’s Important?</vt:lpstr>
      <vt:lpstr>Why Caret</vt:lpstr>
      <vt:lpstr>Description of Caret</vt:lpstr>
      <vt:lpstr>Other Benefits to Caret</vt:lpstr>
      <vt:lpstr>Preprocessing techniques</vt:lpstr>
      <vt:lpstr>Example of Pre-processing</vt:lpstr>
      <vt:lpstr>Pre-processing: Linear Dependencies</vt:lpstr>
      <vt:lpstr>Pre-processing: Linear Dependencies</vt:lpstr>
      <vt:lpstr>Your Turn: preprocessing THE GERMANCREDIT DATASET</vt:lpstr>
      <vt:lpstr>Final Preprocessing Steps</vt:lpstr>
      <vt:lpstr>example Dataset for Modeling</vt:lpstr>
      <vt:lpstr>Model Syntax</vt:lpstr>
      <vt:lpstr>Creating Indices for Data Splitting</vt:lpstr>
      <vt:lpstr>Data Splitting </vt:lpstr>
      <vt:lpstr>Train/Test Set SPLIT</vt:lpstr>
      <vt:lpstr>Your Turn SPLIT the GERMANCREDIT DAtaset</vt:lpstr>
      <vt:lpstr>The Heart of Caret: The Train FUnction</vt:lpstr>
      <vt:lpstr>A First Look at Train</vt:lpstr>
      <vt:lpstr>A First Look at Train - Results</vt:lpstr>
      <vt:lpstr>Model Lookup (GBM)</vt:lpstr>
      <vt:lpstr>Training Parameters for resampling</vt:lpstr>
      <vt:lpstr>A Second Look at Train with GBM</vt:lpstr>
      <vt:lpstr>Tools for working with the train results – Variable Importance Plots</vt:lpstr>
      <vt:lpstr>Confusion Matrix</vt:lpstr>
      <vt:lpstr>Your Turn with Train</vt:lpstr>
      <vt:lpstr>Training with A Customized Grid</vt:lpstr>
      <vt:lpstr>Tools for working with the train results – Plotting Results</vt:lpstr>
      <vt:lpstr>Comparing Models</vt:lpstr>
      <vt:lpstr>Comparing Models 2</vt:lpstr>
      <vt:lpstr>Upsampling Example</vt:lpstr>
      <vt:lpstr>Training on the Upsampled Data</vt:lpstr>
      <vt:lpstr>Going Further with Caret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caret</dc:title>
  <dc:creator>Fiona R Lodge</dc:creator>
  <cp:keywords/>
  <cp:lastModifiedBy>Owner</cp:lastModifiedBy>
  <cp:revision>112</cp:revision>
  <cp:lastPrinted>2019-06-22T04:45:42Z</cp:lastPrinted>
  <dcterms:created xsi:type="dcterms:W3CDTF">2019-04-25T03:40:13Z</dcterms:created>
  <dcterms:modified xsi:type="dcterms:W3CDTF">2019-06-22T11:49:51Z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4/22/2019</vt:lpwstr>
  </property>
  <property fmtid="{D5CDD505-2E9C-101B-9397-08002B2CF9AE}" pid="3" name="output">
    <vt:lpwstr/>
  </property>
</Properties>
</file>