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AEE3-9A03-C97F-4009-87D505958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76D727C-B88B-0695-782F-7A4488FF6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7A3526A-3670-79D7-9444-FAA7F02F1612}"/>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5" name="Footer Placeholder 4">
            <a:extLst>
              <a:ext uri="{FF2B5EF4-FFF2-40B4-BE49-F238E27FC236}">
                <a16:creationId xmlns:a16="http://schemas.microsoft.com/office/drawing/2014/main" id="{781BF506-B0A0-4A5E-F540-DD849C0908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D3F5F8-CE64-AF04-CF51-11C664CCBBD8}"/>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14185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AB4E-D58D-2333-E4D8-AEDEF9F1D5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6273A0-A056-6BE0-1803-8BF790610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C3A75C-FE1F-955A-445F-CA779ADB03F5}"/>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5" name="Footer Placeholder 4">
            <a:extLst>
              <a:ext uri="{FF2B5EF4-FFF2-40B4-BE49-F238E27FC236}">
                <a16:creationId xmlns:a16="http://schemas.microsoft.com/office/drawing/2014/main" id="{56AD0483-1189-0245-7471-51DB494D34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1A0AEB-648F-3FA3-086D-DF4527D04579}"/>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185806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789C5-5B1F-7B68-3779-4A8F0A5776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A5A9C2-B8AC-CF37-2909-EB6A6DF4B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3ABA4F-4147-376D-C95B-369EB49FAB8C}"/>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5" name="Footer Placeholder 4">
            <a:extLst>
              <a:ext uri="{FF2B5EF4-FFF2-40B4-BE49-F238E27FC236}">
                <a16:creationId xmlns:a16="http://schemas.microsoft.com/office/drawing/2014/main" id="{55C1B1E6-0AA5-5F99-59E2-64DA1DA3C9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4D8B1D-6A0A-5293-7F42-C0DE3F32DAF0}"/>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375650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DA10-B226-5E1D-5052-987CCB01A6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463A58-C27A-A2E8-6659-D968CF6E1A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A76BF3-3D12-27B2-88CE-1040B95D70D2}"/>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5" name="Footer Placeholder 4">
            <a:extLst>
              <a:ext uri="{FF2B5EF4-FFF2-40B4-BE49-F238E27FC236}">
                <a16:creationId xmlns:a16="http://schemas.microsoft.com/office/drawing/2014/main" id="{C15166C3-F3C1-DC2F-0BAA-AE9587AC3B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D7C084-766A-4622-009B-85A6FB94B577}"/>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154349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CC17-F739-8144-4D9E-A19E86523F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C3C210-5AA1-D514-E85D-F6AD07B85F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0357D-826A-3CC3-06EC-962A0A74F4EC}"/>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5" name="Footer Placeholder 4">
            <a:extLst>
              <a:ext uri="{FF2B5EF4-FFF2-40B4-BE49-F238E27FC236}">
                <a16:creationId xmlns:a16="http://schemas.microsoft.com/office/drawing/2014/main" id="{F2A04752-4F47-A8D3-A2DD-E1476D2ADF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2FE006-D3A1-CCC1-166E-AF022F99B154}"/>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4102015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952A-53CA-0554-D619-47B533CEAA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5A7598-9411-F68B-5FBD-9E75BB8C2E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D839DF-DC90-46D0-C154-8E73F6850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41BB5C-C4BB-9568-B589-50F0000AAF12}"/>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6" name="Footer Placeholder 5">
            <a:extLst>
              <a:ext uri="{FF2B5EF4-FFF2-40B4-BE49-F238E27FC236}">
                <a16:creationId xmlns:a16="http://schemas.microsoft.com/office/drawing/2014/main" id="{4E88CB28-E8EB-91DB-985C-B2B95F8C52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47C32B-56CC-5DA0-7C7E-AE1D61D5D4D1}"/>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291178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81CA-EB9A-11C0-71BC-7C437805D3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BC1786-18F2-8659-7D8E-4018FEA80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B43FB-856D-5DBB-FA3F-D9F1C6B3DE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801606-4D93-5B2D-D76C-C50FC5D34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4F39A-8428-763C-C432-520EA105FE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E821449-ABCD-96FB-E746-688592DB47D2}"/>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8" name="Footer Placeholder 7">
            <a:extLst>
              <a:ext uri="{FF2B5EF4-FFF2-40B4-BE49-F238E27FC236}">
                <a16:creationId xmlns:a16="http://schemas.microsoft.com/office/drawing/2014/main" id="{94DD69A0-3872-71CE-9BAC-28D4BF88969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B58CEA-861B-CEDF-74D7-BBA1499A1D1C}"/>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67834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8D69-9FDF-347C-A7D3-F54F8DC16DD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8815FF5-A8C1-0543-E1B4-D036D14741A7}"/>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4" name="Footer Placeholder 3">
            <a:extLst>
              <a:ext uri="{FF2B5EF4-FFF2-40B4-BE49-F238E27FC236}">
                <a16:creationId xmlns:a16="http://schemas.microsoft.com/office/drawing/2014/main" id="{40FCBC3F-4DF1-A952-18D7-672E48AA84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DB187E1-FC0C-40FF-8D5A-927181FD9AE0}"/>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355979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74B9D-736E-0E7E-B8C9-6CCE3115B4A2}"/>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3" name="Footer Placeholder 2">
            <a:extLst>
              <a:ext uri="{FF2B5EF4-FFF2-40B4-BE49-F238E27FC236}">
                <a16:creationId xmlns:a16="http://schemas.microsoft.com/office/drawing/2014/main" id="{7CB39849-C575-9253-FC75-0BFDA4189D5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7BA646-97E5-FDC4-5752-EE6183967CFD}"/>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346994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DC7E-4F80-E0FA-5EF3-8E0BEAFA56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8063B-206F-7C93-1047-A03D30604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BA5D0F5-FEF4-9CE4-69FD-BCA246E86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8205D-AC7D-C57D-9961-A5A2B2B92D1D}"/>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6" name="Footer Placeholder 5">
            <a:extLst>
              <a:ext uri="{FF2B5EF4-FFF2-40B4-BE49-F238E27FC236}">
                <a16:creationId xmlns:a16="http://schemas.microsoft.com/office/drawing/2014/main" id="{883BF54B-3DA2-EA42-A7B4-889FC4BACA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9966C6-8CE8-AF62-8AD8-4773DA2E764F}"/>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372979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7012-C7E7-4169-A439-EEA7C85F3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A3D794-48A1-4C70-B29A-1B35838E6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4F8E8DD-D7D6-B77F-3510-EA631CBE4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4A1B6-CB4D-ECE7-905D-668EEC268E3B}"/>
              </a:ext>
            </a:extLst>
          </p:cNvPr>
          <p:cNvSpPr>
            <a:spLocks noGrp="1"/>
          </p:cNvSpPr>
          <p:nvPr>
            <p:ph type="dt" sz="half" idx="10"/>
          </p:nvPr>
        </p:nvSpPr>
        <p:spPr/>
        <p:txBody>
          <a:bodyPr/>
          <a:lstStyle/>
          <a:p>
            <a:fld id="{D42DB047-DC81-4E1F-BDA4-EEDA275B1B1E}" type="datetimeFigureOut">
              <a:rPr lang="en-GB" smtClean="0"/>
              <a:t>08/11/2023</a:t>
            </a:fld>
            <a:endParaRPr lang="en-GB"/>
          </a:p>
        </p:txBody>
      </p:sp>
      <p:sp>
        <p:nvSpPr>
          <p:cNvPr id="6" name="Footer Placeholder 5">
            <a:extLst>
              <a:ext uri="{FF2B5EF4-FFF2-40B4-BE49-F238E27FC236}">
                <a16:creationId xmlns:a16="http://schemas.microsoft.com/office/drawing/2014/main" id="{DD52FEFF-46B2-8ED2-5D06-37333609E5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EAE8FD-363C-8D14-85A1-EC7A6FA09459}"/>
              </a:ext>
            </a:extLst>
          </p:cNvPr>
          <p:cNvSpPr>
            <a:spLocks noGrp="1"/>
          </p:cNvSpPr>
          <p:nvPr>
            <p:ph type="sldNum" sz="quarter" idx="12"/>
          </p:nvPr>
        </p:nvSpPr>
        <p:spPr/>
        <p:txBody>
          <a:bodyPr/>
          <a:lstStyle/>
          <a:p>
            <a:fld id="{EEFDBF92-0075-403B-B1FC-91FAD27D0BC2}" type="slidenum">
              <a:rPr lang="en-GB" smtClean="0"/>
              <a:t>‹#›</a:t>
            </a:fld>
            <a:endParaRPr lang="en-GB"/>
          </a:p>
        </p:txBody>
      </p:sp>
    </p:spTree>
    <p:extLst>
      <p:ext uri="{BB962C8B-B14F-4D97-AF65-F5344CB8AC3E}">
        <p14:creationId xmlns:p14="http://schemas.microsoft.com/office/powerpoint/2010/main" val="230205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26806-8746-390B-372F-623B3A32D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08F74E-8F34-0E8D-D95F-15391BE04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AC541-243E-B25B-9B9B-5E04BA331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DB047-DC81-4E1F-BDA4-EEDA275B1B1E}" type="datetimeFigureOut">
              <a:rPr lang="en-GB" smtClean="0"/>
              <a:t>08/11/2023</a:t>
            </a:fld>
            <a:endParaRPr lang="en-GB"/>
          </a:p>
        </p:txBody>
      </p:sp>
      <p:sp>
        <p:nvSpPr>
          <p:cNvPr id="5" name="Footer Placeholder 4">
            <a:extLst>
              <a:ext uri="{FF2B5EF4-FFF2-40B4-BE49-F238E27FC236}">
                <a16:creationId xmlns:a16="http://schemas.microsoft.com/office/drawing/2014/main" id="{A8F41068-B3B5-4294-9B8C-33F141C7A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AB714EB-CE70-4EF2-7DBB-9DBBC1D2F2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DBF92-0075-403B-B1FC-91FAD27D0BC2}" type="slidenum">
              <a:rPr lang="en-GB" smtClean="0"/>
              <a:t>‹#›</a:t>
            </a:fld>
            <a:endParaRPr lang="en-GB"/>
          </a:p>
        </p:txBody>
      </p:sp>
    </p:spTree>
    <p:extLst>
      <p:ext uri="{BB962C8B-B14F-4D97-AF65-F5344CB8AC3E}">
        <p14:creationId xmlns:p14="http://schemas.microsoft.com/office/powerpoint/2010/main" val="4129758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oonline.co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527C8B79-9F97-2BE3-9D3E-4F54BAB1647B}"/>
              </a:ext>
            </a:extLst>
          </p:cNvPr>
          <p:cNvPicPr>
            <a:picLocks noChangeAspect="1"/>
          </p:cNvPicPr>
          <p:nvPr/>
        </p:nvPicPr>
        <p:blipFill rotWithShape="1">
          <a:blip r:embed="rId2"/>
          <a:srcRect l="1679" t="9091" r="23918" b="1"/>
          <a:stretch/>
        </p:blipFill>
        <p:spPr>
          <a:xfrm>
            <a:off x="4622006" y="10"/>
            <a:ext cx="7569994"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FE207D-CB9D-9B4B-A5C5-3312B6D23070}"/>
              </a:ext>
            </a:extLst>
          </p:cNvPr>
          <p:cNvSpPr>
            <a:spLocks noGrp="1"/>
          </p:cNvSpPr>
          <p:nvPr>
            <p:ph type="ctrTitle"/>
          </p:nvPr>
        </p:nvSpPr>
        <p:spPr>
          <a:xfrm>
            <a:off x="477982" y="1397671"/>
            <a:ext cx="4023360" cy="2368982"/>
          </a:xfrm>
        </p:spPr>
        <p:txBody>
          <a:bodyPr anchor="b">
            <a:normAutofit/>
          </a:bodyPr>
          <a:lstStyle/>
          <a:p>
            <a:pPr algn="l"/>
            <a:r>
              <a:rPr lang="en-GB" b="1" dirty="0">
                <a:effectLst/>
              </a:rPr>
              <a:t>Equifax data breach</a:t>
            </a:r>
            <a:endParaRPr lang="en-GB" b="1" dirty="0"/>
          </a:p>
        </p:txBody>
      </p:sp>
      <p:sp>
        <p:nvSpPr>
          <p:cNvPr id="3" name="Subtitle 2">
            <a:extLst>
              <a:ext uri="{FF2B5EF4-FFF2-40B4-BE49-F238E27FC236}">
                <a16:creationId xmlns:a16="http://schemas.microsoft.com/office/drawing/2014/main" id="{4AC6F4CD-68C2-ECF8-C512-1F56AD393B6D}"/>
              </a:ext>
            </a:extLst>
          </p:cNvPr>
          <p:cNvSpPr>
            <a:spLocks noGrp="1"/>
          </p:cNvSpPr>
          <p:nvPr>
            <p:ph type="subTitle" idx="1"/>
          </p:nvPr>
        </p:nvSpPr>
        <p:spPr>
          <a:xfrm>
            <a:off x="477982" y="4031673"/>
            <a:ext cx="4023359" cy="2200644"/>
          </a:xfrm>
        </p:spPr>
        <p:txBody>
          <a:bodyPr>
            <a:noAutofit/>
          </a:bodyPr>
          <a:lstStyle/>
          <a:p>
            <a:pPr algn="l"/>
            <a:r>
              <a:rPr lang="en-GB" sz="1800" dirty="0"/>
              <a:t>March 2017</a:t>
            </a:r>
          </a:p>
          <a:p>
            <a:pPr algn="l"/>
            <a:br>
              <a:rPr lang="en-GB" sz="1800" dirty="0"/>
            </a:br>
            <a:br>
              <a:rPr lang="en-GB" sz="1800" dirty="0"/>
            </a:br>
            <a:r>
              <a:rPr lang="en-GB" sz="1800" b="1" dirty="0"/>
              <a:t>Source</a:t>
            </a:r>
            <a:r>
              <a:rPr lang="en-GB" sz="1800" dirty="0"/>
              <a:t>: </a:t>
            </a:r>
          </a:p>
          <a:p>
            <a:pPr algn="l"/>
            <a:r>
              <a:rPr lang="en-GB" sz="1800" dirty="0"/>
              <a:t>The article “Equifax data breach FAQ: What happened, who was affected, what was the impact?” by Josh </a:t>
            </a:r>
            <a:r>
              <a:rPr lang="en-GB" sz="1800" dirty="0" err="1"/>
              <a:t>Fruhlinger</a:t>
            </a:r>
            <a:r>
              <a:rPr lang="en-GB" sz="1800" dirty="0"/>
              <a:t> on the </a:t>
            </a:r>
            <a:r>
              <a:rPr lang="en-GB" sz="1800" dirty="0">
                <a:hlinkClick r:id="rId3"/>
              </a:rPr>
              <a:t>www.csoonline.com</a:t>
            </a:r>
            <a:r>
              <a:rPr lang="en-GB" sz="1800" dirty="0"/>
              <a:t> website</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2537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1EE00-9D55-793C-E5DE-B40F8466B05E}"/>
              </a:ext>
            </a:extLst>
          </p:cNvPr>
          <p:cNvSpPr>
            <a:spLocks noGrp="1"/>
          </p:cNvSpPr>
          <p:nvPr>
            <p:ph type="title"/>
          </p:nvPr>
        </p:nvSpPr>
        <p:spPr>
          <a:xfrm>
            <a:off x="640080" y="329184"/>
            <a:ext cx="6894576" cy="1783080"/>
          </a:xfrm>
        </p:spPr>
        <p:txBody>
          <a:bodyPr anchor="b">
            <a:normAutofit/>
          </a:bodyPr>
          <a:lstStyle/>
          <a:p>
            <a:r>
              <a:rPr lang="en-GB" sz="5400" b="1" i="0">
                <a:effectLst/>
                <a:latin typeface="Söhne"/>
              </a:rPr>
              <a:t>What happened</a:t>
            </a:r>
            <a:endParaRPr lang="en-GB" sz="5400"/>
          </a:p>
        </p:txBody>
      </p:sp>
      <p:sp>
        <p:nvSpPr>
          <p:cNvPr id="103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ECC294-137E-7D0C-64C1-53FE80D22FD7}"/>
              </a:ext>
            </a:extLst>
          </p:cNvPr>
          <p:cNvSpPr>
            <a:spLocks noGrp="1"/>
          </p:cNvSpPr>
          <p:nvPr>
            <p:ph idx="1"/>
          </p:nvPr>
        </p:nvSpPr>
        <p:spPr>
          <a:xfrm>
            <a:off x="640080" y="2706624"/>
            <a:ext cx="6894576" cy="3483864"/>
          </a:xfrm>
        </p:spPr>
        <p:txBody>
          <a:bodyPr>
            <a:normAutofit/>
          </a:bodyPr>
          <a:lstStyle/>
          <a:p>
            <a:r>
              <a:rPr lang="en-GB" sz="2200" dirty="0"/>
              <a:t>In March 2017, one of the most significant data breaches in history took place, involving Equifax, one of the major credit reporting companies in the United States. The breach exposed the sensitive personal and financial information of 147 million Americans.</a:t>
            </a:r>
          </a:p>
        </p:txBody>
      </p:sp>
      <p:pic>
        <p:nvPicPr>
          <p:cNvPr id="1026" name="Picture 2" descr="A cartoon of a person carrying a card&#10;&#10;Description automatically generated">
            <a:extLst>
              <a:ext uri="{FF2B5EF4-FFF2-40B4-BE49-F238E27FC236}">
                <a16:creationId xmlns:a16="http://schemas.microsoft.com/office/drawing/2014/main" id="{80CB97A0-C777-DE38-28D8-03FA5F05CD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5963" y="329183"/>
            <a:ext cx="3429969" cy="34299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artoon of a person with a fingerprint&#10;&#10;Description automatically generated">
            <a:extLst>
              <a:ext uri="{FF2B5EF4-FFF2-40B4-BE49-F238E27FC236}">
                <a16:creationId xmlns:a16="http://schemas.microsoft.com/office/drawing/2014/main" id="{9ACF08CB-136D-6642-29CB-A4A0BC6491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03159" y="4079193"/>
            <a:ext cx="3917289"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31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credit card with a lock and chain&#10;&#10;Description automatically generated">
            <a:extLst>
              <a:ext uri="{FF2B5EF4-FFF2-40B4-BE49-F238E27FC236}">
                <a16:creationId xmlns:a16="http://schemas.microsoft.com/office/drawing/2014/main" id="{C0BD0AD7-C827-1592-A137-D1AC72D6C7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6" r="23969"/>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12" name="Rectangle 41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F1CF2F-B609-7152-5720-4DFB1CB6391E}"/>
              </a:ext>
            </a:extLst>
          </p:cNvPr>
          <p:cNvSpPr>
            <a:spLocks noGrp="1"/>
          </p:cNvSpPr>
          <p:nvPr>
            <p:ph type="title"/>
          </p:nvPr>
        </p:nvSpPr>
        <p:spPr>
          <a:xfrm>
            <a:off x="838200" y="365125"/>
            <a:ext cx="3822189" cy="1899912"/>
          </a:xfrm>
        </p:spPr>
        <p:txBody>
          <a:bodyPr>
            <a:normAutofit/>
          </a:bodyPr>
          <a:lstStyle/>
          <a:p>
            <a:r>
              <a:rPr lang="en-GB" sz="4000" b="1">
                <a:effectLst/>
              </a:rPr>
              <a:t>Equifax breach by the numbers</a:t>
            </a:r>
          </a:p>
        </p:txBody>
      </p:sp>
      <p:sp>
        <p:nvSpPr>
          <p:cNvPr id="3" name="Content Placeholder 2">
            <a:extLst>
              <a:ext uri="{FF2B5EF4-FFF2-40B4-BE49-F238E27FC236}">
                <a16:creationId xmlns:a16="http://schemas.microsoft.com/office/drawing/2014/main" id="{9EEE425D-F678-6060-BF1F-0949DB6A98E9}"/>
              </a:ext>
            </a:extLst>
          </p:cNvPr>
          <p:cNvSpPr>
            <a:spLocks noGrp="1"/>
          </p:cNvSpPr>
          <p:nvPr>
            <p:ph idx="1"/>
          </p:nvPr>
        </p:nvSpPr>
        <p:spPr>
          <a:xfrm>
            <a:off x="838200" y="2434201"/>
            <a:ext cx="3822189" cy="3742762"/>
          </a:xfrm>
        </p:spPr>
        <p:txBody>
          <a:bodyPr>
            <a:normAutofit/>
          </a:bodyPr>
          <a:lstStyle/>
          <a:p>
            <a:r>
              <a:rPr lang="en-GB" sz="1700" b="1">
                <a:effectLst/>
              </a:rPr>
              <a:t>76 days</a:t>
            </a:r>
            <a:r>
              <a:rPr lang="en-GB" sz="1700" b="0">
                <a:effectLst/>
              </a:rPr>
              <a:t>: </a:t>
            </a:r>
            <a:r>
              <a:rPr lang="en-GB" sz="1700">
                <a:effectLst/>
              </a:rPr>
              <a:t>Amount of time during which the attackers were active within Equifax’s networks without being discovered</a:t>
            </a:r>
          </a:p>
          <a:p>
            <a:r>
              <a:rPr lang="en-GB" sz="1700" b="1">
                <a:effectLst/>
              </a:rPr>
              <a:t>143 million</a:t>
            </a:r>
            <a:r>
              <a:rPr lang="en-GB" sz="1700" b="0">
                <a:effectLst/>
              </a:rPr>
              <a:t>: </a:t>
            </a:r>
            <a:r>
              <a:rPr lang="en-GB" sz="1700">
                <a:effectLst/>
              </a:rPr>
              <a:t>Number of consumers whose data was potentially affected by the breach</a:t>
            </a:r>
          </a:p>
          <a:p>
            <a:r>
              <a:rPr lang="en-GB" sz="1700" b="1">
                <a:effectLst/>
              </a:rPr>
              <a:t>$125</a:t>
            </a:r>
            <a:r>
              <a:rPr lang="en-GB" sz="1700" b="0">
                <a:effectLst/>
              </a:rPr>
              <a:t>: </a:t>
            </a:r>
            <a:r>
              <a:rPr lang="en-GB" sz="1700">
                <a:effectLst/>
              </a:rPr>
              <a:t>The most you can expect to get in compensation if your data was exfiltrated from Equifax’s systems</a:t>
            </a:r>
          </a:p>
          <a:p>
            <a:r>
              <a:rPr lang="en-GB" sz="1700" b="1">
                <a:effectLst/>
              </a:rPr>
              <a:t>$1.4 billion</a:t>
            </a:r>
            <a:r>
              <a:rPr lang="en-GB" sz="1700" b="0">
                <a:effectLst/>
              </a:rPr>
              <a:t>:</a:t>
            </a:r>
            <a:r>
              <a:rPr lang="en-GB" sz="1700">
                <a:effectLst/>
              </a:rPr>
              <a:t> Amount Equifax has spent on upgrading its security in the wake of the incident</a:t>
            </a:r>
          </a:p>
        </p:txBody>
      </p:sp>
    </p:spTree>
    <p:extLst>
      <p:ext uri="{BB962C8B-B14F-4D97-AF65-F5344CB8AC3E}">
        <p14:creationId xmlns:p14="http://schemas.microsoft.com/office/powerpoint/2010/main" val="370939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1" name="Rectangle 309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47AA0-E403-4E1A-4235-F5E80C303F80}"/>
              </a:ext>
            </a:extLst>
          </p:cNvPr>
          <p:cNvSpPr>
            <a:spLocks noGrp="1"/>
          </p:cNvSpPr>
          <p:nvPr>
            <p:ph type="title"/>
          </p:nvPr>
        </p:nvSpPr>
        <p:spPr>
          <a:xfrm>
            <a:off x="630936" y="640080"/>
            <a:ext cx="4818888" cy="1481328"/>
          </a:xfrm>
        </p:spPr>
        <p:txBody>
          <a:bodyPr anchor="b">
            <a:normAutofit/>
          </a:bodyPr>
          <a:lstStyle/>
          <a:p>
            <a:r>
              <a:rPr lang="en-GB" sz="5000" b="1" i="0">
                <a:effectLst/>
                <a:latin typeface="Söhne"/>
              </a:rPr>
              <a:t>Where they went wrong/mistakes</a:t>
            </a:r>
            <a:endParaRPr lang="en-GB" sz="5000"/>
          </a:p>
        </p:txBody>
      </p:sp>
      <p:sp>
        <p:nvSpPr>
          <p:cNvPr id="309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B4A42D-540F-CD17-D015-82AEF73AB32A}"/>
              </a:ext>
            </a:extLst>
          </p:cNvPr>
          <p:cNvSpPr>
            <a:spLocks noGrp="1"/>
          </p:cNvSpPr>
          <p:nvPr>
            <p:ph idx="1"/>
          </p:nvPr>
        </p:nvSpPr>
        <p:spPr>
          <a:xfrm>
            <a:off x="630936" y="2660904"/>
            <a:ext cx="4818888" cy="3547872"/>
          </a:xfrm>
        </p:spPr>
        <p:txBody>
          <a:bodyPr anchor="t">
            <a:normAutofit/>
          </a:bodyPr>
          <a:lstStyle/>
          <a:p>
            <a:r>
              <a:rPr lang="en-GB" sz="1900"/>
              <a:t>Inadequate Security Measures: Equifax failed to apply a security patch in a timely manner, which allowed cybercriminals to exploit a known vulnerability.</a:t>
            </a:r>
            <a:br>
              <a:rPr lang="en-GB" sz="1900"/>
            </a:br>
            <a:br>
              <a:rPr lang="en-GB" sz="1900"/>
            </a:br>
            <a:r>
              <a:rPr lang="en-GB" sz="1900"/>
              <a:t>Delayed Disclosure: The company took over six weeks to disclose the breach publicly, which gave the attackers ample time to exploit the stolen data.</a:t>
            </a:r>
            <a:br>
              <a:rPr lang="en-GB" sz="1900"/>
            </a:br>
            <a:br>
              <a:rPr lang="en-GB" sz="1900"/>
            </a:br>
            <a:r>
              <a:rPr lang="en-GB" sz="1900"/>
              <a:t>Lack of Encryption: Many of the sensitive data files were not encrypted, making it easier for attackers to access and misuse.</a:t>
            </a:r>
          </a:p>
        </p:txBody>
      </p:sp>
      <p:pic>
        <p:nvPicPr>
          <p:cNvPr id="3076" name="Picture 4">
            <a:extLst>
              <a:ext uri="{FF2B5EF4-FFF2-40B4-BE49-F238E27FC236}">
                <a16:creationId xmlns:a16="http://schemas.microsoft.com/office/drawing/2014/main" id="{C1ED1602-6F0E-18B5-8412-D178EAF3E4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264651"/>
            <a:ext cx="5458968" cy="432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56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7613C-2EC0-21A8-1879-0BD2AC99429E}"/>
              </a:ext>
            </a:extLst>
          </p:cNvPr>
          <p:cNvSpPr>
            <a:spLocks noGrp="1"/>
          </p:cNvSpPr>
          <p:nvPr>
            <p:ph type="title"/>
          </p:nvPr>
        </p:nvSpPr>
        <p:spPr>
          <a:xfrm>
            <a:off x="572493" y="238539"/>
            <a:ext cx="11018520" cy="1434415"/>
          </a:xfrm>
        </p:spPr>
        <p:txBody>
          <a:bodyPr anchor="b">
            <a:normAutofit/>
          </a:bodyPr>
          <a:lstStyle/>
          <a:p>
            <a:r>
              <a:rPr lang="en-GB" sz="5400" b="1" i="0">
                <a:effectLst/>
                <a:latin typeface="Söhne"/>
              </a:rPr>
              <a:t>Implications/Consequences</a:t>
            </a:r>
            <a:endParaRPr lang="en-GB" sz="5400"/>
          </a:p>
        </p:txBody>
      </p:sp>
      <p:sp>
        <p:nvSpPr>
          <p:cNvPr id="206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65230E-4800-10ED-22BC-BAFA901E9B7C}"/>
              </a:ext>
            </a:extLst>
          </p:cNvPr>
          <p:cNvSpPr>
            <a:spLocks noGrp="1"/>
          </p:cNvSpPr>
          <p:nvPr>
            <p:ph idx="1"/>
          </p:nvPr>
        </p:nvSpPr>
        <p:spPr>
          <a:xfrm>
            <a:off x="572493" y="2071316"/>
            <a:ext cx="6713552" cy="4119172"/>
          </a:xfrm>
        </p:spPr>
        <p:txBody>
          <a:bodyPr anchor="t">
            <a:normAutofit/>
          </a:bodyPr>
          <a:lstStyle/>
          <a:p>
            <a:r>
              <a:rPr lang="en-GB" sz="2200"/>
              <a:t>Financial Loss: Equifax faced extensive financial losses, including legal settlements, fines, and expenses related to addressing the breach.</a:t>
            </a:r>
            <a:br>
              <a:rPr lang="en-GB" sz="2200"/>
            </a:br>
            <a:endParaRPr lang="en-GB" sz="2200"/>
          </a:p>
          <a:p>
            <a:r>
              <a:rPr lang="en-GB" sz="2200"/>
              <a:t>Identity Theft: Victims of the breach faced an increased risk of identity theft and financial fraud.</a:t>
            </a:r>
            <a:br>
              <a:rPr lang="en-GB" sz="2200"/>
            </a:br>
            <a:br>
              <a:rPr lang="en-GB" sz="2200"/>
            </a:br>
            <a:r>
              <a:rPr lang="en-GB" sz="2200"/>
              <a:t>Damaged Reputation: The company's reputation was severely tarnished, leading to a loss of trust among its customers.</a:t>
            </a:r>
          </a:p>
        </p:txBody>
      </p:sp>
      <p:pic>
        <p:nvPicPr>
          <p:cNvPr id="2050" name="Picture 2">
            <a:extLst>
              <a:ext uri="{FF2B5EF4-FFF2-40B4-BE49-F238E27FC236}">
                <a16:creationId xmlns:a16="http://schemas.microsoft.com/office/drawing/2014/main" id="{EC158D5B-7BF8-E8E8-04D8-BFDEA4A44D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93"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99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8345B6-2C1C-CC03-E9BC-E2E6B13008D5}"/>
              </a:ext>
            </a:extLst>
          </p:cNvPr>
          <p:cNvSpPr>
            <a:spLocks noGrp="1"/>
          </p:cNvSpPr>
          <p:nvPr>
            <p:ph type="title"/>
          </p:nvPr>
        </p:nvSpPr>
        <p:spPr>
          <a:xfrm>
            <a:off x="1137034" y="609597"/>
            <a:ext cx="9392421" cy="1330841"/>
          </a:xfrm>
        </p:spPr>
        <p:txBody>
          <a:bodyPr>
            <a:normAutofit/>
          </a:bodyPr>
          <a:lstStyle/>
          <a:p>
            <a:r>
              <a:rPr lang="en-GB" b="1" i="0">
                <a:effectLst/>
                <a:latin typeface="Söhne"/>
              </a:rPr>
              <a:t>How this could have been prevented</a:t>
            </a:r>
            <a:endParaRPr lang="en-GB" dirty="0"/>
          </a:p>
        </p:txBody>
      </p:sp>
      <p:sp>
        <p:nvSpPr>
          <p:cNvPr id="3" name="Content Placeholder 2">
            <a:extLst>
              <a:ext uri="{FF2B5EF4-FFF2-40B4-BE49-F238E27FC236}">
                <a16:creationId xmlns:a16="http://schemas.microsoft.com/office/drawing/2014/main" id="{3BEAF07B-49DB-6473-9DE8-26448FBCB9E1}"/>
              </a:ext>
            </a:extLst>
          </p:cNvPr>
          <p:cNvSpPr>
            <a:spLocks noGrp="1"/>
          </p:cNvSpPr>
          <p:nvPr>
            <p:ph idx="1"/>
          </p:nvPr>
        </p:nvSpPr>
        <p:spPr>
          <a:xfrm>
            <a:off x="1137034" y="2198362"/>
            <a:ext cx="4958966" cy="3917773"/>
          </a:xfrm>
        </p:spPr>
        <p:txBody>
          <a:bodyPr>
            <a:normAutofit/>
          </a:bodyPr>
          <a:lstStyle/>
          <a:p>
            <a:r>
              <a:rPr lang="en-GB" sz="1600" dirty="0"/>
              <a:t>Encryption: Implementing robust data encryption would have rendered stolen data useless to attackers.</a:t>
            </a:r>
            <a:br>
              <a:rPr lang="en-GB" sz="1600" dirty="0"/>
            </a:br>
            <a:br>
              <a:rPr lang="en-GB" sz="1600" dirty="0"/>
            </a:br>
            <a:r>
              <a:rPr lang="en-GB" sz="1600" dirty="0"/>
              <a:t>Regular Software Updates: Promptly applying security patches could have prevented the breach.</a:t>
            </a:r>
            <a:br>
              <a:rPr lang="en-GB" sz="1600" dirty="0"/>
            </a:br>
            <a:br>
              <a:rPr lang="en-GB" sz="1600" dirty="0"/>
            </a:br>
            <a:r>
              <a:rPr lang="en-GB" sz="1600" dirty="0"/>
              <a:t>Rapid Incident Response: A well-structured incident response plan, including timely public disclosure and better communication, could have limited the damage.</a:t>
            </a:r>
          </a:p>
          <a:p>
            <a:r>
              <a:rPr lang="en-GB" sz="1600" dirty="0"/>
              <a:t>Access Control: Implementing strict access controls to sensitive data and monitoring unusual activities would have made it more challenging for attackers to infiltrate.</a:t>
            </a:r>
          </a:p>
          <a:p>
            <a:endParaRPr lang="en-GB" sz="1600" dirty="0"/>
          </a:p>
        </p:txBody>
      </p:sp>
      <p:pic>
        <p:nvPicPr>
          <p:cNvPr id="5122" name="Picture 2">
            <a:extLst>
              <a:ext uri="{FF2B5EF4-FFF2-40B4-BE49-F238E27FC236}">
                <a16:creationId xmlns:a16="http://schemas.microsoft.com/office/drawing/2014/main" id="{02C6DC0D-1C0B-BDAD-8558-405A8961EA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466703"/>
            <a:ext cx="4788505" cy="3192336"/>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77280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403</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Equifax data breach</vt:lpstr>
      <vt:lpstr>What happened</vt:lpstr>
      <vt:lpstr>Equifax breach by the numbers</vt:lpstr>
      <vt:lpstr>Where they went wrong/mistakes</vt:lpstr>
      <vt:lpstr>Implications/Consequences</vt:lpstr>
      <vt:lpstr>How this could have been prevented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Dinusha Dissanayaka</dc:creator>
  <cp:lastModifiedBy>Dinusha Dissanayaka</cp:lastModifiedBy>
  <cp:revision>9</cp:revision>
  <dcterms:created xsi:type="dcterms:W3CDTF">2023-11-07T10:49:46Z</dcterms:created>
  <dcterms:modified xsi:type="dcterms:W3CDTF">2023-11-08T15:38:49Z</dcterms:modified>
</cp:coreProperties>
</file>